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0.xml" ContentType="application/vnd.openxmlformats-officedocument.presentationml.notesSlide+xml"/>
  <Override PartName="/ppt/comments/modernComment_5E4_727587B2.xml" ContentType="application/vnd.ms-powerpoint.comments+xml"/>
  <Override PartName="/ppt/comments/modernComment_5E8_E114CCBB.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2" r:id="rId5"/>
  </p:sldMasterIdLst>
  <p:notesMasterIdLst>
    <p:notesMasterId r:id="rId36"/>
  </p:notesMasterIdLst>
  <p:sldIdLst>
    <p:sldId id="1279" r:id="rId6"/>
    <p:sldId id="1513" r:id="rId7"/>
    <p:sldId id="1514" r:id="rId8"/>
    <p:sldId id="1515" r:id="rId9"/>
    <p:sldId id="1516" r:id="rId10"/>
    <p:sldId id="1443" r:id="rId11"/>
    <p:sldId id="1305" r:id="rId12"/>
    <p:sldId id="1518" r:id="rId13"/>
    <p:sldId id="1519" r:id="rId14"/>
    <p:sldId id="1520" r:id="rId15"/>
    <p:sldId id="1521" r:id="rId16"/>
    <p:sldId id="1522" r:id="rId17"/>
    <p:sldId id="1444" r:id="rId18"/>
    <p:sldId id="1342" r:id="rId19"/>
    <p:sldId id="1527" r:id="rId20"/>
    <p:sldId id="1526" r:id="rId21"/>
    <p:sldId id="1528" r:id="rId22"/>
    <p:sldId id="1529" r:id="rId23"/>
    <p:sldId id="1530" r:id="rId24"/>
    <p:sldId id="1531" r:id="rId25"/>
    <p:sldId id="1532" r:id="rId26"/>
    <p:sldId id="1523" r:id="rId27"/>
    <p:sldId id="1507" r:id="rId28"/>
    <p:sldId id="1508" r:id="rId29"/>
    <p:sldId id="1512" r:id="rId30"/>
    <p:sldId id="1509" r:id="rId31"/>
    <p:sldId id="1510" r:id="rId32"/>
    <p:sldId id="1511" r:id="rId33"/>
    <p:sldId id="1413" r:id="rId34"/>
    <p:sldId id="1353"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E9D114-FFB0-A6DC-31CF-4E03DB7DC0BF}" name="Welch, Nicolas" initials="NW" userId="S::Nicolas.Welch@seattle.gov::02b380f0-ac88-4ec9-b325-0dfd69b2fde5" providerId="AD"/>
  <p188:author id="{DF684920-5500-4957-8A5B-D288092BFB1A}" name="Sung, PeiPei" initials="PS" userId="S::PeiPei.Sung@seattle.gov::008b635c-09e3-4b38-8428-c95915d0e9ca" providerId="AD"/>
  <p188:author id="{9068AB20-916E-1281-A086-7A16A178C1FB}" name="Dapiaoen, Ian" initials="" userId="S::Ian.Dapiaoen@seattle.gov::677938b3-10b9-4672-afc7-2470bc36d178" providerId="AD"/>
  <p188:author id="{5E23CB39-71AE-A49C-7292-945B1054F451}" name="Staley, Brennon" initials="BS" userId="S::Brennon.Staley@seattle.gov::131c8a78-97ad-435c-b7ab-4beb6d9db19c" providerId="AD"/>
  <p188:author id="{D51FF94D-1B2A-B766-EEE1-BC3DE920B2FD}" name="Holmes, Jim" initials="HJ" userId="S::jim.holmes@seattle.gov::19279f11-aa63-481c-991d-6f7689cc7dc5" providerId="AD"/>
  <p188:author id="{8224B44F-3AD8-7022-1A83-4C6090C10466}" name="Nolte, Dan (MOS)" initials="N(" userId="S::dan.nolte@seattle.gov::56b1d1c4-be49-4e10-a137-b3996cd6463f" providerId="AD"/>
  <p188:author id="{7459CF56-D69D-F1D6-96B3-247C22F28934}" name="Sung, PeiPei" initials="SP" userId="S::peipei.sung@seattle.gov::008b635c-09e3-4b38-8428-c95915d0e9ca" providerId="AD"/>
  <p188:author id="{E5B7B266-A460-A4EF-63E1-A94BE8B38782}" name="Valles, Christa" initials="VC" userId="S::Christa.Valles@seattle.gov::4e5e47a7-a5dd-4f1e-bb80-ed88d0c0a008" providerId="AD"/>
  <p188:author id="{C08D3D67-FC41-6773-D195-C823624375E5}" name="Hubner, Michael" initials="HM" userId="S::michael.hubner@seattle.gov::d1bfc2a5-7529-4e6b-bf17-fdd1043e34e7" providerId="AD"/>
  <p188:author id="{AA5A6267-5E6D-E376-E5D1-79F5C869FBCB}" name="Hazelhoff, Aja" initials="HA" userId="S::aja.hazelhoff@seattle.gov::67309d52-2012-4988-bd27-eb11b138eb4f" providerId="AD"/>
  <p188:author id="{CB379D6D-B7FC-F045-B666-148D79932B33}" name="Valles, Christa" initials="VC" userId="S::christa.valles@seattle.gov::4e5e47a7-a5dd-4f1e-bb80-ed88d0c0a008" providerId="AD"/>
  <p188:author id="{2933FD6D-DE57-A70D-B451-ECEB3E3E2B90}" name="Quirindongo, Rico" initials="RQ" userId="S::Rico.Quirindongo@seattle.gov::1502583a-1b16-4d40-98e1-485504879f9d" providerId="AD"/>
  <p188:author id="{C5244E77-5183-3126-DE49-D692D3224259}" name="Quirindongo, Rico" initials="QR" userId="S::rico.quirindongo@seattle.gov::1502583a-1b16-4d40-98e1-485504879f9d" providerId="AD"/>
  <p188:author id="{0DF9DD7C-42D2-AA61-D0FE-7023D8158DE3}" name="Hubner, Michael" initials="MH" userId="S::Michael.Hubner@seattle.gov::d1bfc2a5-7529-4e6b-bf17-fdd1043e34e7" providerId="AD"/>
  <p188:author id="{79170B88-7078-0AA7-2AFB-4B70119856E9}" name="Carroll, Patrice" initials="PC" userId="S::Patrice.Carroll@seattle.gov::a05371c8-d831-4877-b312-0e7b73de8886" providerId="AD"/>
  <p188:author id="{DB9D6892-F37F-F4A9-0C42-E296F2D98769}" name="Day, Seferiana" initials="SD" userId="S::Seferiana.Day@seattle.gov::2c019766-3b82-4e01-b1a3-12a6e3135861" providerId="AD"/>
  <p188:author id="{C5081F96-1F42-EDEC-4F7E-789F1F624465}" name="Day, Seferiana" initials="DS" userId="S::seferiana.day@seattle.gov::2c019766-3b82-4e01-b1a3-12a6e3135861" providerId="AD"/>
  <p188:author id="{0D9990B1-8B35-9F15-DC77-0228A08F82BF}" name="Sheehy, Katie" initials="SK" userId="S::Katie.Sheehy@seattle.gov::c92beb57-ca88-49cc-a505-25fcee5f280f" providerId="AD"/>
  <p188:author id="{98222FBE-79B5-58AC-DEE4-B33AECF92C37}" name="Carroll, Patrice" initials="CP" userId="S::patrice.carroll@seattle.gov::a05371c8-d831-4877-b312-0e7b73de8886" providerId="AD"/>
  <p188:author id="{C7AD01C8-FDDD-4C82-9703-7DB5ACB47098}" name="Dapiaoen, Ian" initials="DI" userId="S::ian.dapiaoen@seattle.gov::677938b3-10b9-4672-afc7-2470bc36d178" providerId="AD"/>
  <p188:author id="{F06704D5-F3CC-4EF1-B74E-53D1C1A38641}" name="Lee, Kye" initials="LK" userId="S::Kye.Lee@seattle.gov::573b267e-a678-41aa-a99e-ebebb95fc45e" providerId="AD"/>
  <p188:author id="{7E4F10E6-1831-427B-7CB6-F59BCBAAF2F5}" name="Housen, Jamie" initials="HJ" userId="S::jamie.housen@seattle.gov::050152b8-efc5-4583-9a07-030be4c31ea8" providerId="AD"/>
  <p188:author id="{89F613EA-5E61-4F66-4C7A-60ECDE7496D4}" name="Dalgetty, Ben" initials="BD" userId="S::Ben.Dalgetty2@seattle.gov::fa3ed914-3007-49d3-9148-3e20af8267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95E9"/>
    <a:srgbClr val="00BDC9"/>
    <a:srgbClr val="569EFC"/>
    <a:srgbClr val="A8A8A8"/>
    <a:srgbClr val="FFCA7D"/>
    <a:srgbClr val="FFE9C7"/>
    <a:srgbClr val="8598E9"/>
    <a:srgbClr val="616161"/>
    <a:srgbClr val="3C5194"/>
    <a:srgbClr val="242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67" y="46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irindongo, Rico" userId="1502583a-1b16-4d40-98e1-485504879f9d" providerId="ADAL" clId="{4BE43390-E9E1-40FC-8618-B52899571407}"/>
    <pc:docChg chg="undo custSel addSld delSld modSld modMainMaster">
      <pc:chgData name="Quirindongo, Rico" userId="1502583a-1b16-4d40-98e1-485504879f9d" providerId="ADAL" clId="{4BE43390-E9E1-40FC-8618-B52899571407}" dt="2025-12-04T17:33:44.877" v="651" actId="20577"/>
      <pc:docMkLst>
        <pc:docMk/>
      </pc:docMkLst>
      <pc:sldChg chg="addSp delSp modSp add del mod">
        <pc:chgData name="Quirindongo, Rico" userId="1502583a-1b16-4d40-98e1-485504879f9d" providerId="ADAL" clId="{4BE43390-E9E1-40FC-8618-B52899571407}" dt="2025-12-03T16:00:03.254" v="481" actId="2696"/>
        <pc:sldMkLst>
          <pc:docMk/>
          <pc:sldMk cId="2364907104" sldId="256"/>
        </pc:sldMkLst>
        <pc:spChg chg="del">
          <ac:chgData name="Quirindongo, Rico" userId="1502583a-1b16-4d40-98e1-485504879f9d" providerId="ADAL" clId="{4BE43390-E9E1-40FC-8618-B52899571407}" dt="2025-12-03T15:51:47.849" v="80" actId="21"/>
          <ac:spMkLst>
            <pc:docMk/>
            <pc:sldMk cId="2364907104" sldId="256"/>
            <ac:spMk id="2" creationId="{FE59C40D-594B-40B1-B255-95544D487926}"/>
          </ac:spMkLst>
        </pc:spChg>
        <pc:spChg chg="del mod">
          <ac:chgData name="Quirindongo, Rico" userId="1502583a-1b16-4d40-98e1-485504879f9d" providerId="ADAL" clId="{4BE43390-E9E1-40FC-8618-B52899571407}" dt="2025-12-03T15:50:27.553" v="32" actId="21"/>
          <ac:spMkLst>
            <pc:docMk/>
            <pc:sldMk cId="2364907104" sldId="256"/>
            <ac:spMk id="3" creationId="{4BD6496B-E463-4F08-90D0-C5C6FA37796B}"/>
          </ac:spMkLst>
        </pc:spChg>
        <pc:spChg chg="add mod">
          <ac:chgData name="Quirindongo, Rico" userId="1502583a-1b16-4d40-98e1-485504879f9d" providerId="ADAL" clId="{4BE43390-E9E1-40FC-8618-B52899571407}" dt="2025-12-03T15:50:27.553" v="32" actId="21"/>
          <ac:spMkLst>
            <pc:docMk/>
            <pc:sldMk cId="2364907104" sldId="256"/>
            <ac:spMk id="6" creationId="{55B7FD12-B9A1-79C2-A34C-878CCDC31944}"/>
          </ac:spMkLst>
        </pc:spChg>
        <pc:spChg chg="add mod">
          <ac:chgData name="Quirindongo, Rico" userId="1502583a-1b16-4d40-98e1-485504879f9d" providerId="ADAL" clId="{4BE43390-E9E1-40FC-8618-B52899571407}" dt="2025-12-03T15:51:47.849" v="80" actId="21"/>
          <ac:spMkLst>
            <pc:docMk/>
            <pc:sldMk cId="2364907104" sldId="256"/>
            <ac:spMk id="8" creationId="{223F9B92-0E97-BDFC-5871-A7A3FD4B7725}"/>
          </ac:spMkLst>
        </pc:spChg>
      </pc:sldChg>
      <pc:sldChg chg="addSp delSp modSp mod">
        <pc:chgData name="Quirindongo, Rico" userId="1502583a-1b16-4d40-98e1-485504879f9d" providerId="ADAL" clId="{4BE43390-E9E1-40FC-8618-B52899571407}" dt="2025-12-03T16:07:25.362" v="647" actId="1036"/>
        <pc:sldMkLst>
          <pc:docMk/>
          <pc:sldMk cId="2394226868" sldId="1279"/>
        </pc:sldMkLst>
        <pc:spChg chg="del mod">
          <ac:chgData name="Quirindongo, Rico" userId="1502583a-1b16-4d40-98e1-485504879f9d" providerId="ADAL" clId="{4BE43390-E9E1-40FC-8618-B52899571407}" dt="2025-12-03T15:51:11.479" v="62" actId="478"/>
          <ac:spMkLst>
            <pc:docMk/>
            <pc:sldMk cId="2394226868" sldId="1279"/>
            <ac:spMk id="3" creationId="{2CA6375A-0DF6-A549-866A-291C897FBA6F}"/>
          </ac:spMkLst>
        </pc:spChg>
        <pc:spChg chg="add mod">
          <ac:chgData name="Quirindongo, Rico" userId="1502583a-1b16-4d40-98e1-485504879f9d" providerId="ADAL" clId="{4BE43390-E9E1-40FC-8618-B52899571407}" dt="2025-12-03T16:07:25.362" v="647" actId="1036"/>
          <ac:spMkLst>
            <pc:docMk/>
            <pc:sldMk cId="2394226868" sldId="1279"/>
            <ac:spMk id="7" creationId="{4BD6496B-E463-4F08-90D0-C5C6FA37796B}"/>
          </ac:spMkLst>
        </pc:spChg>
        <pc:spChg chg="add mod">
          <ac:chgData name="Quirindongo, Rico" userId="1502583a-1b16-4d40-98e1-485504879f9d" providerId="ADAL" clId="{4BE43390-E9E1-40FC-8618-B52899571407}" dt="2025-12-03T16:07:05.235" v="623" actId="27636"/>
          <ac:spMkLst>
            <pc:docMk/>
            <pc:sldMk cId="2394226868" sldId="1279"/>
            <ac:spMk id="8" creationId="{FE59C40D-594B-40B1-B255-95544D487926}"/>
          </ac:spMkLst>
        </pc:spChg>
        <pc:picChg chg="del">
          <ac:chgData name="Quirindongo, Rico" userId="1502583a-1b16-4d40-98e1-485504879f9d" providerId="ADAL" clId="{4BE43390-E9E1-40FC-8618-B52899571407}" dt="2025-12-03T15:49:55.969" v="29" actId="478"/>
          <ac:picMkLst>
            <pc:docMk/>
            <pc:sldMk cId="2394226868" sldId="1279"/>
            <ac:picMk id="2" creationId="{5B715393-BCDE-0840-BD90-E25E05E97C23}"/>
          </ac:picMkLst>
        </pc:picChg>
        <pc:picChg chg="add mod">
          <ac:chgData name="Quirindongo, Rico" userId="1502583a-1b16-4d40-98e1-485504879f9d" providerId="ADAL" clId="{4BE43390-E9E1-40FC-8618-B52899571407}" dt="2025-12-03T16:05:21.087" v="585" actId="14100"/>
          <ac:picMkLst>
            <pc:docMk/>
            <pc:sldMk cId="2394226868" sldId="1279"/>
            <ac:picMk id="5" creationId="{8EB09577-5EBB-1C5E-F251-B0000FC36177}"/>
          </ac:picMkLst>
        </pc:picChg>
      </pc:sldChg>
      <pc:sldChg chg="del">
        <pc:chgData name="Quirindongo, Rico" userId="1502583a-1b16-4d40-98e1-485504879f9d" providerId="ADAL" clId="{4BE43390-E9E1-40FC-8618-B52899571407}" dt="2025-12-03T15:44:46.653" v="5" actId="2696"/>
        <pc:sldMkLst>
          <pc:docMk/>
          <pc:sldMk cId="2695845851" sldId="1284"/>
        </pc:sldMkLst>
      </pc:sldChg>
      <pc:sldChg chg="del">
        <pc:chgData name="Quirindongo, Rico" userId="1502583a-1b16-4d40-98e1-485504879f9d" providerId="ADAL" clId="{4BE43390-E9E1-40FC-8618-B52899571407}" dt="2025-12-03T15:44:38.872" v="4" actId="2696"/>
        <pc:sldMkLst>
          <pc:docMk/>
          <pc:sldMk cId="1785067331" sldId="1506"/>
        </pc:sldMkLst>
      </pc:sldChg>
      <pc:sldChg chg="delSp modSp mod">
        <pc:chgData name="Quirindongo, Rico" userId="1502583a-1b16-4d40-98e1-485504879f9d" providerId="ADAL" clId="{4BE43390-E9E1-40FC-8618-B52899571407}" dt="2025-12-03T16:03:43.853" v="571" actId="20577"/>
        <pc:sldMkLst>
          <pc:docMk/>
          <pc:sldMk cId="441279955" sldId="1513"/>
        </pc:sldMkLst>
        <pc:spChg chg="mod">
          <ac:chgData name="Quirindongo, Rico" userId="1502583a-1b16-4d40-98e1-485504879f9d" providerId="ADAL" clId="{4BE43390-E9E1-40FC-8618-B52899571407}" dt="2025-12-03T16:03:43.853" v="571" actId="20577"/>
          <ac:spMkLst>
            <pc:docMk/>
            <pc:sldMk cId="441279955" sldId="1513"/>
            <ac:spMk id="2" creationId="{BBE234D7-89D9-AE92-9A53-4C7DF805F4AA}"/>
          </ac:spMkLst>
        </pc:spChg>
        <pc:spChg chg="del">
          <ac:chgData name="Quirindongo, Rico" userId="1502583a-1b16-4d40-98e1-485504879f9d" providerId="ADAL" clId="{4BE43390-E9E1-40FC-8618-B52899571407}" dt="2025-12-03T15:45:51.586" v="6" actId="478"/>
          <ac:spMkLst>
            <pc:docMk/>
            <pc:sldMk cId="441279955" sldId="1513"/>
            <ac:spMk id="3" creationId="{8359F206-702A-CACC-2964-E7F1263C8CDC}"/>
          </ac:spMkLst>
        </pc:spChg>
      </pc:sldChg>
      <pc:sldChg chg="delSp mod">
        <pc:chgData name="Quirindongo, Rico" userId="1502583a-1b16-4d40-98e1-485504879f9d" providerId="ADAL" clId="{4BE43390-E9E1-40FC-8618-B52899571407}" dt="2025-11-24T21:24:13.808" v="0" actId="478"/>
        <pc:sldMkLst>
          <pc:docMk/>
          <pc:sldMk cId="1622399679" sldId="1522"/>
        </pc:sldMkLst>
      </pc:sldChg>
      <pc:sldChg chg="delSp mod">
        <pc:chgData name="Quirindongo, Rico" userId="1502583a-1b16-4d40-98e1-485504879f9d" providerId="ADAL" clId="{4BE43390-E9E1-40FC-8618-B52899571407}" dt="2025-12-03T15:43:00.542" v="1" actId="478"/>
        <pc:sldMkLst>
          <pc:docMk/>
          <pc:sldMk cId="1673030187" sldId="1523"/>
        </pc:sldMkLst>
        <pc:spChg chg="del">
          <ac:chgData name="Quirindongo, Rico" userId="1502583a-1b16-4d40-98e1-485504879f9d" providerId="ADAL" clId="{4BE43390-E9E1-40FC-8618-B52899571407}" dt="2025-12-03T15:43:00.542" v="1" actId="478"/>
          <ac:spMkLst>
            <pc:docMk/>
            <pc:sldMk cId="1673030187" sldId="1523"/>
            <ac:spMk id="5" creationId="{AF992EF0-46C3-1477-A2CC-25337DFC4C11}"/>
          </ac:spMkLst>
        </pc:spChg>
      </pc:sldChg>
      <pc:sldChg chg="delSp del mod">
        <pc:chgData name="Quirindongo, Rico" userId="1502583a-1b16-4d40-98e1-485504879f9d" providerId="ADAL" clId="{4BE43390-E9E1-40FC-8618-B52899571407}" dt="2025-12-03T15:44:18.600" v="3" actId="2696"/>
        <pc:sldMkLst>
          <pc:docMk/>
          <pc:sldMk cId="1622399679" sldId="1525"/>
        </pc:sldMkLst>
        <pc:spChg chg="del">
          <ac:chgData name="Quirindongo, Rico" userId="1502583a-1b16-4d40-98e1-485504879f9d" providerId="ADAL" clId="{4BE43390-E9E1-40FC-8618-B52899571407}" dt="2025-12-03T15:43:45.463" v="2" actId="478"/>
          <ac:spMkLst>
            <pc:docMk/>
            <pc:sldMk cId="1622399679" sldId="1525"/>
            <ac:spMk id="5" creationId="{A75FE63A-1AF1-C0F5-610F-06380DEBD1CC}"/>
          </ac:spMkLst>
        </pc:spChg>
      </pc:sldChg>
      <pc:sldChg chg="modSp mod">
        <pc:chgData name="Quirindongo, Rico" userId="1502583a-1b16-4d40-98e1-485504879f9d" providerId="ADAL" clId="{4BE43390-E9E1-40FC-8618-B52899571407}" dt="2025-12-04T17:33:44.877" v="651" actId="20577"/>
        <pc:sldMkLst>
          <pc:docMk/>
          <pc:sldMk cId="3288756069" sldId="1528"/>
        </pc:sldMkLst>
        <pc:spChg chg="mod">
          <ac:chgData name="Quirindongo, Rico" userId="1502583a-1b16-4d40-98e1-485504879f9d" providerId="ADAL" clId="{4BE43390-E9E1-40FC-8618-B52899571407}" dt="2025-12-04T17:33:44.877" v="651" actId="20577"/>
          <ac:spMkLst>
            <pc:docMk/>
            <pc:sldMk cId="3288756069" sldId="1528"/>
            <ac:spMk id="7" creationId="{7767996C-2C4D-6C7E-CD4E-0803525EABF7}"/>
          </ac:spMkLst>
        </pc:spChg>
      </pc:sldChg>
      <pc:sldMasterChg chg="modSldLayout">
        <pc:chgData name="Quirindongo, Rico" userId="1502583a-1b16-4d40-98e1-485504879f9d" providerId="ADAL" clId="{4BE43390-E9E1-40FC-8618-B52899571407}" dt="2025-12-03T15:59:07.660" v="480" actId="20577"/>
        <pc:sldMasterMkLst>
          <pc:docMk/>
          <pc:sldMasterMk cId="1015648433" sldId="2147483660"/>
        </pc:sldMasterMkLst>
        <pc:sldLayoutChg chg="modSp mod">
          <pc:chgData name="Quirindongo, Rico" userId="1502583a-1b16-4d40-98e1-485504879f9d" providerId="ADAL" clId="{4BE43390-E9E1-40FC-8618-B52899571407}" dt="2025-12-03T15:59:07.660" v="480" actId="20577"/>
          <pc:sldLayoutMkLst>
            <pc:docMk/>
            <pc:sldMasterMk cId="1015648433" sldId="2147483660"/>
            <pc:sldLayoutMk cId="2595856240" sldId="2147483664"/>
          </pc:sldLayoutMkLst>
          <pc:spChg chg="mod">
            <ac:chgData name="Quirindongo, Rico" userId="1502583a-1b16-4d40-98e1-485504879f9d" providerId="ADAL" clId="{4BE43390-E9E1-40FC-8618-B52899571407}" dt="2025-12-03T15:59:07.660" v="480" actId="20577"/>
            <ac:spMkLst>
              <pc:docMk/>
              <pc:sldMasterMk cId="1015648433" sldId="2147483660"/>
              <pc:sldLayoutMk cId="2595856240" sldId="2147483664"/>
              <ac:spMk id="9" creationId="{2DE0805B-01A6-C98D-5DA6-51CA510CC27B}"/>
            </ac:spMkLst>
          </pc:spChg>
        </pc:sldLayoutChg>
      </pc:sldMasterChg>
    </pc:docChg>
  </pc:docChgLst>
  <pc:docChgLst>
    <pc:chgData name="Wentlandt, Geoffrey" userId="51b95695-4b10-4eef-83e4-b2c8f905f78d" providerId="ADAL" clId="{B8E97733-43D3-459C-BBF0-25694D434438}"/>
    <pc:docChg chg="undo custSel addSld modSld">
      <pc:chgData name="Wentlandt, Geoffrey" userId="51b95695-4b10-4eef-83e4-b2c8f905f78d" providerId="ADAL" clId="{B8E97733-43D3-459C-BBF0-25694D434438}" dt="2025-11-25T16:56:53.551" v="4512" actId="20577"/>
      <pc:docMkLst>
        <pc:docMk/>
      </pc:docMkLst>
      <pc:sldChg chg="modSp mod">
        <pc:chgData name="Wentlandt, Geoffrey" userId="51b95695-4b10-4eef-83e4-b2c8f905f78d" providerId="ADAL" clId="{B8E97733-43D3-459C-BBF0-25694D434438}" dt="2025-11-25T15:52:01.445" v="623" actId="20577"/>
        <pc:sldMkLst>
          <pc:docMk/>
          <pc:sldMk cId="4173236608" sldId="1526"/>
        </pc:sldMkLst>
        <pc:spChg chg="mod">
          <ac:chgData name="Wentlandt, Geoffrey" userId="51b95695-4b10-4eef-83e4-b2c8f905f78d" providerId="ADAL" clId="{B8E97733-43D3-459C-BBF0-25694D434438}" dt="2025-11-25T15:52:01.445" v="623" actId="20577"/>
          <ac:spMkLst>
            <pc:docMk/>
            <pc:sldMk cId="4173236608" sldId="1526"/>
            <ac:spMk id="12" creationId="{A7E7BD62-FFF2-6F1A-7CBB-69FBD95B1129}"/>
          </ac:spMkLst>
        </pc:spChg>
        <pc:picChg chg="mod">
          <ac:chgData name="Wentlandt, Geoffrey" userId="51b95695-4b10-4eef-83e4-b2c8f905f78d" providerId="ADAL" clId="{B8E97733-43D3-459C-BBF0-25694D434438}" dt="2025-11-25T15:46:46.943" v="0" actId="1076"/>
          <ac:picMkLst>
            <pc:docMk/>
            <pc:sldMk cId="4173236608" sldId="1526"/>
            <ac:picMk id="9" creationId="{F6DECCB7-1EE6-B5C7-B097-AFBF66B47535}"/>
          </ac:picMkLst>
        </pc:picChg>
        <pc:picChg chg="mod">
          <ac:chgData name="Wentlandt, Geoffrey" userId="51b95695-4b10-4eef-83e4-b2c8f905f78d" providerId="ADAL" clId="{B8E97733-43D3-459C-BBF0-25694D434438}" dt="2025-11-25T15:46:49.255" v="1" actId="1076"/>
          <ac:picMkLst>
            <pc:docMk/>
            <pc:sldMk cId="4173236608" sldId="1526"/>
            <ac:picMk id="10" creationId="{69008C65-4C25-FADB-7FFD-3A0689DCFD28}"/>
          </ac:picMkLst>
        </pc:picChg>
        <pc:picChg chg="mod">
          <ac:chgData name="Wentlandt, Geoffrey" userId="51b95695-4b10-4eef-83e4-b2c8f905f78d" providerId="ADAL" clId="{B8E97733-43D3-459C-BBF0-25694D434438}" dt="2025-11-25T15:46:50.866" v="2" actId="1076"/>
          <ac:picMkLst>
            <pc:docMk/>
            <pc:sldMk cId="4173236608" sldId="1526"/>
            <ac:picMk id="11" creationId="{AE39CCB4-A80F-6283-CA57-CDE3688F26A4}"/>
          </ac:picMkLst>
        </pc:picChg>
      </pc:sldChg>
      <pc:sldChg chg="addSp modSp mod">
        <pc:chgData name="Wentlandt, Geoffrey" userId="51b95695-4b10-4eef-83e4-b2c8f905f78d" providerId="ADAL" clId="{B8E97733-43D3-459C-BBF0-25694D434438}" dt="2025-11-25T16:53:18.323" v="4450" actId="20577"/>
        <pc:sldMkLst>
          <pc:docMk/>
          <pc:sldMk cId="1256330468" sldId="1527"/>
        </pc:sldMkLst>
        <pc:spChg chg="mod">
          <ac:chgData name="Wentlandt, Geoffrey" userId="51b95695-4b10-4eef-83e4-b2c8f905f78d" providerId="ADAL" clId="{B8E97733-43D3-459C-BBF0-25694D434438}" dt="2025-11-25T15:51:46.484" v="621" actId="20577"/>
          <ac:spMkLst>
            <pc:docMk/>
            <pc:sldMk cId="1256330468" sldId="1527"/>
            <ac:spMk id="2" creationId="{49CAD7BE-A1D1-F64B-9DF3-4FD7204EAF8F}"/>
          </ac:spMkLst>
        </pc:spChg>
        <pc:spChg chg="mod">
          <ac:chgData name="Wentlandt, Geoffrey" userId="51b95695-4b10-4eef-83e4-b2c8f905f78d" providerId="ADAL" clId="{B8E97733-43D3-459C-BBF0-25694D434438}" dt="2025-11-25T16:53:18.323" v="4450" actId="20577"/>
          <ac:spMkLst>
            <pc:docMk/>
            <pc:sldMk cId="1256330468" sldId="1527"/>
            <ac:spMk id="3" creationId="{A53488A5-AF39-E707-A592-11E778C102E8}"/>
          </ac:spMkLst>
        </pc:spChg>
        <pc:spChg chg="add mod">
          <ac:chgData name="Wentlandt, Geoffrey" userId="51b95695-4b10-4eef-83e4-b2c8f905f78d" providerId="ADAL" clId="{B8E97733-43D3-459C-BBF0-25694D434438}" dt="2025-11-25T16:53:10.366" v="4443" actId="1076"/>
          <ac:spMkLst>
            <pc:docMk/>
            <pc:sldMk cId="1256330468" sldId="1527"/>
            <ac:spMk id="5" creationId="{39A663D9-BB47-DBDD-5B8C-81C1E45C759E}"/>
          </ac:spMkLst>
        </pc:spChg>
        <pc:picChg chg="mod modCrop">
          <ac:chgData name="Wentlandt, Geoffrey" userId="51b95695-4b10-4eef-83e4-b2c8f905f78d" providerId="ADAL" clId="{B8E97733-43D3-459C-BBF0-25694D434438}" dt="2025-11-25T16:52:44.567" v="4403" actId="1076"/>
          <ac:picMkLst>
            <pc:docMk/>
            <pc:sldMk cId="1256330468" sldId="1527"/>
            <ac:picMk id="4" creationId="{B77BEE38-66FA-4BAE-FB6A-09081E232744}"/>
          </ac:picMkLst>
        </pc:picChg>
      </pc:sldChg>
      <pc:sldChg chg="addSp modSp mod">
        <pc:chgData name="Wentlandt, Geoffrey" userId="51b95695-4b10-4eef-83e4-b2c8f905f78d" providerId="ADAL" clId="{B8E97733-43D3-459C-BBF0-25694D434438}" dt="2025-11-25T15:51:31.756" v="588" actId="20577"/>
        <pc:sldMkLst>
          <pc:docMk/>
          <pc:sldMk cId="3288756069" sldId="1528"/>
        </pc:sldMkLst>
        <pc:spChg chg="add mod">
          <ac:chgData name="Wentlandt, Geoffrey" userId="51b95695-4b10-4eef-83e4-b2c8f905f78d" providerId="ADAL" clId="{B8E97733-43D3-459C-BBF0-25694D434438}" dt="2025-11-25T15:51:31.756" v="588" actId="20577"/>
          <ac:spMkLst>
            <pc:docMk/>
            <pc:sldMk cId="3288756069" sldId="1528"/>
            <ac:spMk id="3" creationId="{F0F5C900-8DD5-E389-8B2D-E65E968F1B5B}"/>
          </ac:spMkLst>
        </pc:spChg>
        <pc:spChg chg="mod">
          <ac:chgData name="Wentlandt, Geoffrey" userId="51b95695-4b10-4eef-83e4-b2c8f905f78d" providerId="ADAL" clId="{B8E97733-43D3-459C-BBF0-25694D434438}" dt="2025-11-25T15:49:26.814" v="358" actId="20577"/>
          <ac:spMkLst>
            <pc:docMk/>
            <pc:sldMk cId="3288756069" sldId="1528"/>
            <ac:spMk id="7" creationId="{7767996C-2C4D-6C7E-CD4E-0803525EABF7}"/>
          </ac:spMkLst>
        </pc:spChg>
        <pc:picChg chg="mod">
          <ac:chgData name="Wentlandt, Geoffrey" userId="51b95695-4b10-4eef-83e4-b2c8f905f78d" providerId="ADAL" clId="{B8E97733-43D3-459C-BBF0-25694D434438}" dt="2025-11-25T15:49:41.307" v="359" actId="1076"/>
          <ac:picMkLst>
            <pc:docMk/>
            <pc:sldMk cId="3288756069" sldId="1528"/>
            <ac:picMk id="8" creationId="{0D165DE7-3399-3FDF-B0E6-6DE0768D97CC}"/>
          </ac:picMkLst>
        </pc:picChg>
      </pc:sldChg>
      <pc:sldChg chg="addSp delSp modSp add mod">
        <pc:chgData name="Wentlandt, Geoffrey" userId="51b95695-4b10-4eef-83e4-b2c8f905f78d" providerId="ADAL" clId="{B8E97733-43D3-459C-BBF0-25694D434438}" dt="2025-11-25T16:53:45.084" v="4451" actId="14100"/>
        <pc:sldMkLst>
          <pc:docMk/>
          <pc:sldMk cId="166709112" sldId="1529"/>
        </pc:sldMkLst>
        <pc:spChg chg="mod">
          <ac:chgData name="Wentlandt, Geoffrey" userId="51b95695-4b10-4eef-83e4-b2c8f905f78d" providerId="ADAL" clId="{B8E97733-43D3-459C-BBF0-25694D434438}" dt="2025-11-25T15:53:08.630" v="653" actId="20577"/>
          <ac:spMkLst>
            <pc:docMk/>
            <pc:sldMk cId="166709112" sldId="1529"/>
            <ac:spMk id="2" creationId="{FE0D2621-8187-75F4-A9DB-338AE121AB94}"/>
          </ac:spMkLst>
        </pc:spChg>
        <pc:spChg chg="add mod">
          <ac:chgData name="Wentlandt, Geoffrey" userId="51b95695-4b10-4eef-83e4-b2c8f905f78d" providerId="ADAL" clId="{B8E97733-43D3-459C-BBF0-25694D434438}" dt="2025-11-25T16:04:07.258" v="1393" actId="20577"/>
          <ac:spMkLst>
            <pc:docMk/>
            <pc:sldMk cId="166709112" sldId="1529"/>
            <ac:spMk id="4" creationId="{4C1635D7-738B-7B30-85AD-670B729DEE64}"/>
          </ac:spMkLst>
        </pc:spChg>
        <pc:spChg chg="add mod">
          <ac:chgData name="Wentlandt, Geoffrey" userId="51b95695-4b10-4eef-83e4-b2c8f905f78d" providerId="ADAL" clId="{B8E97733-43D3-459C-BBF0-25694D434438}" dt="2025-11-25T16:05:34.074" v="1597" actId="20577"/>
          <ac:spMkLst>
            <pc:docMk/>
            <pc:sldMk cId="166709112" sldId="1529"/>
            <ac:spMk id="5" creationId="{CB2BB5EE-7D6A-CEE6-4DD5-4C3C764944C1}"/>
          </ac:spMkLst>
        </pc:spChg>
        <pc:spChg chg="add mod">
          <ac:chgData name="Wentlandt, Geoffrey" userId="51b95695-4b10-4eef-83e4-b2c8f905f78d" providerId="ADAL" clId="{B8E97733-43D3-459C-BBF0-25694D434438}" dt="2025-11-25T15:59:25.538" v="784" actId="1076"/>
          <ac:spMkLst>
            <pc:docMk/>
            <pc:sldMk cId="166709112" sldId="1529"/>
            <ac:spMk id="6" creationId="{B2579AE0-06EE-4EC5-8E62-3AA51519FE40}"/>
          </ac:spMkLst>
        </pc:spChg>
        <pc:spChg chg="add mod">
          <ac:chgData name="Wentlandt, Geoffrey" userId="51b95695-4b10-4eef-83e4-b2c8f905f78d" providerId="ADAL" clId="{B8E97733-43D3-459C-BBF0-25694D434438}" dt="2025-11-25T15:59:33.928" v="786" actId="14100"/>
          <ac:spMkLst>
            <pc:docMk/>
            <pc:sldMk cId="166709112" sldId="1529"/>
            <ac:spMk id="9" creationId="{A203FC07-DB8D-3774-3272-CB861A00F66D}"/>
          </ac:spMkLst>
        </pc:spChg>
        <pc:spChg chg="add mod">
          <ac:chgData name="Wentlandt, Geoffrey" userId="51b95695-4b10-4eef-83e4-b2c8f905f78d" providerId="ADAL" clId="{B8E97733-43D3-459C-BBF0-25694D434438}" dt="2025-11-25T16:53:45.084" v="4451" actId="14100"/>
          <ac:spMkLst>
            <pc:docMk/>
            <pc:sldMk cId="166709112" sldId="1529"/>
            <ac:spMk id="11" creationId="{97675E20-6E3B-82C6-B054-10FD1C1D83C2}"/>
          </ac:spMkLst>
        </pc:spChg>
        <pc:spChg chg="add mod">
          <ac:chgData name="Wentlandt, Geoffrey" userId="51b95695-4b10-4eef-83e4-b2c8f905f78d" providerId="ADAL" clId="{B8E97733-43D3-459C-BBF0-25694D434438}" dt="2025-11-25T16:03:10.786" v="1205" actId="1076"/>
          <ac:spMkLst>
            <pc:docMk/>
            <pc:sldMk cId="166709112" sldId="1529"/>
            <ac:spMk id="12" creationId="{7AFD1D57-0703-7CCB-1897-DC1636E4AF01}"/>
          </ac:spMkLst>
        </pc:spChg>
        <pc:spChg chg="add mod">
          <ac:chgData name="Wentlandt, Geoffrey" userId="51b95695-4b10-4eef-83e4-b2c8f905f78d" providerId="ADAL" clId="{B8E97733-43D3-459C-BBF0-25694D434438}" dt="2025-11-25T16:02:37.359" v="1153" actId="20577"/>
          <ac:spMkLst>
            <pc:docMk/>
            <pc:sldMk cId="166709112" sldId="1529"/>
            <ac:spMk id="14" creationId="{22748DE9-69C2-BD49-0C6A-3B99864D7036}"/>
          </ac:spMkLst>
        </pc:spChg>
        <pc:picChg chg="add mod">
          <ac:chgData name="Wentlandt, Geoffrey" userId="51b95695-4b10-4eef-83e4-b2c8f905f78d" providerId="ADAL" clId="{B8E97733-43D3-459C-BBF0-25694D434438}" dt="2025-11-25T15:59:25.538" v="784" actId="1076"/>
          <ac:picMkLst>
            <pc:docMk/>
            <pc:sldMk cId="166709112" sldId="1529"/>
            <ac:picMk id="1031" creationId="{6002033C-346B-8187-3AE1-4803AC9AF26C}"/>
          </ac:picMkLst>
        </pc:picChg>
        <pc:picChg chg="add mod">
          <ac:chgData name="Wentlandt, Geoffrey" userId="51b95695-4b10-4eef-83e4-b2c8f905f78d" providerId="ADAL" clId="{B8E97733-43D3-459C-BBF0-25694D434438}" dt="2025-11-25T15:58:26.540" v="721" actId="1035"/>
          <ac:picMkLst>
            <pc:docMk/>
            <pc:sldMk cId="166709112" sldId="1529"/>
            <ac:picMk id="1033" creationId="{839E5E55-1D7F-2DCE-D66D-B8362D1EDCFD}"/>
          </ac:picMkLst>
        </pc:picChg>
        <pc:cxnChg chg="add mod">
          <ac:chgData name="Wentlandt, Geoffrey" userId="51b95695-4b10-4eef-83e4-b2c8f905f78d" providerId="ADAL" clId="{B8E97733-43D3-459C-BBF0-25694D434438}" dt="2025-11-25T16:02:24.745" v="1092" actId="1076"/>
          <ac:cxnSpMkLst>
            <pc:docMk/>
            <pc:sldMk cId="166709112" sldId="1529"/>
            <ac:cxnSpMk id="15" creationId="{6E70F55D-6A38-E0F6-D05A-105177817C4B}"/>
          </ac:cxnSpMkLst>
        </pc:cxnChg>
        <pc:cxnChg chg="add mod">
          <ac:chgData name="Wentlandt, Geoffrey" userId="51b95695-4b10-4eef-83e4-b2c8f905f78d" providerId="ADAL" clId="{B8E97733-43D3-459C-BBF0-25694D434438}" dt="2025-11-25T16:02:57.114" v="1158" actId="1076"/>
          <ac:cxnSpMkLst>
            <pc:docMk/>
            <pc:sldMk cId="166709112" sldId="1529"/>
            <ac:cxnSpMk id="18" creationId="{BCB95147-34D2-DDE9-D5B6-8B781C3A51DD}"/>
          </ac:cxnSpMkLst>
        </pc:cxnChg>
      </pc:sldChg>
      <pc:sldChg chg="addSp delSp modSp add mod">
        <pc:chgData name="Wentlandt, Geoffrey" userId="51b95695-4b10-4eef-83e4-b2c8f905f78d" providerId="ADAL" clId="{B8E97733-43D3-459C-BBF0-25694D434438}" dt="2025-11-25T16:54:31.069" v="4467" actId="11"/>
        <pc:sldMkLst>
          <pc:docMk/>
          <pc:sldMk cId="1635601272" sldId="1530"/>
        </pc:sldMkLst>
        <pc:spChg chg="mod">
          <ac:chgData name="Wentlandt, Geoffrey" userId="51b95695-4b10-4eef-83e4-b2c8f905f78d" providerId="ADAL" clId="{B8E97733-43D3-459C-BBF0-25694D434438}" dt="2025-11-25T16:17:18.707" v="1690" actId="20577"/>
          <ac:spMkLst>
            <pc:docMk/>
            <pc:sldMk cId="1635601272" sldId="1530"/>
            <ac:spMk id="2" creationId="{DA76A16C-606A-79C9-A010-DD71F71627EB}"/>
          </ac:spMkLst>
        </pc:spChg>
        <pc:spChg chg="add mod">
          <ac:chgData name="Wentlandt, Geoffrey" userId="51b95695-4b10-4eef-83e4-b2c8f905f78d" providerId="ADAL" clId="{B8E97733-43D3-459C-BBF0-25694D434438}" dt="2025-11-25T16:54:08.754" v="4466" actId="113"/>
          <ac:spMkLst>
            <pc:docMk/>
            <pc:sldMk cId="1635601272" sldId="1530"/>
            <ac:spMk id="3" creationId="{46F2AE4D-FE0B-8D24-BBCE-03F49E51DB02}"/>
          </ac:spMkLst>
        </pc:spChg>
        <pc:spChg chg="add mod">
          <ac:chgData name="Wentlandt, Geoffrey" userId="51b95695-4b10-4eef-83e4-b2c8f905f78d" providerId="ADAL" clId="{B8E97733-43D3-459C-BBF0-25694D434438}" dt="2025-11-25T16:54:31.069" v="4467" actId="11"/>
          <ac:spMkLst>
            <pc:docMk/>
            <pc:sldMk cId="1635601272" sldId="1530"/>
            <ac:spMk id="7" creationId="{69703275-75FE-6903-F3D3-5FF01C98DCE9}"/>
          </ac:spMkLst>
        </pc:spChg>
      </pc:sldChg>
      <pc:sldChg chg="addSp delSp modSp add mod">
        <pc:chgData name="Wentlandt, Geoffrey" userId="51b95695-4b10-4eef-83e4-b2c8f905f78d" providerId="ADAL" clId="{B8E97733-43D3-459C-BBF0-25694D434438}" dt="2025-11-25T16:56:53.551" v="4512" actId="20577"/>
        <pc:sldMkLst>
          <pc:docMk/>
          <pc:sldMk cId="2617770208" sldId="1531"/>
        </pc:sldMkLst>
        <pc:spChg chg="mod">
          <ac:chgData name="Wentlandt, Geoffrey" userId="51b95695-4b10-4eef-83e4-b2c8f905f78d" providerId="ADAL" clId="{B8E97733-43D3-459C-BBF0-25694D434438}" dt="2025-11-25T16:30:27.538" v="2608" actId="20577"/>
          <ac:spMkLst>
            <pc:docMk/>
            <pc:sldMk cId="2617770208" sldId="1531"/>
            <ac:spMk id="2" creationId="{9B12F5B0-B3AD-3B8E-5108-1F37EF1B30D0}"/>
          </ac:spMkLst>
        </pc:spChg>
        <pc:spChg chg="add mod">
          <ac:chgData name="Wentlandt, Geoffrey" userId="51b95695-4b10-4eef-83e4-b2c8f905f78d" providerId="ADAL" clId="{B8E97733-43D3-459C-BBF0-25694D434438}" dt="2025-11-25T16:56:53.551" v="4512" actId="20577"/>
          <ac:spMkLst>
            <pc:docMk/>
            <pc:sldMk cId="2617770208" sldId="1531"/>
            <ac:spMk id="6" creationId="{2358C9F3-B486-4F28-6D18-F57F0FE79D5F}"/>
          </ac:spMkLst>
        </pc:spChg>
        <pc:spChg chg="add mod">
          <ac:chgData name="Wentlandt, Geoffrey" userId="51b95695-4b10-4eef-83e4-b2c8f905f78d" providerId="ADAL" clId="{B8E97733-43D3-459C-BBF0-25694D434438}" dt="2025-11-25T16:55:33.781" v="4502" actId="1076"/>
          <ac:spMkLst>
            <pc:docMk/>
            <pc:sldMk cId="2617770208" sldId="1531"/>
            <ac:spMk id="8" creationId="{45783C66-028C-E1DF-DDF9-F44B9CCD690C}"/>
          </ac:spMkLst>
        </pc:spChg>
        <pc:graphicFrameChg chg="add mod modGraphic">
          <ac:chgData name="Wentlandt, Geoffrey" userId="51b95695-4b10-4eef-83e4-b2c8f905f78d" providerId="ADAL" clId="{B8E97733-43D3-459C-BBF0-25694D434438}" dt="2025-11-25T16:56:23.999" v="4511" actId="1076"/>
          <ac:graphicFrameMkLst>
            <pc:docMk/>
            <pc:sldMk cId="2617770208" sldId="1531"/>
            <ac:graphicFrameMk id="4" creationId="{2449EC69-BF91-8F18-ED9D-98D1C46B681F}"/>
          </ac:graphicFrameMkLst>
        </pc:graphicFrameChg>
        <pc:picChg chg="add mod">
          <ac:chgData name="Wentlandt, Geoffrey" userId="51b95695-4b10-4eef-83e4-b2c8f905f78d" providerId="ADAL" clId="{B8E97733-43D3-459C-BBF0-25694D434438}" dt="2025-11-25T16:28:52.662" v="2523" actId="14100"/>
          <ac:picMkLst>
            <pc:docMk/>
            <pc:sldMk cId="2617770208" sldId="1531"/>
            <ac:picMk id="2050" creationId="{6821AFF5-5FCF-D183-51CA-6800BA5FD3AC}"/>
          </ac:picMkLst>
        </pc:picChg>
      </pc:sldChg>
      <pc:sldChg chg="delSp modSp add mod">
        <pc:chgData name="Wentlandt, Geoffrey" userId="51b95695-4b10-4eef-83e4-b2c8f905f78d" providerId="ADAL" clId="{B8E97733-43D3-459C-BBF0-25694D434438}" dt="2025-11-25T16:50:53.674" v="4382" actId="20577"/>
        <pc:sldMkLst>
          <pc:docMk/>
          <pc:sldMk cId="2477162978" sldId="1532"/>
        </pc:sldMkLst>
        <pc:spChg chg="mod">
          <ac:chgData name="Wentlandt, Geoffrey" userId="51b95695-4b10-4eef-83e4-b2c8f905f78d" providerId="ADAL" clId="{B8E97733-43D3-459C-BBF0-25694D434438}" dt="2025-11-25T16:48:31.281" v="4225" actId="20577"/>
          <ac:spMkLst>
            <pc:docMk/>
            <pc:sldMk cId="2477162978" sldId="1532"/>
            <ac:spMk id="2" creationId="{0B360B84-1A35-8AD6-A93F-B7147BF70F22}"/>
          </ac:spMkLst>
        </pc:spChg>
        <pc:spChg chg="mod">
          <ac:chgData name="Wentlandt, Geoffrey" userId="51b95695-4b10-4eef-83e4-b2c8f905f78d" providerId="ADAL" clId="{B8E97733-43D3-459C-BBF0-25694D434438}" dt="2025-11-25T16:50:53.674" v="4382" actId="20577"/>
          <ac:spMkLst>
            <pc:docMk/>
            <pc:sldMk cId="2477162978" sldId="1532"/>
            <ac:spMk id="6" creationId="{78FBC84D-FE17-F614-A58C-D7F3EDB8E7F4}"/>
          </ac:spMkLst>
        </pc:spChg>
      </pc:sldChg>
    </pc:docChg>
  </pc:docChgLst>
  <pc:docChgLst>
    <pc:chgData name="Wentlandt, Geoffrey" userId="S::geoffrey.wentlandt@seattle.gov::51b95695-4b10-4eef-83e4-b2c8f905f78d" providerId="AD" clId="Web-{234E9EF8-B64B-BB94-6D5D-7903E503CECE}"/>
    <pc:docChg chg="addSld delSld modSld sldOrd">
      <pc:chgData name="Wentlandt, Geoffrey" userId="S::geoffrey.wentlandt@seattle.gov::51b95695-4b10-4eef-83e4-b2c8f905f78d" providerId="AD" clId="Web-{234E9EF8-B64B-BB94-6D5D-7903E503CECE}" dt="2025-11-24T23:04:11.546" v="139" actId="20577"/>
      <pc:docMkLst>
        <pc:docMk/>
      </pc:docMkLst>
      <pc:sldChg chg="add del ord replId">
        <pc:chgData name="Wentlandt, Geoffrey" userId="S::geoffrey.wentlandt@seattle.gov::51b95695-4b10-4eef-83e4-b2c8f905f78d" providerId="AD" clId="Web-{234E9EF8-B64B-BB94-6D5D-7903E503CECE}" dt="2025-11-24T22:53:15.692" v="2"/>
        <pc:sldMkLst>
          <pc:docMk/>
          <pc:sldMk cId="2890967906" sldId="1526"/>
        </pc:sldMkLst>
      </pc:sldChg>
      <pc:sldChg chg="delSp modSp add replId">
        <pc:chgData name="Wentlandt, Geoffrey" userId="S::geoffrey.wentlandt@seattle.gov::51b95695-4b10-4eef-83e4-b2c8f905f78d" providerId="AD" clId="Web-{234E9EF8-B64B-BB94-6D5D-7903E503CECE}" dt="2025-11-24T23:04:11.546" v="139" actId="20577"/>
        <pc:sldMkLst>
          <pc:docMk/>
          <pc:sldMk cId="4173236608" sldId="1526"/>
        </pc:sldMkLst>
        <pc:spChg chg="mod">
          <ac:chgData name="Wentlandt, Geoffrey" userId="S::geoffrey.wentlandt@seattle.gov::51b95695-4b10-4eef-83e4-b2c8f905f78d" providerId="AD" clId="Web-{234E9EF8-B64B-BB94-6D5D-7903E503CECE}" dt="2025-11-24T22:53:51.114" v="29" actId="20577"/>
          <ac:spMkLst>
            <pc:docMk/>
            <pc:sldMk cId="4173236608" sldId="1526"/>
            <ac:spMk id="2" creationId="{65EA8B39-8AC6-35E6-7DE3-1191F2ED74F5}"/>
          </ac:spMkLst>
        </pc:spChg>
      </pc:sldChg>
    </pc:docChg>
  </pc:docChgLst>
  <pc:docChgLst>
    <pc:chgData name="Staley, Brennon" userId="131c8a78-97ad-435c-b7ab-4beb6d9db19c" providerId="ADAL" clId="{C433AE68-EAB3-4ADB-A88A-078EEE4C9487}"/>
    <pc:docChg chg="undo custSel addSld delSld modSld sldOrd">
      <pc:chgData name="Staley, Brennon" userId="131c8a78-97ad-435c-b7ab-4beb6d9db19c" providerId="ADAL" clId="{C433AE68-EAB3-4ADB-A88A-078EEE4C9487}" dt="2025-11-24T21:25:53.717" v="249" actId="2696"/>
      <pc:docMkLst>
        <pc:docMk/>
      </pc:docMkLst>
      <pc:sldChg chg="modSp mod">
        <pc:chgData name="Staley, Brennon" userId="131c8a78-97ad-435c-b7ab-4beb6d9db19c" providerId="ADAL" clId="{C433AE68-EAB3-4ADB-A88A-078EEE4C9487}" dt="2025-11-21T00:10:24.446" v="16" actId="20577"/>
        <pc:sldMkLst>
          <pc:docMk/>
          <pc:sldMk cId="2695845851" sldId="1284"/>
        </pc:sldMkLst>
      </pc:sldChg>
      <pc:sldChg chg="modSp add mod">
        <pc:chgData name="Staley, Brennon" userId="131c8a78-97ad-435c-b7ab-4beb6d9db19c" providerId="ADAL" clId="{C433AE68-EAB3-4ADB-A88A-078EEE4C9487}" dt="2025-11-21T00:27:02.751" v="246" actId="20577"/>
        <pc:sldMkLst>
          <pc:docMk/>
          <pc:sldMk cId="2163174341" sldId="1305"/>
        </pc:sldMkLst>
        <pc:spChg chg="mod">
          <ac:chgData name="Staley, Brennon" userId="131c8a78-97ad-435c-b7ab-4beb6d9db19c" providerId="ADAL" clId="{C433AE68-EAB3-4ADB-A88A-078EEE4C9487}" dt="2025-11-21T00:27:02.751" v="246" actId="20577"/>
          <ac:spMkLst>
            <pc:docMk/>
            <pc:sldMk cId="2163174341" sldId="1305"/>
            <ac:spMk id="7" creationId="{04519739-6DA6-1FA7-4596-DD3BB8F80CD4}"/>
          </ac:spMkLst>
        </pc:spChg>
        <pc:spChg chg="mod">
          <ac:chgData name="Staley, Brennon" userId="131c8a78-97ad-435c-b7ab-4beb6d9db19c" providerId="ADAL" clId="{C433AE68-EAB3-4ADB-A88A-078EEE4C9487}" dt="2025-11-21T00:25:36.659" v="243" actId="255"/>
          <ac:spMkLst>
            <pc:docMk/>
            <pc:sldMk cId="2163174341" sldId="1305"/>
            <ac:spMk id="10" creationId="{9A6B4DE8-35B7-12D4-1633-95D0D3A9CAD0}"/>
          </ac:spMkLst>
        </pc:spChg>
      </pc:sldChg>
      <pc:sldChg chg="modSp del mod">
        <pc:chgData name="Staley, Brennon" userId="131c8a78-97ad-435c-b7ab-4beb6d9db19c" providerId="ADAL" clId="{C433AE68-EAB3-4ADB-A88A-078EEE4C9487}" dt="2025-11-24T21:24:36.126" v="248" actId="2696"/>
        <pc:sldMkLst>
          <pc:docMk/>
          <pc:sldMk cId="4050831198" sldId="1311"/>
        </pc:sldMkLst>
      </pc:sldChg>
      <pc:sldChg chg="modSp del mod">
        <pc:chgData name="Staley, Brennon" userId="131c8a78-97ad-435c-b7ab-4beb6d9db19c" providerId="ADAL" clId="{C433AE68-EAB3-4ADB-A88A-078EEE4C9487}" dt="2025-11-24T21:24:36.126" v="248" actId="2696"/>
        <pc:sldMkLst>
          <pc:docMk/>
          <pc:sldMk cId="2572921786" sldId="1341"/>
        </pc:sldMkLst>
      </pc:sldChg>
      <pc:sldChg chg="ord">
        <pc:chgData name="Staley, Brennon" userId="131c8a78-97ad-435c-b7ab-4beb6d9db19c" providerId="ADAL" clId="{C433AE68-EAB3-4ADB-A88A-078EEE4C9487}" dt="2025-11-21T00:16:11.260" v="141"/>
        <pc:sldMkLst>
          <pc:docMk/>
          <pc:sldMk cId="1328524850" sldId="1342"/>
        </pc:sldMkLst>
      </pc:sldChg>
      <pc:sldChg chg="modSp mod">
        <pc:chgData name="Staley, Brennon" userId="131c8a78-97ad-435c-b7ab-4beb6d9db19c" providerId="ADAL" clId="{C433AE68-EAB3-4ADB-A88A-078EEE4C9487}" dt="2025-11-21T00:19:21.424" v="147" actId="20577"/>
        <pc:sldMkLst>
          <pc:docMk/>
          <pc:sldMk cId="2988538757" sldId="1413"/>
        </pc:sldMkLst>
        <pc:spChg chg="mod">
          <ac:chgData name="Staley, Brennon" userId="131c8a78-97ad-435c-b7ab-4beb6d9db19c" providerId="ADAL" clId="{C433AE68-EAB3-4ADB-A88A-078EEE4C9487}" dt="2025-11-21T00:19:21.424" v="147" actId="20577"/>
          <ac:spMkLst>
            <pc:docMk/>
            <pc:sldMk cId="2988538757" sldId="1413"/>
            <ac:spMk id="2" creationId="{A614B1CA-39A1-C30F-E961-45F472838847}"/>
          </ac:spMkLst>
        </pc:spChg>
      </pc:sldChg>
      <pc:sldChg chg="modSp mod">
        <pc:chgData name="Staley, Brennon" userId="131c8a78-97ad-435c-b7ab-4beb6d9db19c" providerId="ADAL" clId="{C433AE68-EAB3-4ADB-A88A-078EEE4C9487}" dt="2025-11-21T00:22:21.107" v="193" actId="20577"/>
        <pc:sldMkLst>
          <pc:docMk/>
          <pc:sldMk cId="1239766408" sldId="1443"/>
        </pc:sldMkLst>
        <pc:spChg chg="mod">
          <ac:chgData name="Staley, Brennon" userId="131c8a78-97ad-435c-b7ab-4beb6d9db19c" providerId="ADAL" clId="{C433AE68-EAB3-4ADB-A88A-078EEE4C9487}" dt="2025-11-21T00:22:21.107" v="193" actId="20577"/>
          <ac:spMkLst>
            <pc:docMk/>
            <pc:sldMk cId="1239766408" sldId="1443"/>
            <ac:spMk id="9" creationId="{3B3CFC70-1F69-90A0-5EFE-A3222BA0E637}"/>
          </ac:spMkLst>
        </pc:spChg>
      </pc:sldChg>
      <pc:sldChg chg="modSp mod">
        <pc:chgData name="Staley, Brennon" userId="131c8a78-97ad-435c-b7ab-4beb6d9db19c" providerId="ADAL" clId="{C433AE68-EAB3-4ADB-A88A-078EEE4C9487}" dt="2025-11-21T00:09:30.761" v="7" actId="20577"/>
        <pc:sldMkLst>
          <pc:docMk/>
          <pc:sldMk cId="1785067331" sldId="1506"/>
        </pc:sldMkLst>
      </pc:sldChg>
      <pc:sldChg chg="addSp modSp new mod chgLayout">
        <pc:chgData name="Staley, Brennon" userId="131c8a78-97ad-435c-b7ab-4beb6d9db19c" providerId="ADAL" clId="{C433AE68-EAB3-4ADB-A88A-078EEE4C9487}" dt="2025-11-21T00:14:07.637" v="63" actId="20577"/>
        <pc:sldMkLst>
          <pc:docMk/>
          <pc:sldMk cId="441279955" sldId="1513"/>
        </pc:sldMkLst>
        <pc:spChg chg="add mod">
          <ac:chgData name="Staley, Brennon" userId="131c8a78-97ad-435c-b7ab-4beb6d9db19c" providerId="ADAL" clId="{C433AE68-EAB3-4ADB-A88A-078EEE4C9487}" dt="2025-11-21T00:14:07.637" v="63" actId="20577"/>
          <ac:spMkLst>
            <pc:docMk/>
            <pc:sldMk cId="441279955" sldId="1513"/>
            <ac:spMk id="2" creationId="{BBE234D7-89D9-AE92-9A53-4C7DF805F4AA}"/>
          </ac:spMkLst>
        </pc:spChg>
      </pc:sldChg>
      <pc:sldChg chg="del">
        <pc:chgData name="Staley, Brennon" userId="131c8a78-97ad-435c-b7ab-4beb6d9db19c" providerId="ADAL" clId="{C433AE68-EAB3-4ADB-A88A-078EEE4C9487}" dt="2025-11-24T21:23:48.394" v="247" actId="2696"/>
        <pc:sldMkLst>
          <pc:docMk/>
          <pc:sldMk cId="4082928427" sldId="1517"/>
        </pc:sldMkLst>
      </pc:sldChg>
      <pc:sldChg chg="del">
        <pc:chgData name="Staley, Brennon" userId="131c8a78-97ad-435c-b7ab-4beb6d9db19c" providerId="ADAL" clId="{C433AE68-EAB3-4ADB-A88A-078EEE4C9487}" dt="2025-11-24T21:25:53.717" v="249" actId="2696"/>
        <pc:sldMkLst>
          <pc:docMk/>
          <pc:sldMk cId="1673030187" sldId="1524"/>
        </pc:sldMkLst>
      </pc:sldChg>
    </pc:docChg>
  </pc:docChgLst>
  <pc:docChgLst>
    <pc:chgData name="Wentlandt, Geoffrey" userId="S::geoffrey.wentlandt@seattle.gov::51b95695-4b10-4eef-83e4-b2c8f905f78d" providerId="AD" clId="Web-{5F986FE0-A28A-177E-B408-943C8AE4CD4E}"/>
    <pc:docChg chg="addSld modSld sldOrd">
      <pc:chgData name="Wentlandt, Geoffrey" userId="S::geoffrey.wentlandt@seattle.gov::51b95695-4b10-4eef-83e4-b2c8f905f78d" providerId="AD" clId="Web-{5F986FE0-A28A-177E-B408-943C8AE4CD4E}" dt="2025-11-25T15:45:47.908" v="487" actId="1076"/>
      <pc:docMkLst>
        <pc:docMk/>
      </pc:docMkLst>
      <pc:sldChg chg="addSp delSp modSp">
        <pc:chgData name="Wentlandt, Geoffrey" userId="S::geoffrey.wentlandt@seattle.gov::51b95695-4b10-4eef-83e4-b2c8f905f78d" providerId="AD" clId="Web-{5F986FE0-A28A-177E-B408-943C8AE4CD4E}" dt="2025-11-25T15:45:47.908" v="487" actId="1076"/>
        <pc:sldMkLst>
          <pc:docMk/>
          <pc:sldMk cId="4173236608" sldId="1526"/>
        </pc:sldMkLst>
        <pc:spChg chg="mod">
          <ac:chgData name="Wentlandt, Geoffrey" userId="S::geoffrey.wentlandt@seattle.gov::51b95695-4b10-4eef-83e4-b2c8f905f78d" providerId="AD" clId="Web-{5F986FE0-A28A-177E-B408-943C8AE4CD4E}" dt="2025-11-25T15:39:00.585" v="459" actId="20577"/>
          <ac:spMkLst>
            <pc:docMk/>
            <pc:sldMk cId="4173236608" sldId="1526"/>
            <ac:spMk id="2" creationId="{65EA8B39-8AC6-35E6-7DE3-1191F2ED74F5}"/>
          </ac:spMkLst>
        </pc:spChg>
        <pc:spChg chg="add mod">
          <ac:chgData name="Wentlandt, Geoffrey" userId="S::geoffrey.wentlandt@seattle.gov::51b95695-4b10-4eef-83e4-b2c8f905f78d" providerId="AD" clId="Web-{5F986FE0-A28A-177E-B408-943C8AE4CD4E}" dt="2025-11-25T15:45:47.908" v="487" actId="1076"/>
          <ac:spMkLst>
            <pc:docMk/>
            <pc:sldMk cId="4173236608" sldId="1526"/>
            <ac:spMk id="12" creationId="{A7E7BD62-FFF2-6F1A-7CBB-69FBD95B1129}"/>
          </ac:spMkLst>
        </pc:spChg>
        <pc:picChg chg="add mod">
          <ac:chgData name="Wentlandt, Geoffrey" userId="S::geoffrey.wentlandt@seattle.gov::51b95695-4b10-4eef-83e4-b2c8f905f78d" providerId="AD" clId="Web-{5F986FE0-A28A-177E-B408-943C8AE4CD4E}" dt="2025-11-25T15:45:04.890" v="463" actId="1076"/>
          <ac:picMkLst>
            <pc:docMk/>
            <pc:sldMk cId="4173236608" sldId="1526"/>
            <ac:picMk id="9" creationId="{F6DECCB7-1EE6-B5C7-B097-AFBF66B47535}"/>
          </ac:picMkLst>
        </pc:picChg>
        <pc:picChg chg="add mod">
          <ac:chgData name="Wentlandt, Geoffrey" userId="S::geoffrey.wentlandt@seattle.gov::51b95695-4b10-4eef-83e4-b2c8f905f78d" providerId="AD" clId="Web-{5F986FE0-A28A-177E-B408-943C8AE4CD4E}" dt="2025-11-25T15:45:06.500" v="464" actId="1076"/>
          <ac:picMkLst>
            <pc:docMk/>
            <pc:sldMk cId="4173236608" sldId="1526"/>
            <ac:picMk id="10" creationId="{69008C65-4C25-FADB-7FFD-3A0689DCFD28}"/>
          </ac:picMkLst>
        </pc:picChg>
        <pc:picChg chg="add mod">
          <ac:chgData name="Wentlandt, Geoffrey" userId="S::geoffrey.wentlandt@seattle.gov::51b95695-4b10-4eef-83e4-b2c8f905f78d" providerId="AD" clId="Web-{5F986FE0-A28A-177E-B408-943C8AE4CD4E}" dt="2025-11-25T15:45:08.265" v="465" actId="1076"/>
          <ac:picMkLst>
            <pc:docMk/>
            <pc:sldMk cId="4173236608" sldId="1526"/>
            <ac:picMk id="11" creationId="{AE39CCB4-A80F-6283-CA57-CDE3688F26A4}"/>
          </ac:picMkLst>
        </pc:picChg>
      </pc:sldChg>
      <pc:sldChg chg="modSp add ord replId">
        <pc:chgData name="Wentlandt, Geoffrey" userId="S::geoffrey.wentlandt@seattle.gov::51b95695-4b10-4eef-83e4-b2c8f905f78d" providerId="AD" clId="Web-{5F986FE0-A28A-177E-B408-943C8AE4CD4E}" dt="2025-11-25T15:38:39.726" v="448"/>
        <pc:sldMkLst>
          <pc:docMk/>
          <pc:sldMk cId="1256330468" sldId="1527"/>
        </pc:sldMkLst>
        <pc:spChg chg="mod">
          <ac:chgData name="Wentlandt, Geoffrey" userId="S::geoffrey.wentlandt@seattle.gov::51b95695-4b10-4eef-83e4-b2c8f905f78d" providerId="AD" clId="Web-{5F986FE0-A28A-177E-B408-943C8AE4CD4E}" dt="2025-11-25T15:30:49.546" v="273" actId="20577"/>
          <ac:spMkLst>
            <pc:docMk/>
            <pc:sldMk cId="1256330468" sldId="1527"/>
            <ac:spMk id="2" creationId="{49CAD7BE-A1D1-F64B-9DF3-4FD7204EAF8F}"/>
          </ac:spMkLst>
        </pc:spChg>
      </pc:sldChg>
      <pc:sldChg chg="add replId">
        <pc:chgData name="Wentlandt, Geoffrey" userId="S::geoffrey.wentlandt@seattle.gov::51b95695-4b10-4eef-83e4-b2c8f905f78d" providerId="AD" clId="Web-{5F986FE0-A28A-177E-B408-943C8AE4CD4E}" dt="2025-11-25T15:38:44.491" v="449"/>
        <pc:sldMkLst>
          <pc:docMk/>
          <pc:sldMk cId="3288756069" sldId="1528"/>
        </pc:sldMkLst>
      </pc:sldChg>
    </pc:docChg>
  </pc:docChgLst>
  <pc:docChgLst>
    <pc:chgData name="Staley, Brennon" userId="S::brennon.staley@seattle.gov::131c8a78-97ad-435c-b7ab-4beb6d9db19c" providerId="AD" clId="Web-{260EF188-B487-9867-D8C3-E98492CD5D68}"/>
    <pc:docChg chg="modSld">
      <pc:chgData name="Staley, Brennon" userId="S::brennon.staley@seattle.gov::131c8a78-97ad-435c-b7ab-4beb6d9db19c" providerId="AD" clId="Web-{260EF188-B487-9867-D8C3-E98492CD5D68}" dt="2025-11-24T21:21:10.547" v="1"/>
      <pc:docMkLst>
        <pc:docMk/>
      </pc:docMkLst>
      <pc:sldChg chg="addSp delSp modSp">
        <pc:chgData name="Staley, Brennon" userId="S::brennon.staley@seattle.gov::131c8a78-97ad-435c-b7ab-4beb6d9db19c" providerId="AD" clId="Web-{260EF188-B487-9867-D8C3-E98492CD5D68}" dt="2025-11-24T21:21:10.547" v="1"/>
        <pc:sldMkLst>
          <pc:docMk/>
          <pc:sldMk cId="2455878192" sldId="1412"/>
        </pc:sldMkLst>
      </pc:sldChg>
    </pc:docChg>
  </pc:docChgLst>
</pc:chgInfo>
</file>

<file path=ppt/comments/modernComment_5E4_727587B2.xml><?xml version="1.0" encoding="utf-8"?>
<p188:cmLst xmlns:a="http://schemas.openxmlformats.org/drawingml/2006/main" xmlns:r="http://schemas.openxmlformats.org/officeDocument/2006/relationships" xmlns:p188="http://schemas.microsoft.com/office/powerpoint/2018/8/main">
  <p188:cm id="{A91A34D8-6F81-493C-86AD-B6FA6AD92954}" authorId="{11E9D114-FFB0-A6DC-31CF-4E03DB7DC0BF}" created="2025-11-20T20:29:16.601">
    <pc:sldMkLst xmlns:pc="http://schemas.microsoft.com/office/powerpoint/2013/main/command">
      <pc:docMk/>
      <pc:sldMk cId="1920305074" sldId="1508"/>
    </pc:sldMkLst>
    <p188:txBody>
      <a:bodyPr/>
      <a:lstStyle/>
      <a:p>
        <a:r>
          <a:rPr lang="en-US"/>
          <a:t>Consider alternative slide 14</a:t>
        </a:r>
      </a:p>
    </p188:txBody>
  </p188:cm>
</p188:cmLst>
</file>

<file path=ppt/comments/modernComment_5E8_E114CCBB.xml><?xml version="1.0" encoding="utf-8"?>
<p188:cmLst xmlns:a="http://schemas.openxmlformats.org/drawingml/2006/main" xmlns:r="http://schemas.openxmlformats.org/officeDocument/2006/relationships" xmlns:p188="http://schemas.microsoft.com/office/powerpoint/2018/8/main">
  <p188:cm id="{1BB27D3D-46FE-45DF-AF1C-3C4E3ECEDCEF}" authorId="{11E9D114-FFB0-A6DC-31CF-4E03DB7DC0BF}" created="2025-11-20T20:29:06.680">
    <ac:deMkLst xmlns:ac="http://schemas.microsoft.com/office/drawing/2013/main/command">
      <pc:docMk xmlns:pc="http://schemas.microsoft.com/office/powerpoint/2013/main/command"/>
      <pc:sldMk xmlns:pc="http://schemas.microsoft.com/office/powerpoint/2013/main/command" cId="3776236731" sldId="1512"/>
      <ac:spMk id="4" creationId="{E3449E17-3BF1-AB61-4206-AEABB5003920}"/>
    </ac:deMkLst>
    <p188:txBody>
      <a:bodyPr/>
      <a:lstStyle/>
      <a:p>
        <a:r>
          <a:rPr lang="en-US"/>
          <a:t>Alternative PAD intro slide to consider. Has more complete and current language, plus photo.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1T17:07:12.736"/>
    </inkml:context>
    <inkml:brush xml:id="br0">
      <inkml:brushProperty name="width" value="0.1" units="cm"/>
      <inkml:brushProperty name="height" value="0.1" units="cm"/>
    </inkml:brush>
  </inkml:definitions>
  <inkml:trace contextRef="#ctx0" brushRef="#br0">38981 1592 3200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1T17:33:50.610"/>
    </inkml:context>
    <inkml:brush xml:id="br0">
      <inkml:brushProperty name="width" value="0.1" units="cm"/>
      <inkml:brushProperty name="height" value="0.1" units="cm"/>
    </inkml:brush>
  </inkml:definitions>
  <inkml:trace contextRef="#ctx0" brushRef="#br0">37169 5768 12516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1T17:33:57.844"/>
    </inkml:context>
    <inkml:brush xml:id="br0">
      <inkml:brushProperty name="width" value="0.1" units="cm"/>
      <inkml:brushProperty name="height" value="0.1" units="cm"/>
    </inkml:brush>
  </inkml:definitions>
  <inkml:trace contextRef="#ctx0" brushRef="#br0">24830 27516 5617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1T17:34:09.069"/>
    </inkml:context>
    <inkml:brush xml:id="br0">
      <inkml:brushProperty name="width" value="0.1" units="cm"/>
      <inkml:brushProperty name="height" value="0.1" units="cm"/>
    </inkml:brush>
  </inkml:definitions>
  <inkml:trace contextRef="#ctx0" brushRef="#br0">7586 1630 1471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1T18:54:41.407"/>
    </inkml:context>
    <inkml:brush xml:id="br0">
      <inkml:brushProperty name="width" value="0.1" units="cm"/>
      <inkml:brushProperty name="height" value="0.1" units="cm"/>
    </inkml:brush>
  </inkml:definitions>
  <inkml:trace contextRef="#ctx0" brushRef="#br0">5080 17014 5697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1T18:54:45.764"/>
    </inkml:context>
    <inkml:brush xml:id="br0">
      <inkml:brushProperty name="width" value="0.1" units="cm"/>
      <inkml:brushProperty name="height" value="0.1" units="cm"/>
    </inkml:brush>
  </inkml:definitions>
  <inkml:trace contextRef="#ctx0" brushRef="#br0">4372 10604 8450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1T18:55:30.187"/>
    </inkml:context>
    <inkml:brush xml:id="br0">
      <inkml:brushProperty name="width" value="0.1" units="cm"/>
      <inkml:brushProperty name="height" value="0.1" units="cm"/>
    </inkml:brush>
  </inkml:definitions>
  <inkml:trace contextRef="#ctx0" brushRef="#br0">39303 34692 8290 0 0,'0'0'0'0'0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1T18:55:31.079"/>
    </inkml:context>
    <inkml:brush xml:id="br0">
      <inkml:brushProperty name="width" value="0.1" units="cm"/>
      <inkml:brushProperty name="height" value="0.1" units="cm"/>
    </inkml:brush>
  </inkml:definitions>
  <inkml:trace contextRef="#ctx0" brushRef="#br0">45655 17304 7698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0817100-D408-483A-B613-750326351989}" type="datetimeFigureOut">
              <a:t>12/3/2025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43C19C5-987B-47A4-9725-3EE78BAA50D0}" type="slidenum">
              <a:t>‹#›</a:t>
            </a:fld>
            <a:endParaRPr lang="en-US"/>
          </a:p>
        </p:txBody>
      </p:sp>
    </p:spTree>
    <p:extLst>
      <p:ext uri="{BB962C8B-B14F-4D97-AF65-F5344CB8AC3E}">
        <p14:creationId xmlns:p14="http://schemas.microsoft.com/office/powerpoint/2010/main" val="707958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C19C5-987B-47A4-9725-3EE78BAA50D0}" type="slidenum">
              <a:rPr lang="en-US" smtClean="0"/>
              <a:t>1</a:t>
            </a:fld>
            <a:endParaRPr lang="en-US"/>
          </a:p>
        </p:txBody>
      </p:sp>
    </p:spTree>
    <p:extLst>
      <p:ext uri="{BB962C8B-B14F-4D97-AF65-F5344CB8AC3E}">
        <p14:creationId xmlns:p14="http://schemas.microsoft.com/office/powerpoint/2010/main" val="3509169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A38C-EB33-548B-B677-D280BCCC8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6F097-1DF8-8618-7FC8-A54AE3D50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E7102-8B60-3693-F467-7C17A485E3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45FCFE-913B-ED99-E62F-3EF3E91FE87D}"/>
              </a:ext>
            </a:extLst>
          </p:cNvPr>
          <p:cNvSpPr>
            <a:spLocks noGrp="1"/>
          </p:cNvSpPr>
          <p:nvPr>
            <p:ph type="sldNum" sz="quarter" idx="5"/>
          </p:nvPr>
        </p:nvSpPr>
        <p:spPr/>
        <p:txBody>
          <a:bodyPr/>
          <a:lstStyle/>
          <a:p>
            <a:fld id="{343C19C5-987B-47A4-9725-3EE78BAA50D0}" type="slidenum">
              <a:rPr lang="en-US" smtClean="0"/>
              <a:t>13</a:t>
            </a:fld>
            <a:endParaRPr lang="en-US"/>
          </a:p>
        </p:txBody>
      </p:sp>
    </p:spTree>
    <p:extLst>
      <p:ext uri="{BB962C8B-B14F-4D97-AF65-F5344CB8AC3E}">
        <p14:creationId xmlns:p14="http://schemas.microsoft.com/office/powerpoint/2010/main" val="2701865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A1C44-8766-143B-D5CD-D7B439204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D0C80-AF39-BC38-2450-FB0C334E02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CFC9C-1AC3-3821-E384-496152EA27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3D43D4-6AF5-C6A3-A87D-9DCF2F5A1BC8}"/>
              </a:ext>
            </a:extLst>
          </p:cNvPr>
          <p:cNvSpPr>
            <a:spLocks noGrp="1"/>
          </p:cNvSpPr>
          <p:nvPr>
            <p:ph type="sldNum" sz="quarter" idx="5"/>
          </p:nvPr>
        </p:nvSpPr>
        <p:spPr/>
        <p:txBody>
          <a:bodyPr/>
          <a:lstStyle/>
          <a:p>
            <a:fld id="{343C19C5-987B-47A4-9725-3EE78BAA50D0}" type="slidenum">
              <a:rPr lang="en-US" smtClean="0"/>
              <a:t>29</a:t>
            </a:fld>
            <a:endParaRPr lang="en-US"/>
          </a:p>
        </p:txBody>
      </p:sp>
    </p:spTree>
    <p:extLst>
      <p:ext uri="{BB962C8B-B14F-4D97-AF65-F5344CB8AC3E}">
        <p14:creationId xmlns:p14="http://schemas.microsoft.com/office/powerpoint/2010/main" val="2841382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2F13A-714C-2F7B-10A2-30A23A694280}"/>
            </a:ext>
          </a:extLst>
        </p:cNvPr>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C19C5-987B-47A4-9725-3EE78BAA50D0}" type="slidenum">
              <a:rPr lang="en-US" smtClean="0"/>
              <a:t>30</a:t>
            </a:fld>
            <a:endParaRPr lang="en-US"/>
          </a:p>
        </p:txBody>
      </p:sp>
    </p:spTree>
    <p:extLst>
      <p:ext uri="{BB962C8B-B14F-4D97-AF65-F5344CB8AC3E}">
        <p14:creationId xmlns:p14="http://schemas.microsoft.com/office/powerpoint/2010/main" val="325200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2FC45-B512-B4C1-47AF-00C9F5107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CA213-DE1B-E679-B0CF-358B23AD1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F5757-6514-F6D5-A9B9-E62028EF70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9D0DFB-3081-57CB-D0FD-FFC5D328D42A}"/>
              </a:ext>
            </a:extLst>
          </p:cNvPr>
          <p:cNvSpPr>
            <a:spLocks noGrp="1"/>
          </p:cNvSpPr>
          <p:nvPr>
            <p:ph type="sldNum" sz="quarter" idx="5"/>
          </p:nvPr>
        </p:nvSpPr>
        <p:spPr/>
        <p:txBody>
          <a:bodyPr/>
          <a:lstStyle/>
          <a:p>
            <a:fld id="{343C19C5-987B-47A4-9725-3EE78BAA50D0}" type="slidenum">
              <a:rPr lang="en-US" smtClean="0"/>
              <a:t>3</a:t>
            </a:fld>
            <a:endParaRPr lang="en-US"/>
          </a:p>
        </p:txBody>
      </p:sp>
    </p:spTree>
    <p:extLst>
      <p:ext uri="{BB962C8B-B14F-4D97-AF65-F5344CB8AC3E}">
        <p14:creationId xmlns:p14="http://schemas.microsoft.com/office/powerpoint/2010/main" val="1058940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C19C5-987B-47A4-9725-3EE78BAA50D0}" type="slidenum">
              <a:rPr lang="en-US" smtClean="0"/>
              <a:t>4</a:t>
            </a:fld>
            <a:endParaRPr lang="en-US"/>
          </a:p>
        </p:txBody>
      </p:sp>
    </p:spTree>
    <p:extLst>
      <p:ext uri="{BB962C8B-B14F-4D97-AF65-F5344CB8AC3E}">
        <p14:creationId xmlns:p14="http://schemas.microsoft.com/office/powerpoint/2010/main" val="192228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C19C5-987B-47A4-9725-3EE78BAA50D0}" type="slidenum">
              <a:rPr lang="en-US" smtClean="0"/>
              <a:t>5</a:t>
            </a:fld>
            <a:endParaRPr lang="en-US"/>
          </a:p>
        </p:txBody>
      </p:sp>
    </p:spTree>
    <p:extLst>
      <p:ext uri="{BB962C8B-B14F-4D97-AF65-F5344CB8AC3E}">
        <p14:creationId xmlns:p14="http://schemas.microsoft.com/office/powerpoint/2010/main" val="428817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public engagement on the draft plan last spring, we heard many comments that people would like to encourage the building of stacked flats, such as apartments of condos, where people can live on one floor.  This type of housing is desired by many people because it can allow for the creation of accessible units where people can age in place.</a:t>
            </a:r>
          </a:p>
          <a:p>
            <a:endParaRPr lang="en-US"/>
          </a:p>
          <a:p>
            <a:pPr marL="0" indent="0">
              <a:buNone/>
            </a:pPr>
            <a:r>
              <a:rPr lang="en-US"/>
              <a:t>In response to these comments, we are proposing to add a bonus for stacked flats.  Under this bonus, </a:t>
            </a:r>
            <a:r>
              <a:rPr lang="en-US" sz="1200">
                <a:solidFill>
                  <a:schemeClr val="tx1"/>
                </a:solidFill>
                <a:latin typeface="Aptos" panose="020B0004020202020204" pitchFamily="34" charset="0"/>
                <a:ea typeface="Roboto Condensed" panose="02000000000000000000" pitchFamily="2" charset="0"/>
                <a:cs typeface="Roboto Condensed" panose="02000000000000000000" pitchFamily="2" charset="0"/>
              </a:rPr>
              <a:t>Stacked flats that are located within ¼ mile of frequent transit and on lots 6,000 square feet or greater would be allowed to have additional floor area and a larger number of units.  Specifically the </a:t>
            </a:r>
            <a:r>
              <a:rPr lang="en-US">
                <a:solidFill>
                  <a:schemeClr val="tx1"/>
                </a:solidFill>
                <a:latin typeface="Aptos" panose="020B0004020202020204" pitchFamily="34" charset="0"/>
                <a:ea typeface="Roboto Condensed" panose="02000000000000000000" pitchFamily="2" charset="0"/>
                <a:cs typeface="Roboto Condensed" panose="02000000000000000000" pitchFamily="2" charset="0"/>
              </a:rPr>
              <a:t>FAR would be increased from 1.4 and the maximum density limit would be increased to </a:t>
            </a:r>
            <a:r>
              <a:rPr lang="en-US" b="0" i="0" u="none" strike="noStrike" baseline="0">
                <a:solidFill>
                  <a:srgbClr val="000000"/>
                </a:solidFill>
                <a:latin typeface="Aptos" panose="020B0004020202020204" pitchFamily="34" charset="0"/>
              </a:rPr>
              <a:t>1 unit per 650 square feet.  This density would allow 9 units on a 6,000 square foot lot.</a:t>
            </a:r>
            <a:endParaRPr lang="en-US" sz="1000" b="0" i="0" u="none" strike="noStrike" baseline="0">
              <a:solidFill>
                <a:srgbClr val="000000"/>
              </a:solidFill>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343C19C5-987B-47A4-9725-3EE78BAA50D0}" type="slidenum">
              <a:rPr lang="en-US" smtClean="0"/>
              <a:t>6</a:t>
            </a:fld>
            <a:endParaRPr lang="en-US"/>
          </a:p>
        </p:txBody>
      </p:sp>
    </p:spTree>
    <p:extLst>
      <p:ext uri="{BB962C8B-B14F-4D97-AF65-F5344CB8AC3E}">
        <p14:creationId xmlns:p14="http://schemas.microsoft.com/office/powerpoint/2010/main" val="701093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D3241-C7E1-906D-9696-B4AC8333F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53482-0B4F-2C5A-A01E-7FCD5128B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5F006-8564-DC6D-E532-087B7755F8DB}"/>
              </a:ext>
            </a:extLst>
          </p:cNvPr>
          <p:cNvSpPr>
            <a:spLocks noGrp="1"/>
          </p:cNvSpPr>
          <p:nvPr>
            <p:ph type="body" idx="1"/>
          </p:nvPr>
        </p:nvSpPr>
        <p:spPr/>
        <p:txBody>
          <a:bodyPr/>
          <a:lstStyle/>
          <a:p>
            <a:pPr marL="0" marR="241300" indent="0">
              <a:lnSpc>
                <a:spcPct val="97000"/>
              </a:lnSpc>
              <a:spcBef>
                <a:spcPts val="20"/>
              </a:spcBef>
              <a:buNone/>
            </a:pPr>
            <a:r>
              <a:rPr lang="en-US"/>
              <a:t>The City is also proposing to allow small-scale commercial uses, </a:t>
            </a:r>
            <a:r>
              <a:rPr lang="en-US" sz="1200">
                <a:latin typeface="Aptos" panose="020B0004020202020204" pitchFamily="34" charset="0"/>
                <a:ea typeface="Roboto Condensed" panose="02000000000000000000" pitchFamily="2" charset="0"/>
                <a:cs typeface="Roboto Condensed" panose="02000000000000000000" pitchFamily="2" charset="0"/>
              </a:rPr>
              <a:t>such as restaurants and retail stores,</a:t>
            </a:r>
            <a:r>
              <a:rPr lang="en-US"/>
              <a:t> on any corner lot in Neighborhood Residential and multifamily zones.  These businesses would have to </a:t>
            </a:r>
            <a:r>
              <a:rPr lang="en-US" sz="1200">
                <a:latin typeface="Roboto Condensed" panose="02000000000000000000" pitchFamily="2" charset="0"/>
                <a:ea typeface="Roboto Condensed" panose="02000000000000000000" pitchFamily="2" charset="0"/>
                <a:cs typeface="Roboto Condensed" panose="02000000000000000000" pitchFamily="2" charset="0"/>
              </a:rPr>
              <a:t>meet certain standards for: </a:t>
            </a:r>
          </a:p>
          <a:p>
            <a:pPr marR="241300">
              <a:lnSpc>
                <a:spcPct val="97000"/>
              </a:lnSpc>
              <a:spcBef>
                <a:spcPts val="20"/>
              </a:spcBef>
            </a:pPr>
            <a:r>
              <a:rPr lang="en-US" sz="1200">
                <a:latin typeface="Roboto Condensed" panose="02000000000000000000" pitchFamily="2" charset="0"/>
                <a:ea typeface="Roboto Condensed" panose="02000000000000000000" pitchFamily="2" charset="0"/>
                <a:cs typeface="Roboto Condensed" panose="02000000000000000000" pitchFamily="2" charset="0"/>
              </a:rPr>
              <a:t>maximum size, </a:t>
            </a:r>
            <a:r>
              <a:rPr lang="en-US" sz="1200">
                <a:effectLst/>
                <a:latin typeface="Roboto Condensed" panose="02000000000000000000" pitchFamily="2" charset="0"/>
                <a:ea typeface="Roboto Condensed" panose="02000000000000000000" pitchFamily="2" charset="0"/>
                <a:cs typeface="Roboto Condensed" panose="02000000000000000000" pitchFamily="2" charset="0"/>
              </a:rPr>
              <a:t>hours of operation, </a:t>
            </a:r>
            <a:r>
              <a:rPr lang="en-US" sz="1200">
                <a:latin typeface="Roboto Condensed" panose="02000000000000000000" pitchFamily="2" charset="0"/>
                <a:ea typeface="Roboto Condensed" panose="02000000000000000000" pitchFamily="2" charset="0"/>
                <a:cs typeface="Roboto Condensed" panose="02000000000000000000" pitchFamily="2" charset="0"/>
              </a:rPr>
              <a:t>n</a:t>
            </a:r>
            <a:r>
              <a:rPr lang="en-US" sz="1200">
                <a:effectLst/>
                <a:latin typeface="Roboto Condensed" panose="02000000000000000000" pitchFamily="2" charset="0"/>
                <a:ea typeface="Roboto Condensed" panose="02000000000000000000" pitchFamily="2" charset="0"/>
                <a:cs typeface="Roboto Condensed" panose="02000000000000000000" pitchFamily="2" charset="0"/>
              </a:rPr>
              <a:t>oise</a:t>
            </a:r>
            <a:r>
              <a:rPr lang="en-US" sz="1200">
                <a:latin typeface="Roboto Condensed" panose="02000000000000000000" pitchFamily="2" charset="0"/>
                <a:ea typeface="Roboto Condensed" panose="02000000000000000000" pitchFamily="2" charset="0"/>
                <a:cs typeface="Roboto Condensed" panose="02000000000000000000" pitchFamily="2" charset="0"/>
              </a:rPr>
              <a:t> and</a:t>
            </a:r>
            <a:r>
              <a:rPr lang="en-US" sz="1200">
                <a:effectLst/>
                <a:latin typeface="Roboto Condensed" panose="02000000000000000000" pitchFamily="2" charset="0"/>
                <a:ea typeface="Roboto Condensed" panose="02000000000000000000" pitchFamily="2" charset="0"/>
                <a:cs typeface="Roboto Condensed" panose="02000000000000000000" pitchFamily="2" charset="0"/>
              </a:rPr>
              <a:t> odor, and the location and screening</a:t>
            </a:r>
            <a:r>
              <a:rPr lang="en-US" sz="1200" spc="-1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1200">
                <a:effectLst/>
                <a:latin typeface="Roboto Condensed" panose="02000000000000000000" pitchFamily="2" charset="0"/>
                <a:ea typeface="Roboto Condensed" panose="02000000000000000000" pitchFamily="2" charset="0"/>
                <a:cs typeface="Roboto Condensed" panose="02000000000000000000" pitchFamily="2" charset="0"/>
              </a:rPr>
              <a:t>of</a:t>
            </a:r>
            <a:r>
              <a:rPr lang="en-US" sz="1200" spc="-1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1200">
                <a:effectLst/>
                <a:latin typeface="Roboto Condensed" panose="02000000000000000000" pitchFamily="2" charset="0"/>
                <a:ea typeface="Roboto Condensed" panose="02000000000000000000" pitchFamily="2" charset="0"/>
                <a:cs typeface="Roboto Condensed" panose="02000000000000000000" pitchFamily="2" charset="0"/>
              </a:rPr>
              <a:t>solid</a:t>
            </a:r>
            <a:r>
              <a:rPr lang="en-US" sz="1200" spc="-1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1200">
                <a:effectLst/>
                <a:latin typeface="Roboto Condensed" panose="02000000000000000000" pitchFamily="2" charset="0"/>
                <a:ea typeface="Roboto Condensed" panose="02000000000000000000" pitchFamily="2" charset="0"/>
                <a:cs typeface="Roboto Condensed" panose="02000000000000000000" pitchFamily="2" charset="0"/>
              </a:rPr>
              <a:t>waste</a:t>
            </a:r>
            <a:r>
              <a:rPr lang="en-US" sz="1200" spc="-15">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1200">
                <a:effectLst/>
                <a:latin typeface="Roboto Condensed" panose="02000000000000000000" pitchFamily="2" charset="0"/>
                <a:ea typeface="Roboto Condensed" panose="02000000000000000000" pitchFamily="2" charset="0"/>
                <a:cs typeface="Roboto Condensed" panose="02000000000000000000" pitchFamily="2" charset="0"/>
              </a:rPr>
              <a:t>and</a:t>
            </a:r>
            <a:r>
              <a:rPr lang="en-US" sz="1200" spc="-1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1200">
                <a:effectLst/>
                <a:latin typeface="Roboto Condensed" panose="02000000000000000000" pitchFamily="2" charset="0"/>
                <a:ea typeface="Roboto Condensed" panose="02000000000000000000" pitchFamily="2" charset="0"/>
                <a:cs typeface="Roboto Condensed" panose="02000000000000000000" pitchFamily="2" charset="0"/>
              </a:rPr>
              <a:t>other</a:t>
            </a:r>
            <a:r>
              <a:rPr lang="en-US" sz="1200" spc="-1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1200">
                <a:effectLst/>
                <a:latin typeface="Roboto Condensed" panose="02000000000000000000" pitchFamily="2" charset="0"/>
                <a:ea typeface="Roboto Condensed" panose="02000000000000000000" pitchFamily="2" charset="0"/>
                <a:cs typeface="Roboto Condensed" panose="02000000000000000000" pitchFamily="2" charset="0"/>
              </a:rPr>
              <a:t>outdoor</a:t>
            </a:r>
            <a:r>
              <a:rPr lang="en-US" sz="1200" spc="-10">
                <a:effectLst/>
                <a:latin typeface="Roboto Condensed" panose="02000000000000000000" pitchFamily="2" charset="0"/>
                <a:ea typeface="Roboto Condensed" panose="02000000000000000000" pitchFamily="2" charset="0"/>
                <a:cs typeface="Roboto Condensed" panose="02000000000000000000" pitchFamily="2" charset="0"/>
              </a:rPr>
              <a:t> activities.</a:t>
            </a:r>
          </a:p>
          <a:p>
            <a:pPr marR="241300">
              <a:lnSpc>
                <a:spcPct val="97000"/>
              </a:lnSpc>
              <a:spcBef>
                <a:spcPts val="20"/>
              </a:spcBef>
            </a:pPr>
            <a:endParaRPr lang="en-US" sz="1200" spc="-10">
              <a:effectLst/>
              <a:latin typeface="Roboto Condensed" panose="02000000000000000000" pitchFamily="2" charset="0"/>
              <a:ea typeface="Roboto Condensed" panose="02000000000000000000" pitchFamily="2" charset="0"/>
              <a:cs typeface="Roboto Condensed" panose="02000000000000000000" pitchFamily="2" charset="0"/>
            </a:endParaRPr>
          </a:p>
          <a:p>
            <a:pPr marR="241300">
              <a:lnSpc>
                <a:spcPct val="97000"/>
              </a:lnSpc>
              <a:spcBef>
                <a:spcPts val="20"/>
              </a:spcBef>
            </a:pPr>
            <a:r>
              <a:rPr lang="en-US" sz="1200" spc="-10">
                <a:effectLst/>
                <a:latin typeface="Roboto Condensed" panose="02000000000000000000" pitchFamily="2" charset="0"/>
                <a:ea typeface="Roboto Condensed" panose="02000000000000000000" pitchFamily="2" charset="0"/>
                <a:cs typeface="Roboto Condensed" panose="02000000000000000000" pitchFamily="2" charset="0"/>
              </a:rPr>
              <a:t>Due to the high cost of construction, it is unlikely that property owners would develop new buildings expressly for corner stores. However, this change might allow property owners to use existing buildings, possibly with additions or modification, to accommodate these businesses.</a:t>
            </a:r>
            <a:endParaRPr lang="en-US" sz="1200">
              <a:latin typeface="Roboto Condensed" panose="02000000000000000000" pitchFamily="2" charset="0"/>
              <a:ea typeface="Roboto Condensed" panose="02000000000000000000" pitchFamily="2" charset="0"/>
              <a:cs typeface="Roboto Condensed" panose="02000000000000000000" pitchFamily="2" charset="0"/>
            </a:endParaRPr>
          </a:p>
          <a:p>
            <a:endParaRPr lang="en-US"/>
          </a:p>
        </p:txBody>
      </p:sp>
      <p:sp>
        <p:nvSpPr>
          <p:cNvPr id="4" name="Slide Number Placeholder 3">
            <a:extLst>
              <a:ext uri="{FF2B5EF4-FFF2-40B4-BE49-F238E27FC236}">
                <a16:creationId xmlns:a16="http://schemas.microsoft.com/office/drawing/2014/main" id="{2C0B8868-3BBB-4106-70AE-AB92240B3757}"/>
              </a:ext>
            </a:extLst>
          </p:cNvPr>
          <p:cNvSpPr>
            <a:spLocks noGrp="1"/>
          </p:cNvSpPr>
          <p:nvPr>
            <p:ph type="sldNum" sz="quarter" idx="5"/>
          </p:nvPr>
        </p:nvSpPr>
        <p:spPr/>
        <p:txBody>
          <a:bodyPr/>
          <a:lstStyle/>
          <a:p>
            <a:fld id="{FE8BAB59-3780-459B-885B-3D2AC40C1471}" type="slidenum">
              <a:rPr lang="en-US" smtClean="0"/>
              <a:t>7</a:t>
            </a:fld>
            <a:endParaRPr lang="en-US"/>
          </a:p>
        </p:txBody>
      </p:sp>
    </p:spTree>
    <p:extLst>
      <p:ext uri="{BB962C8B-B14F-4D97-AF65-F5344CB8AC3E}">
        <p14:creationId xmlns:p14="http://schemas.microsoft.com/office/powerpoint/2010/main" val="7841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45B60-E098-63F7-8CB6-8874F1FD9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7DB30-C8E5-AB8A-CB08-191616C2C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B54AD-C993-A8F8-234E-CB23A7720254}"/>
              </a:ext>
            </a:extLst>
          </p:cNvPr>
          <p:cNvSpPr>
            <a:spLocks noGrp="1"/>
          </p:cNvSpPr>
          <p:nvPr>
            <p:ph type="body" idx="1"/>
          </p:nvPr>
        </p:nvSpPr>
        <p:spPr/>
        <p:txBody>
          <a:bodyPr/>
          <a:lstStyle/>
          <a:p>
            <a:r>
              <a:rPr lang="en-US" i="0"/>
              <a:t>As we developed a new growth strategy, these goals served as our north star.</a:t>
            </a:r>
          </a:p>
          <a:p>
            <a:endParaRPr lang="en-US" i="0"/>
          </a:p>
          <a:p>
            <a:r>
              <a:rPr lang="en-US" i="0"/>
              <a:t>These goals are specifically addressed by the changes proposed to the growth strategy that Brennon will describe in the next slides.</a:t>
            </a:r>
          </a:p>
        </p:txBody>
      </p:sp>
      <p:sp>
        <p:nvSpPr>
          <p:cNvPr id="4" name="Slide Number Placeholder 3">
            <a:extLst>
              <a:ext uri="{FF2B5EF4-FFF2-40B4-BE49-F238E27FC236}">
                <a16:creationId xmlns:a16="http://schemas.microsoft.com/office/drawing/2014/main" id="{A22688CD-2F7D-0CCF-C13C-CBEC657040C1}"/>
              </a:ext>
            </a:extLst>
          </p:cNvPr>
          <p:cNvSpPr>
            <a:spLocks noGrp="1"/>
          </p:cNvSpPr>
          <p:nvPr>
            <p:ph type="sldNum" sz="quarter" idx="5"/>
          </p:nvPr>
        </p:nvSpPr>
        <p:spPr/>
        <p:txBody>
          <a:bodyPr/>
          <a:lstStyle/>
          <a:p>
            <a:fld id="{7C65670C-BE2A-4F25-8C1D-A108B8E55132}" type="slidenum">
              <a:rPr lang="en-US" smtClean="0"/>
              <a:t>8</a:t>
            </a:fld>
            <a:endParaRPr lang="en-US"/>
          </a:p>
        </p:txBody>
      </p:sp>
    </p:spTree>
    <p:extLst>
      <p:ext uri="{BB962C8B-B14F-4D97-AF65-F5344CB8AC3E}">
        <p14:creationId xmlns:p14="http://schemas.microsoft.com/office/powerpoint/2010/main" val="1655654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BF33-259C-93D4-E136-F5B48D655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8F271-B540-E8E5-DC65-DABA97AF6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BE42F-6C28-487A-3735-7F00125ECD1D}"/>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3E27CF23-03E0-DABD-9F9B-FD7E34E635CE}"/>
              </a:ext>
            </a:extLst>
          </p:cNvPr>
          <p:cNvSpPr>
            <a:spLocks noGrp="1"/>
          </p:cNvSpPr>
          <p:nvPr>
            <p:ph type="sldNum" sz="quarter" idx="5"/>
          </p:nvPr>
        </p:nvSpPr>
        <p:spPr/>
        <p:txBody>
          <a:bodyPr/>
          <a:lstStyle/>
          <a:p>
            <a:fld id="{343C19C5-987B-47A4-9725-3EE78BAA50D0}" type="slidenum">
              <a:rPr lang="en-US"/>
              <a:t>9</a:t>
            </a:fld>
            <a:endParaRPr lang="en-US"/>
          </a:p>
        </p:txBody>
      </p:sp>
    </p:spTree>
    <p:extLst>
      <p:ext uri="{BB962C8B-B14F-4D97-AF65-F5344CB8AC3E}">
        <p14:creationId xmlns:p14="http://schemas.microsoft.com/office/powerpoint/2010/main" val="254461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DD4FA-36C1-5F3C-03C3-B704FF016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B08DE-0797-F6A5-ADB2-9AD2E13090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E36FF-D21F-62E8-86AF-A24110D0E1ED}"/>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AAE6D895-C64E-A3F3-0B0C-4C6979A2BFE3}"/>
              </a:ext>
            </a:extLst>
          </p:cNvPr>
          <p:cNvSpPr>
            <a:spLocks noGrp="1"/>
          </p:cNvSpPr>
          <p:nvPr>
            <p:ph type="sldNum" sz="quarter" idx="5"/>
          </p:nvPr>
        </p:nvSpPr>
        <p:spPr/>
        <p:txBody>
          <a:bodyPr/>
          <a:lstStyle/>
          <a:p>
            <a:fld id="{343C19C5-987B-47A4-9725-3EE78BAA50D0}" type="slidenum">
              <a:rPr lang="en-US" smtClean="0"/>
              <a:t>11</a:t>
            </a:fld>
            <a:endParaRPr lang="en-US"/>
          </a:p>
        </p:txBody>
      </p:sp>
    </p:spTree>
    <p:extLst>
      <p:ext uri="{BB962C8B-B14F-4D97-AF65-F5344CB8AC3E}">
        <p14:creationId xmlns:p14="http://schemas.microsoft.com/office/powerpoint/2010/main" val="3789844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5400" b="1">
                <a:solidFill>
                  <a:schemeClr val="tx1"/>
                </a:solidFill>
              </a:defRPr>
            </a:lvl1pPr>
          </a:lstStyle>
          <a:p>
            <a:r>
              <a:rPr lang="en-US"/>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4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0" name="Picture 9">
            <a:extLst>
              <a:ext uri="{FF2B5EF4-FFF2-40B4-BE49-F238E27FC236}">
                <a16:creationId xmlns:a16="http://schemas.microsoft.com/office/drawing/2014/main" id="{B4A7E2E5-B5A7-494A-ADB5-BD542C1378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9298" y="5735637"/>
            <a:ext cx="2651760" cy="826436"/>
          </a:xfrm>
          <a:prstGeom prst="rect">
            <a:avLst/>
          </a:prstGeom>
        </p:spPr>
      </p:pic>
    </p:spTree>
    <p:extLst>
      <p:ext uri="{BB962C8B-B14F-4D97-AF65-F5344CB8AC3E}">
        <p14:creationId xmlns:p14="http://schemas.microsoft.com/office/powerpoint/2010/main" val="188140768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527270" y="457200"/>
            <a:ext cx="4496143" cy="1600200"/>
          </a:xfrm>
        </p:spPr>
        <p:txBody>
          <a:bodyPr anchor="b">
            <a:normAutofit/>
          </a:bodyPr>
          <a:lstStyle>
            <a:lvl1pPr>
              <a:defRPr sz="440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7" y="987424"/>
            <a:ext cx="6388945" cy="51827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619867" y="2057399"/>
            <a:ext cx="4403546" cy="4112746"/>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a:t>
            </a:r>
          </a:p>
        </p:txBody>
      </p:sp>
    </p:spTree>
    <p:extLst>
      <p:ext uri="{BB962C8B-B14F-4D97-AF65-F5344CB8AC3E}">
        <p14:creationId xmlns:p14="http://schemas.microsoft.com/office/powerpoint/2010/main" val="206484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509286" y="457200"/>
            <a:ext cx="4525701" cy="1600200"/>
          </a:xfrm>
        </p:spPr>
        <p:txBody>
          <a:bodyPr anchor="b">
            <a:normAutofit/>
          </a:bodyPr>
          <a:lstStyle>
            <a:lvl1pPr>
              <a:defRPr sz="440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4"/>
            <a:ext cx="6395354" cy="5170307"/>
          </a:xfrm>
        </p:spPr>
        <p:txBody>
          <a:bodyPr anchor="b">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613458" y="2057399"/>
            <a:ext cx="4421529" cy="410033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a:t>
            </a:r>
          </a:p>
        </p:txBody>
      </p:sp>
    </p:spTree>
    <p:extLst>
      <p:ext uri="{BB962C8B-B14F-4D97-AF65-F5344CB8AC3E}">
        <p14:creationId xmlns:p14="http://schemas.microsoft.com/office/powerpoint/2010/main" val="391871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DB69A-119F-ACA2-6C22-5BA8A4343C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67C680D-00C2-F3C8-BBF4-BC84D4EB1274}"/>
              </a:ext>
            </a:extLst>
          </p:cNvPr>
          <p:cNvSpPr txBox="1"/>
          <p:nvPr userDrawn="1"/>
        </p:nvSpPr>
        <p:spPr>
          <a:xfrm>
            <a:off x="123091" y="6614945"/>
            <a:ext cx="6097464" cy="20383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prstClr val="white"/>
                </a:solidFill>
                <a:effectLst/>
                <a:uLnTx/>
                <a:uFillTx/>
                <a:latin typeface="Aptos" panose="020B0004020202020204" pitchFamily="34" charset="0"/>
                <a:ea typeface="Cambria" panose="02040503050406030204" pitchFamily="18" charset="0"/>
                <a:cs typeface="+mn-cs"/>
              </a:rPr>
              <a:t>2025 AIA HOUSING FORUM</a:t>
            </a:r>
          </a:p>
        </p:txBody>
      </p:sp>
    </p:spTree>
    <p:extLst>
      <p:ext uri="{BB962C8B-B14F-4D97-AF65-F5344CB8AC3E}">
        <p14:creationId xmlns:p14="http://schemas.microsoft.com/office/powerpoint/2010/main" val="144570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327BB-3D4D-4482-9AEA-C8E5E8D34C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311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81DC-93FA-43C3-B1B0-13A5611618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5927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a:xfrm>
            <a:off x="534076" y="282269"/>
            <a:ext cx="11040607" cy="862719"/>
          </a:xfrm>
        </p:spPr>
        <p:txBody>
          <a:bodyPr>
            <a:normAutofit/>
          </a:bodyPr>
          <a:lstStyle>
            <a:lvl1pPr>
              <a:defRPr sz="3200" cap="all" baseline="0">
                <a:solidFill>
                  <a:schemeClr val="accent2"/>
                </a:solidFill>
                <a:latin typeface="Aptos" panose="020B0004020202020204" pitchFamily="34" charset="0"/>
                <a:ea typeface="Roboto Condensed" panose="02000000000000000000" pitchFamily="2" charset="0"/>
                <a:cs typeface="Aptos" panose="020B0004020202020204" pitchFamily="34" charset="0"/>
              </a:defRPr>
            </a:lvl1pPr>
          </a:lstStyle>
          <a:p>
            <a:r>
              <a:rPr lang="en-US"/>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534076" y="1614116"/>
            <a:ext cx="11040608" cy="4543616"/>
          </a:xfrm>
        </p:spPr>
        <p:txBody>
          <a:bodyPr>
            <a:normAutofit/>
          </a:bodyPr>
          <a:lstStyle>
            <a:lvl1pPr>
              <a:defRPr sz="2400">
                <a:latin typeface="Aptos" panose="020B0004020202020204" pitchFamily="34" charset="0"/>
                <a:ea typeface="Cambria" panose="02040503050406030204" pitchFamily="18" charset="0"/>
              </a:defRPr>
            </a:lvl1pPr>
            <a:lvl2pPr marL="685800" indent="-228600">
              <a:buFont typeface="Aptos" panose="020B0004020202020204" pitchFamily="34" charset="0"/>
              <a:buChar char="–"/>
              <a:defRPr sz="2200">
                <a:latin typeface="Aptos" panose="020B0004020202020204" pitchFamily="34" charset="0"/>
                <a:ea typeface="Cambria" panose="02040503050406030204" pitchFamily="18" charset="0"/>
              </a:defRPr>
            </a:lvl2pPr>
            <a:lvl3pPr>
              <a:defRPr sz="2000">
                <a:latin typeface="Aptos" panose="020B0004020202020204" pitchFamily="34" charset="0"/>
                <a:ea typeface="Cambria" panose="02040503050406030204" pitchFamily="18" charset="0"/>
              </a:defRPr>
            </a:lvl3pPr>
            <a:lvl4pPr>
              <a:defRPr sz="1800">
                <a:latin typeface="Aptos" panose="020B0004020202020204" pitchFamily="34" charset="0"/>
                <a:ea typeface="Cambria" panose="02040503050406030204" pitchFamily="18" charset="0"/>
              </a:defRPr>
            </a:lvl4pPr>
            <a:lvl5pPr>
              <a:defRPr sz="1600">
                <a:latin typeface="Aptos" panose="020B0004020202020204" pitchFamily="34" charset="0"/>
                <a:ea typeface="Cambria" panose="02040503050406030204" pitchFamily="18" charset="0"/>
              </a:defRPr>
            </a:lvl5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8AE1849-30BB-EED1-B5E0-D832827FFF54}"/>
              </a:ext>
            </a:extLst>
          </p:cNvPr>
          <p:cNvSpPr txBox="1"/>
          <p:nvPr userDrawn="1"/>
        </p:nvSpPr>
        <p:spPr>
          <a:xfrm>
            <a:off x="534076" y="6587764"/>
            <a:ext cx="7661018" cy="246221"/>
          </a:xfrm>
          <a:prstGeom prst="rect">
            <a:avLst/>
          </a:prstGeom>
          <a:noFill/>
        </p:spPr>
        <p:txBody>
          <a:bodyPr wrap="square" rtlCol="0">
            <a:spAutoFit/>
          </a:bodyPr>
          <a:lstStyle/>
          <a:p>
            <a:r>
              <a:rPr lang="en-US" sz="10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ONE SEATTLE PLAN </a:t>
            </a:r>
            <a:r>
              <a:rPr lang="en-US" sz="10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ANTI-DISPLACEMENT FRAMEWORK ENGAGEMENT</a:t>
            </a:r>
          </a:p>
        </p:txBody>
      </p:sp>
      <p:sp>
        <p:nvSpPr>
          <p:cNvPr id="7" name="TextBox 6">
            <a:extLst>
              <a:ext uri="{FF2B5EF4-FFF2-40B4-BE49-F238E27FC236}">
                <a16:creationId xmlns:a16="http://schemas.microsoft.com/office/drawing/2014/main" id="{E93EC75A-71C4-47DA-54E1-0317C6116526}"/>
              </a:ext>
            </a:extLst>
          </p:cNvPr>
          <p:cNvSpPr txBox="1"/>
          <p:nvPr userDrawn="1"/>
        </p:nvSpPr>
        <p:spPr>
          <a:xfrm>
            <a:off x="11007305" y="6587764"/>
            <a:ext cx="567377" cy="246221"/>
          </a:xfrm>
          <a:prstGeom prst="rect">
            <a:avLst/>
          </a:prstGeom>
          <a:noFill/>
        </p:spPr>
        <p:txBody>
          <a:bodyPr wrap="square" rtlCol="0">
            <a:spAutoFit/>
          </a:bodyPr>
          <a:lstStyle/>
          <a:p>
            <a:pPr algn="r"/>
            <a:fld id="{B68D8797-9AA3-490D-9788-4324B844DE94}" type="slidenum">
              <a:rPr lang="en-US" sz="1000" b="1"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t>
            </a:fld>
            <a:endParaRPr lang="en-US" sz="10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 name="TextBox 4">
            <a:extLst>
              <a:ext uri="{FF2B5EF4-FFF2-40B4-BE49-F238E27FC236}">
                <a16:creationId xmlns:a16="http://schemas.microsoft.com/office/drawing/2014/main" id="{B017C2EE-0DF6-5029-5110-DF18913B9554}"/>
              </a:ext>
            </a:extLst>
          </p:cNvPr>
          <p:cNvSpPr txBox="1"/>
          <p:nvPr userDrawn="1"/>
        </p:nvSpPr>
        <p:spPr>
          <a:xfrm>
            <a:off x="9867857" y="6587764"/>
            <a:ext cx="1139448" cy="246221"/>
          </a:xfrm>
          <a:prstGeom prst="rect">
            <a:avLst/>
          </a:prstGeom>
          <a:noFill/>
        </p:spPr>
        <p:txBody>
          <a:bodyPr wrap="square" rtlCol="0">
            <a:spAutoFit/>
          </a:bodyPr>
          <a:lstStyle/>
          <a:p>
            <a:fld id="{66232849-A73B-47D2-97C7-5502CE93BEE1}" type="datetime4">
              <a:rPr lang="en-US" sz="1000" b="0" smtClean="0">
                <a:solidFill>
                  <a:schemeClr val="bg1">
                    <a:alpha val="56000"/>
                  </a:schemeClr>
                </a:solidFill>
                <a:latin typeface="Roboto Condensed" panose="02000000000000000000" pitchFamily="2" charset="0"/>
                <a:ea typeface="Roboto Condensed" panose="02000000000000000000" pitchFamily="2" charset="0"/>
                <a:cs typeface="Roboto Condensed" panose="02000000000000000000" pitchFamily="2" charset="0"/>
              </a:rPr>
              <a:t>December 3, 2025</a:t>
            </a:fld>
            <a:endParaRPr lang="en-US" sz="1000" b="0">
              <a:solidFill>
                <a:schemeClr val="bg1">
                  <a:alpha val="56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4" name="Picture 3">
            <a:extLst>
              <a:ext uri="{FF2B5EF4-FFF2-40B4-BE49-F238E27FC236}">
                <a16:creationId xmlns:a16="http://schemas.microsoft.com/office/drawing/2014/main" id="{5A133371-4B7A-42EF-82A2-8865FF1C2C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46268" b="49616"/>
          <a:stretch/>
        </p:blipFill>
        <p:spPr>
          <a:xfrm>
            <a:off x="0" y="6575730"/>
            <a:ext cx="12192000" cy="282269"/>
          </a:xfrm>
          <a:prstGeom prst="rect">
            <a:avLst/>
          </a:prstGeom>
        </p:spPr>
      </p:pic>
      <p:sp>
        <p:nvSpPr>
          <p:cNvPr id="8" name="TextBox 7">
            <a:extLst>
              <a:ext uri="{FF2B5EF4-FFF2-40B4-BE49-F238E27FC236}">
                <a16:creationId xmlns:a16="http://schemas.microsoft.com/office/drawing/2014/main" id="{44F8E442-216E-4CEF-E5A9-78DC8010D211}"/>
              </a:ext>
            </a:extLst>
          </p:cNvPr>
          <p:cNvSpPr txBox="1"/>
          <p:nvPr userDrawn="1"/>
        </p:nvSpPr>
        <p:spPr>
          <a:xfrm>
            <a:off x="11325357" y="6593754"/>
            <a:ext cx="677672" cy="246221"/>
          </a:xfrm>
          <a:prstGeom prst="rect">
            <a:avLst/>
          </a:prstGeom>
          <a:noFill/>
        </p:spPr>
        <p:txBody>
          <a:bodyPr wrap="square" rtlCol="0">
            <a:spAutoFit/>
          </a:bodyPr>
          <a:lstStyle/>
          <a:p>
            <a:pPr algn="r"/>
            <a:fld id="{B68D8797-9AA3-490D-9788-4324B844DE94}" type="slidenum">
              <a:rPr lang="en-US" sz="1000" b="1"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t>
            </a:fld>
            <a:endParaRPr lang="en-US" sz="10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9" name="TextBox 8">
            <a:extLst>
              <a:ext uri="{FF2B5EF4-FFF2-40B4-BE49-F238E27FC236}">
                <a16:creationId xmlns:a16="http://schemas.microsoft.com/office/drawing/2014/main" id="{2DE0805B-01A6-C98D-5DA6-51CA510CC27B}"/>
              </a:ext>
            </a:extLst>
          </p:cNvPr>
          <p:cNvSpPr txBox="1"/>
          <p:nvPr userDrawn="1"/>
        </p:nvSpPr>
        <p:spPr>
          <a:xfrm>
            <a:off x="123091" y="6614945"/>
            <a:ext cx="6097464" cy="20383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chemeClr val="bg1"/>
                </a:solidFill>
                <a:effectLst/>
                <a:uLnTx/>
                <a:uFillTx/>
                <a:latin typeface="Aptos" panose="020B0004020202020204" pitchFamily="34" charset="0"/>
                <a:ea typeface="Cambria" panose="02040503050406030204" pitchFamily="18" charset="0"/>
                <a:cs typeface="+mn-cs"/>
              </a:rPr>
              <a:t>ICC ROUNDTABLE: </a:t>
            </a:r>
            <a:r>
              <a:rPr kumimoji="0" lang="en-US" sz="800" b="1" i="0" u="none" strike="noStrike" kern="1200" cap="none" spc="0" normalizeH="0" baseline="0" dirty="0">
                <a:ln>
                  <a:noFill/>
                </a:ln>
                <a:solidFill>
                  <a:schemeClr val="bg1"/>
                </a:solidFill>
                <a:effectLst/>
                <a:uLnTx/>
                <a:uFillTx/>
                <a:latin typeface="Aptos" panose="020B0004020202020204" pitchFamily="34" charset="0"/>
                <a:ea typeface="Cambria" panose="02040503050406030204" pitchFamily="18" charset="0"/>
                <a:cs typeface="+mn-cs"/>
              </a:rPr>
              <a:t>Housing Affordability: Permitting &amp; Zoning Solutions – December 2025</a:t>
            </a:r>
            <a:endParaRPr kumimoji="0" lang="en-US" sz="800" b="1" i="0" u="none" strike="noStrike" kern="1200" cap="none" spc="0" normalizeH="0" baseline="0" noProof="0" dirty="0">
              <a:ln>
                <a:noFill/>
              </a:ln>
              <a:solidFill>
                <a:schemeClr val="bg1"/>
              </a:solidFill>
              <a:effectLst/>
              <a:uLnTx/>
              <a:uFillTx/>
              <a:latin typeface="Aptos" panose="020B0004020202020204" pitchFamily="34" charset="0"/>
              <a:ea typeface="Cambria" panose="02040503050406030204" pitchFamily="18" charset="0"/>
              <a:cs typeface="+mn-cs"/>
            </a:endParaRPr>
          </a:p>
        </p:txBody>
      </p:sp>
    </p:spTree>
    <p:extLst>
      <p:ext uri="{BB962C8B-B14F-4D97-AF65-F5344CB8AC3E}">
        <p14:creationId xmlns:p14="http://schemas.microsoft.com/office/powerpoint/2010/main" val="259585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0" y="1709738"/>
            <a:ext cx="10515600" cy="2852737"/>
          </a:xfrm>
        </p:spPr>
        <p:txBody>
          <a:bodyPr anchor="b"/>
          <a:lstStyle>
            <a:lvl1pPr>
              <a:defRPr sz="600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0" y="4589464"/>
            <a:ext cx="10515600" cy="1332860"/>
          </a:xfrm>
        </p:spPr>
        <p:txBody>
          <a:bodyPr/>
          <a:lstStyle>
            <a:lvl1pPr marL="0" indent="0">
              <a:buNone/>
              <a:defRPr sz="2400">
                <a:solidFill>
                  <a:schemeClr val="tx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49732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a:xfrm>
            <a:off x="530352" y="283464"/>
            <a:ext cx="10515600" cy="1325563"/>
          </a:xfrm>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625032" y="1825625"/>
            <a:ext cx="5288379"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286306" y="1825625"/>
            <a:ext cx="5288378"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03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530352" y="283464"/>
            <a:ext cx="10515600" cy="1325563"/>
          </a:xfrm>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613458" y="1681162"/>
            <a:ext cx="5351229" cy="886251"/>
          </a:xfrm>
        </p:spPr>
        <p:txBody>
          <a:bodyPr anchor="b"/>
          <a:lstStyle>
            <a:lvl1pPr marL="0" indent="0">
              <a:buNone/>
              <a:defRPr sz="3600" b="1">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613458" y="2505075"/>
            <a:ext cx="5351229" cy="3675806"/>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227314" y="1681162"/>
            <a:ext cx="5358944" cy="886251"/>
          </a:xfrm>
        </p:spPr>
        <p:txBody>
          <a:bodyPr anchor="b">
            <a:normAutofit/>
          </a:bodyPr>
          <a:lstStyle>
            <a:lvl1pPr marL="0" indent="0">
              <a:buNone/>
              <a:defRPr sz="3600" b="1">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227314" y="2505075"/>
            <a:ext cx="5358944" cy="3675806"/>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677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Title</a:t>
            </a:r>
          </a:p>
        </p:txBody>
      </p:sp>
    </p:spTree>
    <p:extLst>
      <p:ext uri="{BB962C8B-B14F-4D97-AF65-F5344CB8AC3E}">
        <p14:creationId xmlns:p14="http://schemas.microsoft.com/office/powerpoint/2010/main" val="131734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45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530352" y="283464"/>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630936" y="1755648"/>
            <a:ext cx="10515600" cy="4096698"/>
          </a:xfrm>
          <a:prstGeom prst="rect">
            <a:avLst/>
          </a:prstGeom>
        </p:spPr>
        <p:txBody>
          <a:bodyPr vert="horz" lIns="91440" tIns="45720" rIns="91440" bIns="45720" rtlCol="0">
            <a:normAutofit/>
          </a:body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648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b="1" kern="1200">
          <a:solidFill>
            <a:schemeClr val="tx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50000"/>
            </a:schemeClr>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530352" y="283464"/>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630936" y="1755648"/>
            <a:ext cx="10515600" cy="4096698"/>
          </a:xfrm>
          <a:prstGeom prst="rect">
            <a:avLst/>
          </a:prstGeom>
        </p:spPr>
        <p:txBody>
          <a:bodyPr vert="horz" lIns="91440" tIns="45720" rIns="91440" bIns="45720" rtlCol="0">
            <a:normAutofit/>
          </a:body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1027492"/>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defTabSz="914400" rtl="0" eaLnBrk="1" latinLnBrk="0" hangingPunct="1">
        <a:lnSpc>
          <a:spcPct val="90000"/>
        </a:lnSpc>
        <a:spcBef>
          <a:spcPct val="0"/>
        </a:spcBef>
        <a:buNone/>
        <a:defRPr sz="4400" b="1" kern="1200">
          <a:solidFill>
            <a:schemeClr val="tx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50000"/>
            </a:schemeClr>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customXml" Target="../ink/ink3.xml"/><Relationship Id="rId11" Type="http://schemas.openxmlformats.org/officeDocument/2006/relationships/customXml" Target="../ink/ink8.xml"/><Relationship Id="rId5" Type="http://schemas.openxmlformats.org/officeDocument/2006/relationships/customXml" Target="../ink/ink2.xml"/><Relationship Id="rId10" Type="http://schemas.openxmlformats.org/officeDocument/2006/relationships/customXml" Target="../ink/ink7.xml"/><Relationship Id="rId4" Type="http://schemas.openxmlformats.org/officeDocument/2006/relationships/image" Target="../media/image14.png"/><Relationship Id="rId9" Type="http://schemas.openxmlformats.org/officeDocument/2006/relationships/customXml" Target="../ink/ink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5E4_727587B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microsoft.com/office/2018/10/relationships/comments" Target="../comments/modernComment_5E8_E114CCBB.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seattle.gov/opcd/one-seattle-plan"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aduniverse-seattlecitygis.hub.arcgis.com/" TargetMode="External"/><Relationship Id="rId4" Type="http://schemas.openxmlformats.org/officeDocument/2006/relationships/hyperlink" Target="https://www.seattle.gov/council/issues/2025-comprehensive-pla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06DCF5-AD35-2FBA-D10E-70D09E3CFE54}"/>
              </a:ext>
            </a:extLst>
          </p:cNvPr>
          <p:cNvSpPr/>
          <p:nvPr/>
        </p:nvSpPr>
        <p:spPr>
          <a:xfrm>
            <a:off x="0" y="5364480"/>
            <a:ext cx="12191999" cy="1496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74B"/>
              </a:solidFill>
            </a:endParaRPr>
          </a:p>
        </p:txBody>
      </p:sp>
      <p:pic>
        <p:nvPicPr>
          <p:cNvPr id="6" name="Picture 5">
            <a:extLst>
              <a:ext uri="{FF2B5EF4-FFF2-40B4-BE49-F238E27FC236}">
                <a16:creationId xmlns:a16="http://schemas.microsoft.com/office/drawing/2014/main" id="{164660F6-2323-A57D-C549-19F374B80371}"/>
              </a:ext>
            </a:extLst>
          </p:cNvPr>
          <p:cNvPicPr>
            <a:picLocks noChangeAspect="1"/>
          </p:cNvPicPr>
          <p:nvPr/>
        </p:nvPicPr>
        <p:blipFill>
          <a:blip r:embed="rId3"/>
          <a:stretch>
            <a:fillRect/>
          </a:stretch>
        </p:blipFill>
        <p:spPr>
          <a:xfrm>
            <a:off x="1002" y="6148386"/>
            <a:ext cx="1618248" cy="745457"/>
          </a:xfrm>
          <a:prstGeom prst="rect">
            <a:avLst/>
          </a:prstGeom>
        </p:spPr>
      </p:pic>
      <p:pic>
        <p:nvPicPr>
          <p:cNvPr id="5" name="Picture 4">
            <a:extLst>
              <a:ext uri="{FF2B5EF4-FFF2-40B4-BE49-F238E27FC236}">
                <a16:creationId xmlns:a16="http://schemas.microsoft.com/office/drawing/2014/main" id="{8EB09577-5EBB-1C5E-F251-B0000FC36177}"/>
              </a:ext>
            </a:extLst>
          </p:cNvPr>
          <p:cNvPicPr>
            <a:picLocks noChangeAspect="1"/>
          </p:cNvPicPr>
          <p:nvPr/>
        </p:nvPicPr>
        <p:blipFill>
          <a:blip r:embed="rId4"/>
          <a:srcRect l="792" r="1650"/>
          <a:stretch>
            <a:fillRect/>
          </a:stretch>
        </p:blipFill>
        <p:spPr>
          <a:xfrm>
            <a:off x="0" y="0"/>
            <a:ext cx="12192000" cy="4608652"/>
          </a:xfrm>
          <a:prstGeom prst="rect">
            <a:avLst/>
          </a:prstGeom>
        </p:spPr>
      </p:pic>
      <p:sp>
        <p:nvSpPr>
          <p:cNvPr id="7" name="Subtitle 2">
            <a:extLst>
              <a:ext uri="{FF2B5EF4-FFF2-40B4-BE49-F238E27FC236}">
                <a16:creationId xmlns:a16="http://schemas.microsoft.com/office/drawing/2014/main" id="{4BD6496B-E463-4F08-90D0-C5C6FA37796B}"/>
              </a:ext>
            </a:extLst>
          </p:cNvPr>
          <p:cNvSpPr txBox="1">
            <a:spLocks/>
          </p:cNvSpPr>
          <p:nvPr/>
        </p:nvSpPr>
        <p:spPr>
          <a:xfrm>
            <a:off x="931235" y="4921931"/>
            <a:ext cx="10903714" cy="13797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50000"/>
                  </a:schemeClr>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Rico Quirindongo</a:t>
            </a:r>
          </a:p>
          <a:p>
            <a:pPr marL="0" indent="0">
              <a:buNone/>
            </a:pP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Director, City of Seattle Office of Planning and Community Development</a:t>
            </a:r>
          </a:p>
          <a:p>
            <a:pPr marL="0" indent="0">
              <a:spcBef>
                <a:spcPts val="2000"/>
              </a:spcBef>
              <a:buNone/>
            </a:pP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December 4, 2025</a:t>
            </a:r>
          </a:p>
        </p:txBody>
      </p:sp>
      <p:sp>
        <p:nvSpPr>
          <p:cNvPr id="8" name="Title 1">
            <a:extLst>
              <a:ext uri="{FF2B5EF4-FFF2-40B4-BE49-F238E27FC236}">
                <a16:creationId xmlns:a16="http://schemas.microsoft.com/office/drawing/2014/main" id="{FE59C40D-594B-40B1-B255-95544D487926}"/>
              </a:ext>
            </a:extLst>
          </p:cNvPr>
          <p:cNvSpPr txBox="1">
            <a:spLocks/>
          </p:cNvSpPr>
          <p:nvPr/>
        </p:nvSpPr>
        <p:spPr>
          <a:xfrm>
            <a:off x="880404" y="400050"/>
            <a:ext cx="10312315" cy="3931920"/>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b="1" kern="1200">
                <a:solidFill>
                  <a:schemeClr val="tx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a:spcBef>
                <a:spcPts val="3000"/>
              </a:spcBef>
            </a:pPr>
            <a:r>
              <a:rPr lang="en-US" sz="3300" dirty="0">
                <a:solidFill>
                  <a:schemeClr val="bg1"/>
                </a:solidFill>
                <a:latin typeface="Aptos" panose="020B0004020202020204" pitchFamily="34" charset="0"/>
              </a:rPr>
              <a:t>Housing Affordability: Permitting &amp; Zoning Solutions</a:t>
            </a:r>
          </a:p>
          <a:p>
            <a:pPr>
              <a:lnSpc>
                <a:spcPct val="110000"/>
              </a:lnSpc>
              <a:spcBef>
                <a:spcPts val="2000"/>
              </a:spcBef>
              <a:spcAft>
                <a:spcPts val="2500"/>
              </a:spcAft>
            </a:pPr>
            <a:r>
              <a:rPr lang="en-US" sz="3300" b="0" dirty="0">
                <a:solidFill>
                  <a:schemeClr val="bg1"/>
                </a:solidFill>
                <a:latin typeface="Aptos" panose="020B0004020202020204" pitchFamily="34" charset="0"/>
              </a:rPr>
              <a:t>Hosted by International Code Council, APA, National League </a:t>
            </a:r>
            <a:br>
              <a:rPr lang="en-US" sz="3300" b="0" dirty="0">
                <a:solidFill>
                  <a:schemeClr val="bg1"/>
                </a:solidFill>
                <a:latin typeface="Aptos" panose="020B0004020202020204" pitchFamily="34" charset="0"/>
              </a:rPr>
            </a:br>
            <a:r>
              <a:rPr lang="en-US" sz="3300" b="0" dirty="0">
                <a:solidFill>
                  <a:schemeClr val="bg1"/>
                </a:solidFill>
                <a:latin typeface="Aptos" panose="020B0004020202020204" pitchFamily="34" charset="0"/>
              </a:rPr>
              <a:t>of Cities, and Pew Charitable Trusts</a:t>
            </a:r>
          </a:p>
          <a:p>
            <a:pPr>
              <a:lnSpc>
                <a:spcPct val="110000"/>
              </a:lnSpc>
              <a:spcBef>
                <a:spcPts val="2000"/>
              </a:spcBef>
              <a:spcAft>
                <a:spcPts val="3000"/>
              </a:spcAft>
            </a:pPr>
            <a:r>
              <a:rPr lang="en-US" sz="6500" dirty="0">
                <a:solidFill>
                  <a:schemeClr val="bg1"/>
                </a:solidFill>
                <a:latin typeface="+mn-lt"/>
              </a:rPr>
              <a:t>City of Seattle: Updating our Comprehensive Plan, rezoning the city, and legislation developed and adopted to incentivize and remove barriers to diverse housing solutions</a:t>
            </a:r>
            <a:endParaRPr lang="en-US" sz="6500" dirty="0">
              <a:solidFill>
                <a:schemeClr val="bg1"/>
              </a:solidFill>
              <a:latin typeface="+mn-lt"/>
              <a:cs typeface="Seattle Text" pitchFamily="2" charset="0"/>
            </a:endParaRPr>
          </a:p>
        </p:txBody>
      </p:sp>
    </p:spTree>
    <p:extLst>
      <p:ext uri="{BB962C8B-B14F-4D97-AF65-F5344CB8AC3E}">
        <p14:creationId xmlns:p14="http://schemas.microsoft.com/office/powerpoint/2010/main" val="2394226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neighborhood center&#10;&#10;Description automatically generated">
            <a:extLst>
              <a:ext uri="{FF2B5EF4-FFF2-40B4-BE49-F238E27FC236}">
                <a16:creationId xmlns:a16="http://schemas.microsoft.com/office/drawing/2014/main" id="{4F2C1DBE-CD41-3D0A-46A2-20B011B12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155" y="0"/>
            <a:ext cx="8697690" cy="6528619"/>
          </a:xfrm>
          <a:prstGeom prst="rect">
            <a:avLst/>
          </a:prstGeom>
        </p:spPr>
      </p:pic>
    </p:spTree>
    <p:extLst>
      <p:ext uri="{BB962C8B-B14F-4D97-AF65-F5344CB8AC3E}">
        <p14:creationId xmlns:p14="http://schemas.microsoft.com/office/powerpoint/2010/main" val="1334761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8C1B2-92C9-49F4-AB00-958110E8CA66}"/>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191134B1-062D-60CF-608D-A31A367DAFC4}"/>
                  </a:ext>
                </a:extLst>
              </p14:cNvPr>
              <p14:cNvContentPartPr/>
              <p14:nvPr/>
            </p14:nvContentPartPr>
            <p14:xfrm>
              <a:off x="11821576" y="-395724"/>
              <a:ext cx="8106" cy="8106"/>
            </p14:xfrm>
          </p:contentPart>
        </mc:Choice>
        <mc:Fallback xmlns="">
          <p:pic>
            <p:nvPicPr>
              <p:cNvPr id="5" name="Ink 4">
                <a:extLst>
                  <a:ext uri="{FF2B5EF4-FFF2-40B4-BE49-F238E27FC236}">
                    <a16:creationId xmlns:a16="http://schemas.microsoft.com/office/drawing/2014/main" id="{191134B1-062D-60CF-608D-A31A367DAFC4}"/>
                  </a:ext>
                </a:extLst>
              </p:cNvPr>
              <p:cNvPicPr/>
              <p:nvPr/>
            </p:nvPicPr>
            <p:blipFill>
              <a:blip r:embed="rId4"/>
              <a:stretch>
                <a:fillRect/>
              </a:stretch>
            </p:blipFill>
            <p:spPr>
              <a:xfrm>
                <a:off x="11416276" y="-801024"/>
                <a:ext cx="810600" cy="810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514593BF-B0A0-3D21-2833-73CFC5821498}"/>
                  </a:ext>
                </a:extLst>
              </p14:cNvPr>
              <p14:cNvContentPartPr/>
              <p14:nvPr/>
            </p14:nvContentPartPr>
            <p14:xfrm>
              <a:off x="16313347" y="1042799"/>
              <a:ext cx="8021" cy="8021"/>
            </p14:xfrm>
          </p:contentPart>
        </mc:Choice>
        <mc:Fallback xmlns="">
          <p:pic>
            <p:nvPicPr>
              <p:cNvPr id="21" name="Ink 20">
                <a:extLst>
                  <a:ext uri="{FF2B5EF4-FFF2-40B4-BE49-F238E27FC236}">
                    <a16:creationId xmlns:a16="http://schemas.microsoft.com/office/drawing/2014/main" id="{514593BF-B0A0-3D21-2833-73CFC5821498}"/>
                  </a:ext>
                </a:extLst>
              </p:cNvPr>
              <p:cNvPicPr/>
              <p:nvPr/>
            </p:nvPicPr>
            <p:blipFill>
              <a:blip r:embed="rId4"/>
              <a:stretch>
                <a:fillRect/>
              </a:stretch>
            </p:blipFill>
            <p:spPr>
              <a:xfrm>
                <a:off x="15912297" y="641749"/>
                <a:ext cx="802100" cy="8021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Ink 24">
                <a:extLst>
                  <a:ext uri="{FF2B5EF4-FFF2-40B4-BE49-F238E27FC236}">
                    <a16:creationId xmlns:a16="http://schemas.microsoft.com/office/drawing/2014/main" id="{C1BD33AB-941A-0344-0B95-BCA5B5744A38}"/>
                  </a:ext>
                </a:extLst>
              </p14:cNvPr>
              <p14:cNvContentPartPr/>
              <p14:nvPr/>
            </p14:nvContentPartPr>
            <p14:xfrm>
              <a:off x="7415118" y="7491443"/>
              <a:ext cx="8021" cy="8021"/>
            </p14:xfrm>
          </p:contentPart>
        </mc:Choice>
        <mc:Fallback xmlns="">
          <p:pic>
            <p:nvPicPr>
              <p:cNvPr id="25" name="Ink 24">
                <a:extLst>
                  <a:ext uri="{FF2B5EF4-FFF2-40B4-BE49-F238E27FC236}">
                    <a16:creationId xmlns:a16="http://schemas.microsoft.com/office/drawing/2014/main" id="{C1BD33AB-941A-0344-0B95-BCA5B5744A38}"/>
                  </a:ext>
                </a:extLst>
              </p:cNvPr>
              <p:cNvPicPr/>
              <p:nvPr/>
            </p:nvPicPr>
            <p:blipFill>
              <a:blip r:embed="rId4"/>
              <a:stretch>
                <a:fillRect/>
              </a:stretch>
            </p:blipFill>
            <p:spPr>
              <a:xfrm>
                <a:off x="7014068" y="7090393"/>
                <a:ext cx="802100" cy="8021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51D05FBB-561B-FEC1-5ED3-F879A40063C7}"/>
                  </a:ext>
                </a:extLst>
              </p14:cNvPr>
              <p14:cNvContentPartPr/>
              <p14:nvPr/>
            </p14:nvContentPartPr>
            <p14:xfrm>
              <a:off x="2187396" y="-356090"/>
              <a:ext cx="8021" cy="8021"/>
            </p14:xfrm>
          </p:contentPart>
        </mc:Choice>
        <mc:Fallback xmlns="">
          <p:pic>
            <p:nvPicPr>
              <p:cNvPr id="26" name="Ink 25">
                <a:extLst>
                  <a:ext uri="{FF2B5EF4-FFF2-40B4-BE49-F238E27FC236}">
                    <a16:creationId xmlns:a16="http://schemas.microsoft.com/office/drawing/2014/main" id="{51D05FBB-561B-FEC1-5ED3-F879A40063C7}"/>
                  </a:ext>
                </a:extLst>
              </p:cNvPr>
              <p:cNvPicPr/>
              <p:nvPr/>
            </p:nvPicPr>
            <p:blipFill>
              <a:blip r:embed="rId4"/>
              <a:stretch>
                <a:fillRect/>
              </a:stretch>
            </p:blipFill>
            <p:spPr>
              <a:xfrm>
                <a:off x="1786346" y="-757140"/>
                <a:ext cx="802100" cy="8021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6" name="Ink 35">
                <a:extLst>
                  <a:ext uri="{FF2B5EF4-FFF2-40B4-BE49-F238E27FC236}">
                    <a16:creationId xmlns:a16="http://schemas.microsoft.com/office/drawing/2014/main" id="{F9511591-DFAC-EF09-381C-CDFC9B1ACCE7}"/>
                  </a:ext>
                </a:extLst>
              </p14:cNvPr>
              <p14:cNvContentPartPr/>
              <p14:nvPr/>
            </p14:nvContentPartPr>
            <p14:xfrm>
              <a:off x="523383" y="3187536"/>
              <a:ext cx="6626" cy="6626"/>
            </p14:xfrm>
          </p:contentPart>
        </mc:Choice>
        <mc:Fallback xmlns="">
          <p:pic>
            <p:nvPicPr>
              <p:cNvPr id="36" name="Ink 35">
                <a:extLst>
                  <a:ext uri="{FF2B5EF4-FFF2-40B4-BE49-F238E27FC236}">
                    <a16:creationId xmlns:a16="http://schemas.microsoft.com/office/drawing/2014/main" id="{F9511591-DFAC-EF09-381C-CDFC9B1ACCE7}"/>
                  </a:ext>
                </a:extLst>
              </p:cNvPr>
              <p:cNvPicPr/>
              <p:nvPr/>
            </p:nvPicPr>
            <p:blipFill>
              <a:blip r:embed="rId4"/>
              <a:stretch>
                <a:fillRect/>
              </a:stretch>
            </p:blipFill>
            <p:spPr>
              <a:xfrm>
                <a:off x="192083" y="2856236"/>
                <a:ext cx="662600" cy="66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9" name="Ink 38">
                <a:extLst>
                  <a:ext uri="{FF2B5EF4-FFF2-40B4-BE49-F238E27FC236}">
                    <a16:creationId xmlns:a16="http://schemas.microsoft.com/office/drawing/2014/main" id="{143A5D5D-F974-4970-75F5-51461911F580}"/>
                  </a:ext>
                </a:extLst>
              </p14:cNvPr>
              <p14:cNvContentPartPr/>
              <p14:nvPr/>
            </p14:nvContentPartPr>
            <p14:xfrm>
              <a:off x="346109" y="1582237"/>
              <a:ext cx="6626" cy="6626"/>
            </p14:xfrm>
          </p:contentPart>
        </mc:Choice>
        <mc:Fallback xmlns="">
          <p:pic>
            <p:nvPicPr>
              <p:cNvPr id="39" name="Ink 38">
                <a:extLst>
                  <a:ext uri="{FF2B5EF4-FFF2-40B4-BE49-F238E27FC236}">
                    <a16:creationId xmlns:a16="http://schemas.microsoft.com/office/drawing/2014/main" id="{143A5D5D-F974-4970-75F5-51461911F580}"/>
                  </a:ext>
                </a:extLst>
              </p:cNvPr>
              <p:cNvPicPr/>
              <p:nvPr/>
            </p:nvPicPr>
            <p:blipFill>
              <a:blip r:embed="rId4"/>
              <a:stretch>
                <a:fillRect/>
              </a:stretch>
            </p:blipFill>
            <p:spPr>
              <a:xfrm>
                <a:off x="14809" y="1250937"/>
                <a:ext cx="662600" cy="66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a:extLst>
                  <a:ext uri="{FF2B5EF4-FFF2-40B4-BE49-F238E27FC236}">
                    <a16:creationId xmlns:a16="http://schemas.microsoft.com/office/drawing/2014/main" id="{F0EB3830-1FE4-2DB6-36EB-FABF6E86EE6F}"/>
                  </a:ext>
                </a:extLst>
              </p14:cNvPr>
              <p14:cNvContentPartPr/>
              <p14:nvPr/>
            </p14:nvContentPartPr>
            <p14:xfrm>
              <a:off x="11910184" y="7614693"/>
              <a:ext cx="6626" cy="6626"/>
            </p14:xfrm>
          </p:contentPart>
        </mc:Choice>
        <mc:Fallback xmlns="">
          <p:pic>
            <p:nvPicPr>
              <p:cNvPr id="43" name="Ink 42">
                <a:extLst>
                  <a:ext uri="{FF2B5EF4-FFF2-40B4-BE49-F238E27FC236}">
                    <a16:creationId xmlns:a16="http://schemas.microsoft.com/office/drawing/2014/main" id="{F0EB3830-1FE4-2DB6-36EB-FABF6E86EE6F}"/>
                  </a:ext>
                </a:extLst>
              </p:cNvPr>
              <p:cNvPicPr/>
              <p:nvPr/>
            </p:nvPicPr>
            <p:blipFill>
              <a:blip r:embed="rId4"/>
              <a:stretch>
                <a:fillRect/>
              </a:stretch>
            </p:blipFill>
            <p:spPr>
              <a:xfrm>
                <a:off x="11578884" y="7283393"/>
                <a:ext cx="662600" cy="66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a:extLst>
                  <a:ext uri="{FF2B5EF4-FFF2-40B4-BE49-F238E27FC236}">
                    <a16:creationId xmlns:a16="http://schemas.microsoft.com/office/drawing/2014/main" id="{57EE4196-7622-92FB-9ABA-8F57387B68B1}"/>
                  </a:ext>
                </a:extLst>
              </p14:cNvPr>
              <p14:cNvContentPartPr/>
              <p14:nvPr/>
            </p14:nvContentPartPr>
            <p14:xfrm>
              <a:off x="13500936" y="3260086"/>
              <a:ext cx="6626" cy="6626"/>
            </p14:xfrm>
          </p:contentPart>
        </mc:Choice>
        <mc:Fallback xmlns="">
          <p:pic>
            <p:nvPicPr>
              <p:cNvPr id="44" name="Ink 43">
                <a:extLst>
                  <a:ext uri="{FF2B5EF4-FFF2-40B4-BE49-F238E27FC236}">
                    <a16:creationId xmlns:a16="http://schemas.microsoft.com/office/drawing/2014/main" id="{57EE4196-7622-92FB-9ABA-8F57387B68B1}"/>
                  </a:ext>
                </a:extLst>
              </p:cNvPr>
              <p:cNvPicPr/>
              <p:nvPr/>
            </p:nvPicPr>
            <p:blipFill>
              <a:blip r:embed="rId4"/>
              <a:stretch>
                <a:fillRect/>
              </a:stretch>
            </p:blipFill>
            <p:spPr>
              <a:xfrm>
                <a:off x="13169636" y="2928786"/>
                <a:ext cx="662600" cy="662600"/>
              </a:xfrm>
              <a:prstGeom prst="rect">
                <a:avLst/>
              </a:prstGeom>
            </p:spPr>
          </p:pic>
        </mc:Fallback>
      </mc:AlternateContent>
      <p:graphicFrame>
        <p:nvGraphicFramePr>
          <p:cNvPr id="4" name="Table 3">
            <a:extLst>
              <a:ext uri="{FF2B5EF4-FFF2-40B4-BE49-F238E27FC236}">
                <a16:creationId xmlns:a16="http://schemas.microsoft.com/office/drawing/2014/main" id="{9CAEC57B-38F4-1F1A-15D4-4F5D27FCC085}"/>
              </a:ext>
            </a:extLst>
          </p:cNvPr>
          <p:cNvGraphicFramePr>
            <a:graphicFrameLocks noGrp="1"/>
          </p:cNvGraphicFramePr>
          <p:nvPr/>
        </p:nvGraphicFramePr>
        <p:xfrm>
          <a:off x="530009" y="1228137"/>
          <a:ext cx="11138607" cy="5226195"/>
        </p:xfrm>
        <a:graphic>
          <a:graphicData uri="http://schemas.openxmlformats.org/drawingml/2006/table">
            <a:tbl>
              <a:tblPr firstRow="1" bandRow="1">
                <a:tableStyleId>{21E4AEA4-8DFA-4A89-87EB-49C32662AFE0}</a:tableStyleId>
              </a:tblPr>
              <a:tblGrid>
                <a:gridCol w="3035312">
                  <a:extLst>
                    <a:ext uri="{9D8B030D-6E8A-4147-A177-3AD203B41FA5}">
                      <a16:colId xmlns:a16="http://schemas.microsoft.com/office/drawing/2014/main" val="4159050361"/>
                    </a:ext>
                  </a:extLst>
                </a:gridCol>
                <a:gridCol w="5117285">
                  <a:extLst>
                    <a:ext uri="{9D8B030D-6E8A-4147-A177-3AD203B41FA5}">
                      <a16:colId xmlns:a16="http://schemas.microsoft.com/office/drawing/2014/main" val="3998880726"/>
                    </a:ext>
                  </a:extLst>
                </a:gridCol>
                <a:gridCol w="2986010">
                  <a:extLst>
                    <a:ext uri="{9D8B030D-6E8A-4147-A177-3AD203B41FA5}">
                      <a16:colId xmlns:a16="http://schemas.microsoft.com/office/drawing/2014/main" val="2015408014"/>
                    </a:ext>
                  </a:extLst>
                </a:gridCol>
              </a:tblGrid>
              <a:tr h="397530">
                <a:tc>
                  <a:txBody>
                    <a:bodyPr/>
                    <a:lstStyle/>
                    <a:p>
                      <a:r>
                        <a:rPr lang="en-US">
                          <a:latin typeface="Aptos" panose="020B0004020202020204" pitchFamily="34" charset="0"/>
                        </a:rPr>
                        <a:t>Legislation</a:t>
                      </a:r>
                    </a:p>
                  </a:txBody>
                  <a:tcPr/>
                </a:tc>
                <a:tc>
                  <a:txBody>
                    <a:bodyPr/>
                    <a:lstStyle/>
                    <a:p>
                      <a:r>
                        <a:rPr lang="en-US">
                          <a:latin typeface="Aptos" panose="020B0004020202020204" pitchFamily="34" charset="0"/>
                        </a:rPr>
                        <a:t>What it does</a:t>
                      </a:r>
                    </a:p>
                  </a:txBody>
                  <a:tcPr/>
                </a:tc>
                <a:tc>
                  <a:txBody>
                    <a:bodyPr/>
                    <a:lstStyle/>
                    <a:p>
                      <a:r>
                        <a:rPr lang="en-US">
                          <a:latin typeface="Aptos" panose="020B0004020202020204" pitchFamily="34" charset="0"/>
                        </a:rPr>
                        <a:t>Council schedule</a:t>
                      </a:r>
                    </a:p>
                  </a:txBody>
                  <a:tcPr/>
                </a:tc>
                <a:extLst>
                  <a:ext uri="{0D108BD9-81ED-4DB2-BD59-A6C34878D82A}">
                    <a16:rowId xmlns:a16="http://schemas.microsoft.com/office/drawing/2014/main" val="3015187481"/>
                  </a:ext>
                </a:extLst>
              </a:tr>
              <a:tr h="1274275">
                <a:tc>
                  <a:txBody>
                    <a:bodyPr/>
                    <a:lstStyle/>
                    <a:p>
                      <a:r>
                        <a:rPr lang="en-US" b="1" u="sng">
                          <a:latin typeface="Aptos" panose="020B0004020202020204" pitchFamily="34" charset="0"/>
                        </a:rPr>
                        <a:t>Interim </a:t>
                      </a:r>
                      <a:r>
                        <a:rPr lang="en-US" b="1">
                          <a:latin typeface="Aptos" panose="020B0004020202020204" pitchFamily="34" charset="0"/>
                        </a:rPr>
                        <a:t>HB 1110 Compliance </a:t>
                      </a:r>
                      <a:br>
                        <a:rPr lang="en-US" b="1">
                          <a:latin typeface="Aptos" panose="020B0004020202020204" pitchFamily="34" charset="0"/>
                        </a:rPr>
                      </a:br>
                      <a:r>
                        <a:rPr lang="en-US" b="1">
                          <a:latin typeface="Aptos" panose="020B0004020202020204" pitchFamily="34" charset="0"/>
                        </a:rPr>
                        <a:t>Legislation</a:t>
                      </a:r>
                    </a:p>
                  </a:txBody>
                  <a:tcPr/>
                </a:tc>
                <a:tc>
                  <a:txBody>
                    <a:bodyPr/>
                    <a:lstStyle/>
                    <a:p>
                      <a:r>
                        <a:rPr lang="en-US">
                          <a:latin typeface="Aptos" panose="020B0004020202020204" pitchFamily="34" charset="0"/>
                        </a:rPr>
                        <a:t>Amends Neighborhood Residential (NR) </a:t>
                      </a:r>
                      <a:r>
                        <a:rPr lang="en-US" u="none">
                          <a:latin typeface="Aptos" panose="020B0004020202020204" pitchFamily="34" charset="0"/>
                        </a:rPr>
                        <a:t>zoning</a:t>
                      </a:r>
                      <a:r>
                        <a:rPr lang="en-US">
                          <a:latin typeface="Aptos" panose="020B0004020202020204" pitchFamily="34" charset="0"/>
                        </a:rPr>
                        <a:t> to comply with HB 1110 and other new laws</a:t>
                      </a:r>
                    </a:p>
                  </a:txBody>
                  <a:tcPr/>
                </a:tc>
                <a:tc>
                  <a:txBody>
                    <a:bodyPr/>
                    <a:lstStyle/>
                    <a:p>
                      <a:r>
                        <a:rPr lang="en-US">
                          <a:latin typeface="Aptos" panose="020B0004020202020204" pitchFamily="34" charset="0"/>
                        </a:rPr>
                        <a:t>Effective June 30, 2025</a:t>
                      </a:r>
                    </a:p>
                  </a:txBody>
                  <a:tcPr/>
                </a:tc>
                <a:extLst>
                  <a:ext uri="{0D108BD9-81ED-4DB2-BD59-A6C34878D82A}">
                    <a16:rowId xmlns:a16="http://schemas.microsoft.com/office/drawing/2014/main" val="455261168"/>
                  </a:ext>
                </a:extLst>
              </a:tr>
              <a:tr h="784169">
                <a:tc>
                  <a:txBody>
                    <a:bodyPr/>
                    <a:lstStyle/>
                    <a:p>
                      <a:pPr>
                        <a:spcAft>
                          <a:spcPts val="500"/>
                        </a:spcAft>
                      </a:pPr>
                      <a:r>
                        <a:rPr lang="en-US" b="1" u="sng">
                          <a:latin typeface="Aptos" panose="020B0004020202020204" pitchFamily="34" charset="0"/>
                        </a:rPr>
                        <a:t>Permanent </a:t>
                      </a:r>
                      <a:r>
                        <a:rPr lang="en-US" b="1">
                          <a:latin typeface="Aptos" panose="020B0004020202020204" pitchFamily="34" charset="0"/>
                        </a:rPr>
                        <a:t>HB 1110 Compliance</a:t>
                      </a:r>
                      <a:br>
                        <a:rPr lang="en-US" b="1">
                          <a:latin typeface="Aptos" panose="020B0004020202020204" pitchFamily="34" charset="0"/>
                        </a:rPr>
                      </a:br>
                      <a:r>
                        <a:rPr lang="en-US" b="1">
                          <a:latin typeface="Aptos" panose="020B0004020202020204" pitchFamily="34" charset="0"/>
                        </a:rPr>
                        <a:t>Legislation</a:t>
                      </a:r>
                      <a:br>
                        <a:rPr lang="en-US" b="1">
                          <a:latin typeface="Aptos" panose="020B0004020202020204" pitchFamily="34" charset="0"/>
                        </a:rPr>
                      </a:br>
                      <a:endParaRPr lang="en-US" sz="600" b="1">
                        <a:latin typeface="Aptos" panose="020B0004020202020204" pitchFamily="34" charset="0"/>
                      </a:endParaRPr>
                    </a:p>
                  </a:txBody>
                  <a:tcPr/>
                </a:tc>
                <a:tc>
                  <a:txBody>
                    <a:bodyPr/>
                    <a:lstStyle/>
                    <a:p>
                      <a:r>
                        <a:rPr lang="en-US">
                          <a:latin typeface="Aptos" panose="020B0004020202020204" pitchFamily="34" charset="0"/>
                        </a:rPr>
                        <a:t>Comprehensive update of NR zoning</a:t>
                      </a:r>
                    </a:p>
                  </a:txBody>
                  <a:tcPr/>
                </a:tc>
                <a:tc>
                  <a:txBody>
                    <a:bodyPr/>
                    <a:lstStyle/>
                    <a:p>
                      <a:r>
                        <a:rPr lang="en-US">
                          <a:latin typeface="Aptos" panose="020B0004020202020204" pitchFamily="34" charset="0"/>
                        </a:rPr>
                        <a:t>Vote December 16, 2025</a:t>
                      </a:r>
                    </a:p>
                  </a:txBody>
                  <a:tcPr/>
                </a:tc>
                <a:extLst>
                  <a:ext uri="{0D108BD9-81ED-4DB2-BD59-A6C34878D82A}">
                    <a16:rowId xmlns:a16="http://schemas.microsoft.com/office/drawing/2014/main" val="308646109"/>
                  </a:ext>
                </a:extLst>
              </a:tr>
              <a:tr h="1274275">
                <a:tc>
                  <a:txBody>
                    <a:bodyPr/>
                    <a:lstStyle/>
                    <a:p>
                      <a:r>
                        <a:rPr lang="en-US" b="1">
                          <a:latin typeface="Aptos" panose="020B0004020202020204" pitchFamily="34" charset="0"/>
                        </a:rPr>
                        <a:t>Comprehensive Plan adoption legislation</a:t>
                      </a:r>
                    </a:p>
                  </a:txBody>
                  <a:tcPr/>
                </a:tc>
                <a:tc>
                  <a:txBody>
                    <a:bodyPr/>
                    <a:lstStyle/>
                    <a:p>
                      <a:r>
                        <a:rPr lang="en-US">
                          <a:latin typeface="Aptos" panose="020B0004020202020204" pitchFamily="34" charset="0"/>
                        </a:rPr>
                        <a:t>Adopts One Seattle Plan, including:</a:t>
                      </a:r>
                    </a:p>
                    <a:p>
                      <a:pPr marL="285750" indent="-285750">
                        <a:buFont typeface="Arial" panose="020B0604020202020204" pitchFamily="34" charset="0"/>
                        <a:buChar char="•"/>
                      </a:pPr>
                      <a:r>
                        <a:rPr lang="en-US">
                          <a:latin typeface="Aptos" panose="020B0004020202020204" pitchFamily="34" charset="0"/>
                        </a:rPr>
                        <a:t>Goals and policies</a:t>
                      </a:r>
                    </a:p>
                    <a:p>
                      <a:pPr marL="285750" indent="-285750">
                        <a:buFont typeface="Arial" panose="020B0604020202020204" pitchFamily="34" charset="0"/>
                        <a:buChar char="•"/>
                      </a:pPr>
                      <a:r>
                        <a:rPr lang="en-US" u="none">
                          <a:latin typeface="Aptos" panose="020B0004020202020204" pitchFamily="34" charset="0"/>
                        </a:rPr>
                        <a:t>Future Land Use Map with center boundaries</a:t>
                      </a:r>
                      <a:endParaRPr lang="en-US" u="sng">
                        <a:latin typeface="Aptos" panose="020B0004020202020204" pitchFamily="34" charset="0"/>
                      </a:endParaRPr>
                    </a:p>
                  </a:txBody>
                  <a:tcPr/>
                </a:tc>
                <a:tc>
                  <a:txBody>
                    <a:bodyPr/>
                    <a:lstStyle/>
                    <a:p>
                      <a:r>
                        <a:rPr lang="en-US">
                          <a:latin typeface="Aptos" panose="020B0004020202020204" pitchFamily="34" charset="0"/>
                        </a:rPr>
                        <a:t>Vote December 16, 2025</a:t>
                      </a:r>
                    </a:p>
                  </a:txBody>
                  <a:tcPr/>
                </a:tc>
                <a:extLst>
                  <a:ext uri="{0D108BD9-81ED-4DB2-BD59-A6C34878D82A}">
                    <a16:rowId xmlns:a16="http://schemas.microsoft.com/office/drawing/2014/main" val="230025599"/>
                  </a:ext>
                </a:extLst>
              </a:tr>
              <a:tr h="1274275">
                <a:tc>
                  <a:txBody>
                    <a:bodyPr/>
                    <a:lstStyle/>
                    <a:p>
                      <a:r>
                        <a:rPr lang="en-US" b="1">
                          <a:latin typeface="Aptos" panose="020B0004020202020204" pitchFamily="34" charset="0"/>
                        </a:rPr>
                        <a:t>Centers and Corridors legislation</a:t>
                      </a:r>
                    </a:p>
                  </a:txBody>
                  <a:tcPr/>
                </a:tc>
                <a:tc>
                  <a:txBody>
                    <a:bodyPr/>
                    <a:lstStyle/>
                    <a:p>
                      <a:r>
                        <a:rPr lang="en-US">
                          <a:latin typeface="Aptos" panose="020B0004020202020204" pitchFamily="34" charset="0"/>
                        </a:rPr>
                        <a:t>Adopts changes to zoning maps — with upzones in new and expanded centers and along transit arterials — and other related changes to code</a:t>
                      </a:r>
                    </a:p>
                  </a:txBody>
                  <a:tcPr/>
                </a:tc>
                <a:tc>
                  <a:txBody>
                    <a:bodyPr/>
                    <a:lstStyle/>
                    <a:p>
                      <a:r>
                        <a:rPr lang="en-US">
                          <a:latin typeface="Aptos" panose="020B0004020202020204" pitchFamily="34" charset="0"/>
                        </a:rPr>
                        <a:t>2026</a:t>
                      </a:r>
                    </a:p>
                  </a:txBody>
                  <a:tcPr/>
                </a:tc>
                <a:extLst>
                  <a:ext uri="{0D108BD9-81ED-4DB2-BD59-A6C34878D82A}">
                    <a16:rowId xmlns:a16="http://schemas.microsoft.com/office/drawing/2014/main" val="4194835201"/>
                  </a:ext>
                </a:extLst>
              </a:tr>
            </a:tbl>
          </a:graphicData>
        </a:graphic>
      </p:graphicFrame>
      <p:sp>
        <p:nvSpPr>
          <p:cNvPr id="3" name="Title 2">
            <a:extLst>
              <a:ext uri="{FF2B5EF4-FFF2-40B4-BE49-F238E27FC236}">
                <a16:creationId xmlns:a16="http://schemas.microsoft.com/office/drawing/2014/main" id="{B6557369-0C30-A554-7678-E387EADADC0E}"/>
              </a:ext>
            </a:extLst>
          </p:cNvPr>
          <p:cNvSpPr>
            <a:spLocks noGrp="1"/>
          </p:cNvSpPr>
          <p:nvPr>
            <p:ph type="title"/>
          </p:nvPr>
        </p:nvSpPr>
        <p:spPr/>
        <p:txBody>
          <a:bodyPr/>
          <a:lstStyle/>
          <a:p>
            <a:r>
              <a:rPr lang="en-US"/>
              <a:t>City of Seattle comprehensive plan legislation</a:t>
            </a:r>
          </a:p>
        </p:txBody>
      </p:sp>
    </p:spTree>
    <p:extLst>
      <p:ext uri="{BB962C8B-B14F-4D97-AF65-F5344CB8AC3E}">
        <p14:creationId xmlns:p14="http://schemas.microsoft.com/office/powerpoint/2010/main" val="768222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8CD9D2-4C10-F715-CDB1-53DFEEA2564B}"/>
              </a:ext>
            </a:extLst>
          </p:cNvPr>
          <p:cNvSpPr>
            <a:spLocks noGrp="1"/>
          </p:cNvSpPr>
          <p:nvPr>
            <p:ph type="ctrTitle"/>
          </p:nvPr>
        </p:nvSpPr>
        <p:spPr/>
        <p:txBody>
          <a:bodyPr/>
          <a:lstStyle/>
          <a:p>
            <a:r>
              <a:rPr lang="en-US"/>
              <a:t>Other legislation adopted or in the works</a:t>
            </a:r>
          </a:p>
        </p:txBody>
      </p:sp>
    </p:spTree>
    <p:extLst>
      <p:ext uri="{BB962C8B-B14F-4D97-AF65-F5344CB8AC3E}">
        <p14:creationId xmlns:p14="http://schemas.microsoft.com/office/powerpoint/2010/main" val="1622399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65757-A836-F99C-72B2-56A0305992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B12ABB-5308-C8BF-4ACC-BF4F277C3608}"/>
              </a:ext>
            </a:extLst>
          </p:cNvPr>
          <p:cNvSpPr>
            <a:spLocks noGrp="1"/>
          </p:cNvSpPr>
          <p:nvPr>
            <p:ph type="title"/>
          </p:nvPr>
        </p:nvSpPr>
        <p:spPr/>
        <p:txBody>
          <a:bodyPr/>
          <a:lstStyle/>
          <a:p>
            <a:r>
              <a:rPr lang="en-US">
                <a:solidFill>
                  <a:srgbClr val="3A5D5F"/>
                </a:solidFill>
              </a:rPr>
              <a:t>Other State legislation</a:t>
            </a:r>
          </a:p>
        </p:txBody>
      </p:sp>
      <p:sp>
        <p:nvSpPr>
          <p:cNvPr id="3" name="Content Placeholder 2">
            <a:extLst>
              <a:ext uri="{FF2B5EF4-FFF2-40B4-BE49-F238E27FC236}">
                <a16:creationId xmlns:a16="http://schemas.microsoft.com/office/drawing/2014/main" id="{404BAF00-BD87-3237-006B-7EAD5825CF13}"/>
              </a:ext>
            </a:extLst>
          </p:cNvPr>
          <p:cNvSpPr>
            <a:spLocks noGrp="1"/>
          </p:cNvSpPr>
          <p:nvPr>
            <p:ph idx="1"/>
          </p:nvPr>
        </p:nvSpPr>
        <p:spPr>
          <a:xfrm>
            <a:off x="534076" y="1614116"/>
            <a:ext cx="11040608" cy="647303"/>
          </a:xfrm>
        </p:spPr>
        <p:txBody>
          <a:bodyPr>
            <a:normAutofit/>
          </a:bodyPr>
          <a:lstStyle/>
          <a:p>
            <a:pPr marL="0" indent="0">
              <a:buNone/>
            </a:pPr>
            <a:r>
              <a:rPr lang="en-US">
                <a:latin typeface="Aptos" panose="020B0004020202020204" pitchFamily="34" charset="0"/>
              </a:rPr>
              <a:t>City of Seattle will implement the following over next several years</a:t>
            </a:r>
          </a:p>
        </p:txBody>
      </p:sp>
      <p:graphicFrame>
        <p:nvGraphicFramePr>
          <p:cNvPr id="7" name="Table 6">
            <a:extLst>
              <a:ext uri="{FF2B5EF4-FFF2-40B4-BE49-F238E27FC236}">
                <a16:creationId xmlns:a16="http://schemas.microsoft.com/office/drawing/2014/main" id="{11FB73DC-2C4A-81D1-8463-C7FE194EA45B}"/>
              </a:ext>
            </a:extLst>
          </p:cNvPr>
          <p:cNvGraphicFramePr>
            <a:graphicFrameLocks noGrp="1"/>
          </p:cNvGraphicFramePr>
          <p:nvPr>
            <p:extLst>
              <p:ext uri="{D42A27DB-BD31-4B8C-83A1-F6EECF244321}">
                <p14:modId xmlns:p14="http://schemas.microsoft.com/office/powerpoint/2010/main" val="2491794234"/>
              </p:ext>
            </p:extLst>
          </p:nvPr>
        </p:nvGraphicFramePr>
        <p:xfrm>
          <a:off x="534076" y="2261419"/>
          <a:ext cx="10406762" cy="3635748"/>
        </p:xfrm>
        <a:graphic>
          <a:graphicData uri="http://schemas.openxmlformats.org/drawingml/2006/table">
            <a:tbl>
              <a:tblPr firstRow="1" bandRow="1">
                <a:tableStyleId>{5C22544A-7EE6-4342-B048-85BDC9FD1C3A}</a:tableStyleId>
              </a:tblPr>
              <a:tblGrid>
                <a:gridCol w="1369606">
                  <a:extLst>
                    <a:ext uri="{9D8B030D-6E8A-4147-A177-3AD203B41FA5}">
                      <a16:colId xmlns:a16="http://schemas.microsoft.com/office/drawing/2014/main" val="3832304378"/>
                    </a:ext>
                  </a:extLst>
                </a:gridCol>
                <a:gridCol w="7117461">
                  <a:extLst>
                    <a:ext uri="{9D8B030D-6E8A-4147-A177-3AD203B41FA5}">
                      <a16:colId xmlns:a16="http://schemas.microsoft.com/office/drawing/2014/main" val="2658019471"/>
                    </a:ext>
                  </a:extLst>
                </a:gridCol>
                <a:gridCol w="1919695">
                  <a:extLst>
                    <a:ext uri="{9D8B030D-6E8A-4147-A177-3AD203B41FA5}">
                      <a16:colId xmlns:a16="http://schemas.microsoft.com/office/drawing/2014/main" val="2551043539"/>
                    </a:ext>
                  </a:extLst>
                </a:gridCol>
              </a:tblGrid>
              <a:tr h="403972">
                <a:tc>
                  <a:txBody>
                    <a:bodyPr/>
                    <a:lstStyle/>
                    <a:p>
                      <a:r>
                        <a:rPr lang="en-US">
                          <a:latin typeface="Aptos" panose="020B0004020202020204" pitchFamily="34" charset="0"/>
                        </a:rPr>
                        <a:t>Bill</a:t>
                      </a:r>
                    </a:p>
                  </a:txBody>
                  <a:tcPr/>
                </a:tc>
                <a:tc>
                  <a:txBody>
                    <a:bodyPr/>
                    <a:lstStyle/>
                    <a:p>
                      <a:r>
                        <a:rPr lang="en-US">
                          <a:latin typeface="Aptos" panose="020B0004020202020204" pitchFamily="34" charset="0"/>
                        </a:rPr>
                        <a:t>Topic</a:t>
                      </a:r>
                    </a:p>
                  </a:txBody>
                  <a:tcPr/>
                </a:tc>
                <a:tc>
                  <a:txBody>
                    <a:bodyPr/>
                    <a:lstStyle/>
                    <a:p>
                      <a:r>
                        <a:rPr lang="en-US">
                          <a:latin typeface="Aptos" panose="020B0004020202020204" pitchFamily="34" charset="0"/>
                        </a:rPr>
                        <a:t>Deadline</a:t>
                      </a:r>
                    </a:p>
                  </a:txBody>
                  <a:tcPr/>
                </a:tc>
                <a:extLst>
                  <a:ext uri="{0D108BD9-81ED-4DB2-BD59-A6C34878D82A}">
                    <a16:rowId xmlns:a16="http://schemas.microsoft.com/office/drawing/2014/main" val="1932650960"/>
                  </a:ext>
                </a:extLst>
              </a:tr>
              <a:tr h="403972">
                <a:tc>
                  <a:txBody>
                    <a:bodyPr/>
                    <a:lstStyle/>
                    <a:p>
                      <a:r>
                        <a:rPr lang="en-US" b="1">
                          <a:latin typeface="Aptos" panose="020B0004020202020204" pitchFamily="34" charset="0"/>
                        </a:rPr>
                        <a:t>HB 1576</a:t>
                      </a:r>
                    </a:p>
                  </a:txBody>
                  <a:tcPr/>
                </a:tc>
                <a:tc>
                  <a:txBody>
                    <a:bodyPr/>
                    <a:lstStyle/>
                    <a:p>
                      <a:r>
                        <a:rPr lang="en-US">
                          <a:latin typeface="Aptos" panose="020B0004020202020204" pitchFamily="34" charset="0"/>
                        </a:rPr>
                        <a:t>Historic landmark designations</a:t>
                      </a:r>
                    </a:p>
                  </a:txBody>
                  <a:tcPr/>
                </a:tc>
                <a:tc>
                  <a:txBody>
                    <a:bodyPr/>
                    <a:lstStyle/>
                    <a:p>
                      <a:r>
                        <a:rPr lang="en-US">
                          <a:latin typeface="Aptos" panose="020B0004020202020204" pitchFamily="34" charset="0"/>
                        </a:rPr>
                        <a:t>2025</a:t>
                      </a:r>
                    </a:p>
                  </a:txBody>
                  <a:tcPr/>
                </a:tc>
                <a:extLst>
                  <a:ext uri="{0D108BD9-81ED-4DB2-BD59-A6C34878D82A}">
                    <a16:rowId xmlns:a16="http://schemas.microsoft.com/office/drawing/2014/main" val="1671955997"/>
                  </a:ext>
                </a:extLst>
              </a:tr>
              <a:tr h="403972">
                <a:tc>
                  <a:txBody>
                    <a:bodyPr/>
                    <a:lstStyle/>
                    <a:p>
                      <a:r>
                        <a:rPr lang="en-US" b="1">
                          <a:latin typeface="Aptos" panose="020B0004020202020204" pitchFamily="34" charset="0"/>
                        </a:rPr>
                        <a:t>HB 1353</a:t>
                      </a:r>
                    </a:p>
                  </a:txBody>
                  <a:tcPr/>
                </a:tc>
                <a:tc>
                  <a:txBody>
                    <a:bodyPr/>
                    <a:lstStyle/>
                    <a:p>
                      <a:r>
                        <a:rPr lang="en-US">
                          <a:latin typeface="Aptos" panose="020B0004020202020204" pitchFamily="34" charset="0"/>
                        </a:rPr>
                        <a:t>ADU self registration</a:t>
                      </a:r>
                    </a:p>
                  </a:txBody>
                  <a:tcPr/>
                </a:tc>
                <a:tc>
                  <a:txBody>
                    <a:bodyPr/>
                    <a:lstStyle/>
                    <a:p>
                      <a:r>
                        <a:rPr lang="en-US">
                          <a:latin typeface="Aptos" panose="020B0004020202020204" pitchFamily="34" charset="0"/>
                        </a:rPr>
                        <a:t>2025</a:t>
                      </a:r>
                    </a:p>
                  </a:txBody>
                  <a:tcPr/>
                </a:tc>
                <a:extLst>
                  <a:ext uri="{0D108BD9-81ED-4DB2-BD59-A6C34878D82A}">
                    <a16:rowId xmlns:a16="http://schemas.microsoft.com/office/drawing/2014/main" val="471568943"/>
                  </a:ext>
                </a:extLst>
              </a:tr>
              <a:tr h="403972">
                <a:tc>
                  <a:txBody>
                    <a:bodyPr/>
                    <a:lstStyle/>
                    <a:p>
                      <a:r>
                        <a:rPr lang="en-US" b="1">
                          <a:latin typeface="Aptos" panose="020B0004020202020204" pitchFamily="34" charset="0"/>
                        </a:rPr>
                        <a:t>SB 5148</a:t>
                      </a:r>
                    </a:p>
                  </a:txBody>
                  <a:tcPr/>
                </a:tc>
                <a:tc>
                  <a:txBody>
                    <a:bodyPr/>
                    <a:lstStyle/>
                    <a:p>
                      <a:r>
                        <a:rPr lang="en-US">
                          <a:latin typeface="Aptos" panose="020B0004020202020204" pitchFamily="34" charset="0"/>
                        </a:rPr>
                        <a:t>Dept of Commerce review of housing element</a:t>
                      </a:r>
                    </a:p>
                  </a:txBody>
                  <a:tcPr/>
                </a:tc>
                <a:tc>
                  <a:txBody>
                    <a:bodyPr/>
                    <a:lstStyle/>
                    <a:p>
                      <a:r>
                        <a:rPr lang="en-US">
                          <a:latin typeface="Aptos" panose="020B0004020202020204" pitchFamily="34" charset="0"/>
                        </a:rPr>
                        <a:t>2025</a:t>
                      </a:r>
                    </a:p>
                  </a:txBody>
                  <a:tcPr/>
                </a:tc>
                <a:extLst>
                  <a:ext uri="{0D108BD9-81ED-4DB2-BD59-A6C34878D82A}">
                    <a16:rowId xmlns:a16="http://schemas.microsoft.com/office/drawing/2014/main" val="83017018"/>
                  </a:ext>
                </a:extLst>
              </a:tr>
              <a:tr h="403972">
                <a:tc>
                  <a:txBody>
                    <a:bodyPr/>
                    <a:lstStyle/>
                    <a:p>
                      <a:r>
                        <a:rPr lang="en-US" b="1">
                          <a:latin typeface="Aptos" panose="020B0004020202020204" pitchFamily="34" charset="0"/>
                        </a:rPr>
                        <a:t>SB 5571</a:t>
                      </a:r>
                    </a:p>
                  </a:txBody>
                  <a:tcPr/>
                </a:tc>
                <a:tc>
                  <a:txBody>
                    <a:bodyPr/>
                    <a:lstStyle/>
                    <a:p>
                      <a:r>
                        <a:rPr lang="en-US">
                          <a:latin typeface="Aptos" panose="020B0004020202020204" pitchFamily="34" charset="0"/>
                        </a:rPr>
                        <a:t>Cladding materials</a:t>
                      </a:r>
                    </a:p>
                  </a:txBody>
                  <a:tcPr/>
                </a:tc>
                <a:tc>
                  <a:txBody>
                    <a:bodyPr/>
                    <a:lstStyle/>
                    <a:p>
                      <a:r>
                        <a:rPr lang="en-US">
                          <a:latin typeface="Aptos" panose="020B0004020202020204" pitchFamily="34" charset="0"/>
                        </a:rPr>
                        <a:t>2025</a:t>
                      </a:r>
                    </a:p>
                  </a:txBody>
                  <a:tcPr/>
                </a:tc>
                <a:extLst>
                  <a:ext uri="{0D108BD9-81ED-4DB2-BD59-A6C34878D82A}">
                    <a16:rowId xmlns:a16="http://schemas.microsoft.com/office/drawing/2014/main" val="323858507"/>
                  </a:ext>
                </a:extLst>
              </a:tr>
              <a:tr h="403972">
                <a:tc>
                  <a:txBody>
                    <a:bodyPr/>
                    <a:lstStyle/>
                    <a:p>
                      <a:r>
                        <a:rPr lang="en-US" b="1">
                          <a:latin typeface="Aptos" panose="020B0004020202020204" pitchFamily="34" charset="0"/>
                        </a:rPr>
                        <a:t>SB 5184</a:t>
                      </a:r>
                    </a:p>
                  </a:txBody>
                  <a:tcPr/>
                </a:tc>
                <a:tc>
                  <a:txBody>
                    <a:bodyPr/>
                    <a:lstStyle/>
                    <a:p>
                      <a:r>
                        <a:rPr lang="en-US">
                          <a:latin typeface="Aptos" panose="020B0004020202020204" pitchFamily="34" charset="0"/>
                        </a:rPr>
                        <a:t>Parking reform</a:t>
                      </a:r>
                    </a:p>
                  </a:txBody>
                  <a:tcPr/>
                </a:tc>
                <a:tc>
                  <a:txBody>
                    <a:bodyPr/>
                    <a:lstStyle/>
                    <a:p>
                      <a:r>
                        <a:rPr lang="en-US">
                          <a:latin typeface="Aptos" panose="020B0004020202020204" pitchFamily="34" charset="0"/>
                        </a:rPr>
                        <a:t>2027</a:t>
                      </a:r>
                    </a:p>
                  </a:txBody>
                  <a:tcPr/>
                </a:tc>
                <a:extLst>
                  <a:ext uri="{0D108BD9-81ED-4DB2-BD59-A6C34878D82A}">
                    <a16:rowId xmlns:a16="http://schemas.microsoft.com/office/drawing/2014/main" val="2489552689"/>
                  </a:ext>
                </a:extLst>
              </a:tr>
              <a:tr h="403972">
                <a:tc>
                  <a:txBody>
                    <a:bodyPr/>
                    <a:lstStyle/>
                    <a:p>
                      <a:r>
                        <a:rPr lang="en-US" b="1">
                          <a:latin typeface="Aptos" panose="020B0004020202020204" pitchFamily="34" charset="0"/>
                        </a:rPr>
                        <a:t>HB 1096</a:t>
                      </a:r>
                    </a:p>
                  </a:txBody>
                  <a:tcPr/>
                </a:tc>
                <a:tc>
                  <a:txBody>
                    <a:bodyPr/>
                    <a:lstStyle/>
                    <a:p>
                      <a:r>
                        <a:rPr lang="en-US">
                          <a:latin typeface="Aptos" panose="020B0004020202020204" pitchFamily="34" charset="0"/>
                        </a:rPr>
                        <a:t>Lot splitting</a:t>
                      </a:r>
                    </a:p>
                  </a:txBody>
                  <a:tcPr/>
                </a:tc>
                <a:tc>
                  <a:txBody>
                    <a:bodyPr/>
                    <a:lstStyle/>
                    <a:p>
                      <a:r>
                        <a:rPr lang="en-US">
                          <a:latin typeface="Aptos" panose="020B0004020202020204" pitchFamily="34" charset="0"/>
                        </a:rPr>
                        <a:t>2027</a:t>
                      </a:r>
                    </a:p>
                  </a:txBody>
                  <a:tcPr/>
                </a:tc>
                <a:extLst>
                  <a:ext uri="{0D108BD9-81ED-4DB2-BD59-A6C34878D82A}">
                    <a16:rowId xmlns:a16="http://schemas.microsoft.com/office/drawing/2014/main" val="3484907013"/>
                  </a:ext>
                </a:extLst>
              </a:tr>
              <a:tr h="403972">
                <a:tc>
                  <a:txBody>
                    <a:bodyPr/>
                    <a:lstStyle/>
                    <a:p>
                      <a:r>
                        <a:rPr lang="en-US" b="1">
                          <a:latin typeface="Aptos" panose="020B0004020202020204" pitchFamily="34" charset="0"/>
                        </a:rPr>
                        <a:t>HB 1491</a:t>
                      </a:r>
                    </a:p>
                  </a:txBody>
                  <a:tcPr/>
                </a:tc>
                <a:tc>
                  <a:txBody>
                    <a:bodyPr/>
                    <a:lstStyle/>
                    <a:p>
                      <a:r>
                        <a:rPr lang="en-US">
                          <a:latin typeface="Aptos" panose="020B0004020202020204" pitchFamily="34" charset="0"/>
                        </a:rPr>
                        <a:t>Transit-oriented development</a:t>
                      </a:r>
                    </a:p>
                  </a:txBody>
                  <a:tcPr/>
                </a:tc>
                <a:tc>
                  <a:txBody>
                    <a:bodyPr/>
                    <a:lstStyle/>
                    <a:p>
                      <a:r>
                        <a:rPr lang="en-US">
                          <a:latin typeface="Aptos" panose="020B0004020202020204" pitchFamily="34" charset="0"/>
                        </a:rPr>
                        <a:t>2029</a:t>
                      </a:r>
                    </a:p>
                  </a:txBody>
                  <a:tcPr/>
                </a:tc>
                <a:extLst>
                  <a:ext uri="{0D108BD9-81ED-4DB2-BD59-A6C34878D82A}">
                    <a16:rowId xmlns:a16="http://schemas.microsoft.com/office/drawing/2014/main" val="2491534388"/>
                  </a:ext>
                </a:extLst>
              </a:tr>
              <a:tr h="403972">
                <a:tc>
                  <a:txBody>
                    <a:bodyPr/>
                    <a:lstStyle/>
                    <a:p>
                      <a:r>
                        <a:rPr lang="en-US" b="1">
                          <a:latin typeface="Aptos" panose="020B0004020202020204" pitchFamily="34" charset="0"/>
                        </a:rPr>
                        <a:t>HB 1183</a:t>
                      </a:r>
                    </a:p>
                  </a:txBody>
                  <a:tcPr/>
                </a:tc>
                <a:tc>
                  <a:txBody>
                    <a:bodyPr/>
                    <a:lstStyle/>
                    <a:p>
                      <a:r>
                        <a:rPr lang="en-US">
                          <a:latin typeface="Aptos" panose="020B0004020202020204" pitchFamily="34" charset="0"/>
                        </a:rPr>
                        <a:t>Code reform for sustainable/affordable housing</a:t>
                      </a:r>
                    </a:p>
                  </a:txBody>
                  <a:tcPr/>
                </a:tc>
                <a:tc>
                  <a:txBody>
                    <a:bodyPr/>
                    <a:lstStyle/>
                    <a:p>
                      <a:r>
                        <a:rPr lang="en-US">
                          <a:latin typeface="Aptos" panose="020B0004020202020204" pitchFamily="34" charset="0"/>
                        </a:rPr>
                        <a:t>2030</a:t>
                      </a:r>
                    </a:p>
                  </a:txBody>
                  <a:tcPr/>
                </a:tc>
                <a:extLst>
                  <a:ext uri="{0D108BD9-81ED-4DB2-BD59-A6C34878D82A}">
                    <a16:rowId xmlns:a16="http://schemas.microsoft.com/office/drawing/2014/main" val="1478602487"/>
                  </a:ext>
                </a:extLst>
              </a:tr>
            </a:tbl>
          </a:graphicData>
        </a:graphic>
      </p:graphicFrame>
    </p:spTree>
    <p:extLst>
      <p:ext uri="{BB962C8B-B14F-4D97-AF65-F5344CB8AC3E}">
        <p14:creationId xmlns:p14="http://schemas.microsoft.com/office/powerpoint/2010/main" val="287381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AEE6-0F83-49B3-FC08-C386B0499918}"/>
              </a:ext>
            </a:extLst>
          </p:cNvPr>
          <p:cNvSpPr>
            <a:spLocks noGrp="1"/>
          </p:cNvSpPr>
          <p:nvPr>
            <p:ph type="title"/>
          </p:nvPr>
        </p:nvSpPr>
        <p:spPr/>
        <p:txBody>
          <a:bodyPr/>
          <a:lstStyle/>
          <a:p>
            <a:r>
              <a:rPr lang="en-US"/>
              <a:t>Accessory Dwelling Units (ADU</a:t>
            </a:r>
            <a:r>
              <a:rPr lang="en-US" cap="none"/>
              <a:t>s</a:t>
            </a:r>
            <a:r>
              <a:rPr lang="en-US"/>
              <a:t>)</a:t>
            </a:r>
          </a:p>
        </p:txBody>
      </p:sp>
      <p:sp>
        <p:nvSpPr>
          <p:cNvPr id="3" name="Content Placeholder 2">
            <a:extLst>
              <a:ext uri="{FF2B5EF4-FFF2-40B4-BE49-F238E27FC236}">
                <a16:creationId xmlns:a16="http://schemas.microsoft.com/office/drawing/2014/main" id="{F5A77C70-E32B-73E3-D920-28A03C0E3E79}"/>
              </a:ext>
            </a:extLst>
          </p:cNvPr>
          <p:cNvSpPr>
            <a:spLocks noGrp="1"/>
          </p:cNvSpPr>
          <p:nvPr>
            <p:ph idx="1"/>
          </p:nvPr>
        </p:nvSpPr>
        <p:spPr>
          <a:xfrm>
            <a:off x="534076" y="1517310"/>
            <a:ext cx="7146884" cy="4917744"/>
          </a:xfrm>
        </p:spPr>
        <p:txBody>
          <a:bodyPr>
            <a:normAutofit/>
          </a:bodyPr>
          <a:lstStyle/>
          <a:p>
            <a:pPr marL="0" indent="0">
              <a:buNone/>
            </a:pPr>
            <a:r>
              <a:rPr lang="en-US" b="1">
                <a:latin typeface="Aptos" panose="020B0004020202020204" pitchFamily="34" charset="0"/>
              </a:rPr>
              <a:t>Implementing requirements of House Bill 1337</a:t>
            </a:r>
          </a:p>
          <a:p>
            <a:r>
              <a:rPr lang="en-US">
                <a:latin typeface="Aptos" panose="020B0004020202020204" pitchFamily="34" charset="0"/>
              </a:rPr>
              <a:t>Already allowed under Seattle’s existing code:</a:t>
            </a:r>
          </a:p>
          <a:p>
            <a:pPr lvl="1"/>
            <a:r>
              <a:rPr lang="en-US">
                <a:latin typeface="Aptos" panose="020B0004020202020204" pitchFamily="34" charset="0"/>
              </a:rPr>
              <a:t>Two ADUs per lot (excluding lots with environmentally critical areas)</a:t>
            </a:r>
          </a:p>
          <a:p>
            <a:pPr lvl="1"/>
            <a:r>
              <a:rPr lang="en-US">
                <a:latin typeface="Aptos" panose="020B0004020202020204" pitchFamily="34" charset="0"/>
              </a:rPr>
              <a:t>Maximum size of 1,000 sq ft</a:t>
            </a:r>
          </a:p>
          <a:p>
            <a:pPr lvl="1"/>
            <a:r>
              <a:rPr lang="en-US">
                <a:latin typeface="Aptos" panose="020B0004020202020204" pitchFamily="34" charset="0"/>
              </a:rPr>
              <a:t>No owner-occupancy requirement</a:t>
            </a:r>
          </a:p>
          <a:p>
            <a:pPr lvl="1"/>
            <a:r>
              <a:rPr lang="en-US">
                <a:latin typeface="Aptos" panose="020B0004020202020204" pitchFamily="34" charset="0"/>
              </a:rPr>
              <a:t>No parking requirement</a:t>
            </a:r>
          </a:p>
          <a:p>
            <a:r>
              <a:rPr lang="en-US">
                <a:latin typeface="Aptos" panose="020B0004020202020204" pitchFamily="34" charset="0"/>
              </a:rPr>
              <a:t>Newly adopted zoning change:</a:t>
            </a:r>
          </a:p>
          <a:p>
            <a:pPr lvl="1"/>
            <a:r>
              <a:rPr lang="en-US">
                <a:latin typeface="Aptos" panose="020B0004020202020204" pitchFamily="34" charset="0"/>
              </a:rPr>
              <a:t>Allows 2 DADUs on each lot</a:t>
            </a:r>
          </a:p>
          <a:p>
            <a:pPr lvl="1"/>
            <a:r>
              <a:rPr lang="en-US">
                <a:latin typeface="Aptos" panose="020B0004020202020204" pitchFamily="34" charset="0"/>
              </a:rPr>
              <a:t>Height limit increased equivalent to main house</a:t>
            </a:r>
          </a:p>
          <a:p>
            <a:pPr marL="0" indent="0">
              <a:buNone/>
            </a:pPr>
            <a:r>
              <a:rPr lang="en-US">
                <a:latin typeface="Aptos" panose="020B0004020202020204" pitchFamily="34" charset="0"/>
              </a:rPr>
              <a:t>ADUs count toward density limits in HB 1110 legislation</a:t>
            </a:r>
          </a:p>
        </p:txBody>
      </p:sp>
      <p:pic>
        <p:nvPicPr>
          <p:cNvPr id="6" name="Content Placeholder 5" descr="A picture containing outdoor, building, sky, house&#10;&#10;AI-generated content may be incorrect.">
            <a:extLst>
              <a:ext uri="{FF2B5EF4-FFF2-40B4-BE49-F238E27FC236}">
                <a16:creationId xmlns:a16="http://schemas.microsoft.com/office/drawing/2014/main" id="{F2E370F7-03F3-0936-5279-3C70A6362F1D}"/>
              </a:ext>
            </a:extLst>
          </p:cNvPr>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7878002" y="1640156"/>
            <a:ext cx="4313998" cy="4347689"/>
          </a:xfrm>
        </p:spPr>
      </p:pic>
    </p:spTree>
    <p:extLst>
      <p:ext uri="{BB962C8B-B14F-4D97-AF65-F5344CB8AC3E}">
        <p14:creationId xmlns:p14="http://schemas.microsoft.com/office/powerpoint/2010/main" val="132852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B3D1-4632-0D3F-776D-E2D49316FF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AD7BE-A1D1-F64B-9DF3-4FD7204EAF8F}"/>
              </a:ext>
            </a:extLst>
          </p:cNvPr>
          <p:cNvSpPr>
            <a:spLocks noGrp="1"/>
          </p:cNvSpPr>
          <p:nvPr>
            <p:ph type="title"/>
          </p:nvPr>
        </p:nvSpPr>
        <p:spPr/>
        <p:txBody>
          <a:bodyPr/>
          <a:lstStyle/>
          <a:p>
            <a:r>
              <a:rPr lang="en-US" dirty="0">
                <a:latin typeface="Aptos"/>
                <a:ea typeface="Roboto Condensed"/>
              </a:rPr>
              <a:t>Office to residential conversions </a:t>
            </a:r>
            <a:endParaRPr lang="en-US" dirty="0"/>
          </a:p>
        </p:txBody>
      </p:sp>
      <p:sp>
        <p:nvSpPr>
          <p:cNvPr id="3" name="Content Placeholder 2">
            <a:extLst>
              <a:ext uri="{FF2B5EF4-FFF2-40B4-BE49-F238E27FC236}">
                <a16:creationId xmlns:a16="http://schemas.microsoft.com/office/drawing/2014/main" id="{A53488A5-AF39-E707-A592-11E778C102E8}"/>
              </a:ext>
            </a:extLst>
          </p:cNvPr>
          <p:cNvSpPr>
            <a:spLocks noGrp="1"/>
          </p:cNvSpPr>
          <p:nvPr>
            <p:ph idx="1"/>
          </p:nvPr>
        </p:nvSpPr>
        <p:spPr>
          <a:xfrm>
            <a:off x="534076" y="1517310"/>
            <a:ext cx="4633541" cy="4917744"/>
          </a:xfrm>
        </p:spPr>
        <p:txBody>
          <a:bodyPr vert="horz" lIns="91440" tIns="45720" rIns="91440" bIns="45720" rtlCol="0" anchor="t">
            <a:normAutofit/>
          </a:bodyPr>
          <a:lstStyle/>
          <a:p>
            <a:r>
              <a:rPr lang="en-US" dirty="0">
                <a:latin typeface="+mj-lt"/>
                <a:ea typeface="Cambria"/>
              </a:rPr>
              <a:t>Sponsored a "Call for Ideas" for proposals by building owners and designers. Spring 2023.</a:t>
            </a:r>
            <a:endParaRPr lang="en-US" dirty="0">
              <a:latin typeface="+mj-lt"/>
            </a:endParaRPr>
          </a:p>
          <a:p>
            <a:r>
              <a:rPr lang="en-US" dirty="0">
                <a:latin typeface="+mj-lt"/>
                <a:ea typeface="Cambria"/>
              </a:rPr>
              <a:t>Passed code barrier removal legislation exempting conversions from all land use code regulations. 2024.</a:t>
            </a:r>
          </a:p>
          <a:p>
            <a:r>
              <a:rPr lang="en-US" dirty="0">
                <a:latin typeface="+mj-lt"/>
                <a:ea typeface="Cambria"/>
              </a:rPr>
              <a:t>Enacted a sales tax deferral on conversion construction costs. Early 2025. (10.3% direct cost reduction.)</a:t>
            </a:r>
          </a:p>
          <a:p>
            <a:pPr marL="0" indent="0">
              <a:buFont typeface="Arial" panose="020B0604020202020204" pitchFamily="34" charset="0"/>
              <a:buNone/>
            </a:pPr>
            <a:endParaRPr lang="en-US" dirty="0"/>
          </a:p>
        </p:txBody>
      </p:sp>
      <p:pic>
        <p:nvPicPr>
          <p:cNvPr id="4" name="Picture 3">
            <a:extLst>
              <a:ext uri="{FF2B5EF4-FFF2-40B4-BE49-F238E27FC236}">
                <a16:creationId xmlns:a16="http://schemas.microsoft.com/office/drawing/2014/main" id="{B77BEE38-66FA-4BAE-FB6A-09081E232744}"/>
              </a:ext>
            </a:extLst>
          </p:cNvPr>
          <p:cNvPicPr>
            <a:picLocks noChangeAspect="1"/>
          </p:cNvPicPr>
          <p:nvPr/>
        </p:nvPicPr>
        <p:blipFill>
          <a:blip r:embed="rId2"/>
          <a:srcRect l="-2858" r="23325" b="12297"/>
          <a:stretch>
            <a:fillRect/>
          </a:stretch>
        </p:blipFill>
        <p:spPr>
          <a:xfrm>
            <a:off x="4891838" y="1517310"/>
            <a:ext cx="7300162" cy="3387518"/>
          </a:xfrm>
          <a:prstGeom prst="rect">
            <a:avLst/>
          </a:prstGeom>
        </p:spPr>
      </p:pic>
      <p:sp>
        <p:nvSpPr>
          <p:cNvPr id="5" name="TextBox 4">
            <a:extLst>
              <a:ext uri="{FF2B5EF4-FFF2-40B4-BE49-F238E27FC236}">
                <a16:creationId xmlns:a16="http://schemas.microsoft.com/office/drawing/2014/main" id="{39A663D9-BB47-DBDD-5B8C-81C1E45C759E}"/>
              </a:ext>
            </a:extLst>
          </p:cNvPr>
          <p:cNvSpPr txBox="1"/>
          <p:nvPr/>
        </p:nvSpPr>
        <p:spPr>
          <a:xfrm>
            <a:off x="7445232" y="5063691"/>
            <a:ext cx="4442242" cy="276999"/>
          </a:xfrm>
          <a:prstGeom prst="rect">
            <a:avLst/>
          </a:prstGeom>
          <a:noFill/>
        </p:spPr>
        <p:txBody>
          <a:bodyPr wrap="square" rtlCol="0">
            <a:spAutoFit/>
          </a:bodyPr>
          <a:lstStyle/>
          <a:p>
            <a:r>
              <a:rPr lang="en-US" sz="1200" i="1" dirty="0"/>
              <a:t>Example submittal during the Callf or Ideas. </a:t>
            </a:r>
          </a:p>
        </p:txBody>
      </p:sp>
    </p:spTree>
    <p:extLst>
      <p:ext uri="{BB962C8B-B14F-4D97-AF65-F5344CB8AC3E}">
        <p14:creationId xmlns:p14="http://schemas.microsoft.com/office/powerpoint/2010/main" val="125633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A5119-D1F6-598E-E223-47BB58E6D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A8B39-8AC6-35E6-7DE3-1191F2ED74F5}"/>
              </a:ext>
            </a:extLst>
          </p:cNvPr>
          <p:cNvSpPr>
            <a:spLocks noGrp="1"/>
          </p:cNvSpPr>
          <p:nvPr>
            <p:ph type="title"/>
          </p:nvPr>
        </p:nvSpPr>
        <p:spPr/>
        <p:txBody>
          <a:bodyPr>
            <a:normAutofit/>
          </a:bodyPr>
          <a:lstStyle/>
          <a:p>
            <a:r>
              <a:rPr lang="en-US">
                <a:latin typeface="Aptos"/>
                <a:ea typeface="Roboto Condensed"/>
              </a:rPr>
              <a:t>INDUSTRIAL And maritime strategy </a:t>
            </a:r>
            <a:endParaRPr lang="en-US"/>
          </a:p>
        </p:txBody>
      </p:sp>
      <p:pic>
        <p:nvPicPr>
          <p:cNvPr id="9" name="Picture 8" descr="Graphical user interface, text, application, Word, email&#10;&#10;Description automatically generated">
            <a:extLst>
              <a:ext uri="{FF2B5EF4-FFF2-40B4-BE49-F238E27FC236}">
                <a16:creationId xmlns:a16="http://schemas.microsoft.com/office/drawing/2014/main" id="{F6DECCB7-1EE6-B5C7-B097-AFBF66B47535}"/>
              </a:ext>
            </a:extLst>
          </p:cNvPr>
          <p:cNvPicPr>
            <a:picLocks noChangeAspect="1"/>
          </p:cNvPicPr>
          <p:nvPr/>
        </p:nvPicPr>
        <p:blipFill rotWithShape="1">
          <a:blip r:embed="rId2">
            <a:extLst>
              <a:ext uri="{28A0092B-C50C-407E-A947-70E740481C1C}">
                <a14:useLocalDpi xmlns:a14="http://schemas.microsoft.com/office/drawing/2010/main" val="0"/>
              </a:ext>
            </a:extLst>
          </a:blip>
          <a:srcRect l="27083" t="12129" r="29167" b="49054"/>
          <a:stretch/>
        </p:blipFill>
        <p:spPr bwMode="auto">
          <a:xfrm>
            <a:off x="332394" y="3723886"/>
            <a:ext cx="5610225" cy="2695884"/>
          </a:xfrm>
          <a:prstGeom prst="rect">
            <a:avLst/>
          </a:prstGeom>
          <a:ln>
            <a:noFill/>
          </a:ln>
          <a:extLst>
            <a:ext uri="{53640926-AAD7-44D8-BBD7-CCE9431645EC}">
              <a14:shadowObscured xmlns:a14="http://schemas.microsoft.com/office/drawing/2010/main"/>
            </a:ext>
          </a:extLst>
        </p:spPr>
      </p:pic>
      <p:pic>
        <p:nvPicPr>
          <p:cNvPr id="10" name="Picture 9" descr="Graphical user interface, application, Word&#10;&#10;Description automatically generated">
            <a:extLst>
              <a:ext uri="{FF2B5EF4-FFF2-40B4-BE49-F238E27FC236}">
                <a16:creationId xmlns:a16="http://schemas.microsoft.com/office/drawing/2014/main" id="{69008C65-4C25-FADB-7FFD-3A0689DCFD28}"/>
              </a:ext>
            </a:extLst>
          </p:cNvPr>
          <p:cNvPicPr>
            <a:picLocks noChangeAspect="1"/>
          </p:cNvPicPr>
          <p:nvPr/>
        </p:nvPicPr>
        <p:blipFill rotWithShape="1">
          <a:blip r:embed="rId3">
            <a:extLst>
              <a:ext uri="{28A0092B-C50C-407E-A947-70E740481C1C}">
                <a14:useLocalDpi xmlns:a14="http://schemas.microsoft.com/office/drawing/2010/main" val="0"/>
              </a:ext>
            </a:extLst>
          </a:blip>
          <a:srcRect l="27322" t="31657" r="30378" b="44083"/>
          <a:stretch/>
        </p:blipFill>
        <p:spPr bwMode="auto">
          <a:xfrm>
            <a:off x="6249383" y="4569603"/>
            <a:ext cx="5610226" cy="1743075"/>
          </a:xfrm>
          <a:prstGeom prst="rect">
            <a:avLst/>
          </a:prstGeom>
          <a:ln>
            <a:noFill/>
          </a:ln>
          <a:extLst>
            <a:ext uri="{53640926-AAD7-44D8-BBD7-CCE9431645EC}">
              <a14:shadowObscured xmlns:a14="http://schemas.microsoft.com/office/drawing/2010/main"/>
            </a:ext>
          </a:extLst>
        </p:spPr>
      </p:pic>
      <p:pic>
        <p:nvPicPr>
          <p:cNvPr id="11" name="Picture 10" descr="Graphical user interface, text, application, Word, email&#10;&#10;Description automatically generated">
            <a:extLst>
              <a:ext uri="{FF2B5EF4-FFF2-40B4-BE49-F238E27FC236}">
                <a16:creationId xmlns:a16="http://schemas.microsoft.com/office/drawing/2014/main" id="{AE39CCB4-A80F-6283-CA57-CDE3688F26A4}"/>
              </a:ext>
            </a:extLst>
          </p:cNvPr>
          <p:cNvPicPr>
            <a:picLocks noChangeAspect="1"/>
          </p:cNvPicPr>
          <p:nvPr/>
        </p:nvPicPr>
        <p:blipFill rotWithShape="1">
          <a:blip r:embed="rId2">
            <a:extLst>
              <a:ext uri="{28A0092B-C50C-407E-A947-70E740481C1C}">
                <a14:useLocalDpi xmlns:a14="http://schemas.microsoft.com/office/drawing/2010/main" val="0"/>
              </a:ext>
            </a:extLst>
          </a:blip>
          <a:srcRect l="27083" t="50324" r="29167" b="3215"/>
          <a:stretch/>
        </p:blipFill>
        <p:spPr bwMode="auto">
          <a:xfrm>
            <a:off x="6249383" y="1243909"/>
            <a:ext cx="5610225" cy="3226773"/>
          </a:xfrm>
          <a:prstGeom prst="rect">
            <a:avLst/>
          </a:prstGeom>
          <a:ln>
            <a:noFill/>
          </a:ln>
          <a:extLst>
            <a:ext uri="{53640926-AAD7-44D8-BBD7-CCE9431645EC}">
              <a14:shadowObscured xmlns:a14="http://schemas.microsoft.com/office/drawing/2010/main"/>
            </a:ext>
          </a:extLst>
        </p:spPr>
      </p:pic>
      <p:sp>
        <p:nvSpPr>
          <p:cNvPr id="12" name="Content Placeholder 4">
            <a:extLst>
              <a:ext uri="{FF2B5EF4-FFF2-40B4-BE49-F238E27FC236}">
                <a16:creationId xmlns:a16="http://schemas.microsoft.com/office/drawing/2014/main" id="{A7E7BD62-FFF2-6F1A-7CBB-69FBD95B1129}"/>
              </a:ext>
            </a:extLst>
          </p:cNvPr>
          <p:cNvSpPr txBox="1">
            <a:spLocks/>
          </p:cNvSpPr>
          <p:nvPr/>
        </p:nvSpPr>
        <p:spPr>
          <a:xfrm>
            <a:off x="499990" y="1724978"/>
            <a:ext cx="5442628" cy="1132317"/>
          </a:xfrm>
          <a:prstGeom prst="rect">
            <a:avLst/>
          </a:prstGeom>
        </p:spPr>
        <p:txBody>
          <a:bodyPr vert="horz" lIns="91440" tIns="45720" rIns="91440" bIns="45720" rtlCol="0" anchor="t">
            <a:normAutofit/>
          </a:bodyPr>
          <a:lstStyle>
            <a:defPPr>
              <a:defRPr lang="en-US"/>
            </a:defPPr>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200" b="1" dirty="0">
                <a:solidFill>
                  <a:srgbClr val="000000"/>
                </a:solidFill>
                <a:latin typeface="Seattle Text"/>
                <a:cs typeface="Seattle Text"/>
              </a:rPr>
              <a:t>A 60+ member Advisory Council approved 11 consensus recommendations with 85% support in June 2021. </a:t>
            </a:r>
          </a:p>
        </p:txBody>
      </p:sp>
    </p:spTree>
    <p:extLst>
      <p:ext uri="{BB962C8B-B14F-4D97-AF65-F5344CB8AC3E}">
        <p14:creationId xmlns:p14="http://schemas.microsoft.com/office/powerpoint/2010/main" val="4173236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F58A1-285C-9100-3123-73B92F9D5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8BA85-591A-22BF-6BAD-8F8EA2EAEB9D}"/>
              </a:ext>
            </a:extLst>
          </p:cNvPr>
          <p:cNvSpPr>
            <a:spLocks noGrp="1"/>
          </p:cNvSpPr>
          <p:nvPr>
            <p:ph type="title"/>
          </p:nvPr>
        </p:nvSpPr>
        <p:spPr/>
        <p:txBody>
          <a:bodyPr>
            <a:normAutofit fontScale="90000"/>
          </a:bodyPr>
          <a:lstStyle/>
          <a:p>
            <a:r>
              <a:rPr lang="en-US">
                <a:latin typeface="Aptos"/>
                <a:ea typeface="Roboto Condensed"/>
              </a:rPr>
              <a:t>INDUSTRIAL And maritime strategy </a:t>
            </a:r>
            <a:br>
              <a:rPr lang="en-US">
                <a:latin typeface="Aptos"/>
                <a:ea typeface="Roboto Condensed"/>
              </a:rPr>
            </a:br>
            <a:r>
              <a:rPr lang="en-US">
                <a:latin typeface="Aptos"/>
                <a:ea typeface="Roboto Condensed"/>
              </a:rPr>
              <a:t>limited Workforce housing</a:t>
            </a:r>
            <a:endParaRPr lang="en-US"/>
          </a:p>
        </p:txBody>
      </p:sp>
      <p:sp>
        <p:nvSpPr>
          <p:cNvPr id="7" name="TextBox 1">
            <a:extLst>
              <a:ext uri="{FF2B5EF4-FFF2-40B4-BE49-F238E27FC236}">
                <a16:creationId xmlns:a16="http://schemas.microsoft.com/office/drawing/2014/main" id="{7767996C-2C4D-6C7E-CD4E-0803525EABF7}"/>
              </a:ext>
            </a:extLst>
          </p:cNvPr>
          <p:cNvSpPr txBox="1"/>
          <p:nvPr/>
        </p:nvSpPr>
        <p:spPr>
          <a:xfrm>
            <a:off x="534076" y="1500414"/>
            <a:ext cx="6968369" cy="482183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800100">
              <a:spcBef>
                <a:spcPts val="1000"/>
              </a:spcBef>
            </a:pPr>
            <a:r>
              <a:rPr lang="en-US" sz="1400" b="1" dirty="0">
                <a:solidFill>
                  <a:srgbClr val="000000"/>
                </a:solidFill>
                <a:effectLst/>
                <a:latin typeface="Seattle Text"/>
                <a:ea typeface="Calibri"/>
                <a:cs typeface="Seattle Text" pitchFamily="2" charset="0"/>
              </a:rPr>
              <a:t>Limited Workforce Housing.</a:t>
            </a:r>
            <a:r>
              <a:rPr lang="en-US" sz="1400" dirty="0">
                <a:solidFill>
                  <a:srgbClr val="000000"/>
                </a:solidFill>
                <a:effectLst/>
                <a:latin typeface="Seattle Text"/>
                <a:ea typeface="Calibri"/>
                <a:cs typeface="Seattle Text" pitchFamily="2" charset="0"/>
              </a:rPr>
              <a:t> Small amounts of workforce housing are </a:t>
            </a:r>
            <a:r>
              <a:rPr lang="en-US" sz="1400" dirty="0">
                <a:solidFill>
                  <a:srgbClr val="000000"/>
                </a:solidFill>
                <a:latin typeface="Seattle Text"/>
                <a:ea typeface="Calibri"/>
                <a:cs typeface="Seattle Text" pitchFamily="2" charset="0"/>
              </a:rPr>
              <a:t>allowed in a new </a:t>
            </a:r>
            <a:r>
              <a:rPr lang="en-US" sz="1400" b="1" dirty="0">
                <a:solidFill>
                  <a:srgbClr val="000000"/>
                </a:solidFill>
                <a:latin typeface="Seattle Text"/>
                <a:ea typeface="Calibri"/>
                <a:cs typeface="Seattle Text" pitchFamily="2" charset="0"/>
              </a:rPr>
              <a:t>Urban Industrial Zone</a:t>
            </a:r>
            <a:r>
              <a:rPr lang="en-US" sz="1400" dirty="0">
                <a:solidFill>
                  <a:srgbClr val="000000"/>
                </a:solidFill>
                <a:latin typeface="Seattle Text"/>
                <a:ea typeface="Calibri"/>
                <a:cs typeface="Seattle Text" pitchFamily="2" charset="0"/>
              </a:rPr>
              <a:t> intended to support workers. </a:t>
            </a:r>
            <a:r>
              <a:rPr lang="en-US" sz="1400" dirty="0">
                <a:solidFill>
                  <a:srgbClr val="000000"/>
                </a:solidFill>
                <a:effectLst/>
                <a:latin typeface="Seattle Text"/>
                <a:ea typeface="Calibri"/>
                <a:cs typeface="Seattle Text" pitchFamily="2" charset="0"/>
              </a:rPr>
              <a:t> </a:t>
            </a:r>
          </a:p>
          <a:p>
            <a:pPr marR="800100">
              <a:spcBef>
                <a:spcPts val="1000"/>
              </a:spcBef>
            </a:pPr>
            <a:r>
              <a:rPr lang="en-US" sz="1400" u="sng" dirty="0">
                <a:solidFill>
                  <a:srgbClr val="000000"/>
                </a:solidFill>
                <a:effectLst/>
                <a:latin typeface="Seattle Text"/>
                <a:ea typeface="Calibri"/>
                <a:cs typeface="Seattle Text" pitchFamily="2" charset="0"/>
              </a:rPr>
              <a:t>Conditions</a:t>
            </a:r>
            <a:r>
              <a:rPr lang="en-US" sz="1400" dirty="0">
                <a:solidFill>
                  <a:srgbClr val="000000"/>
                </a:solidFill>
                <a:effectLst/>
                <a:latin typeface="Seattle Text"/>
                <a:ea typeface="Calibri"/>
                <a:cs typeface="Seattle Text" pitchFamily="2" charset="0"/>
              </a:rPr>
              <a:t>:</a:t>
            </a:r>
          </a:p>
          <a:p>
            <a:pPr marL="285750" marR="800100" indent="-285750">
              <a:buFont typeface="Arial,Sans-Serif" panose="020B0604020202020204" pitchFamily="34" charset="0"/>
              <a:buChar char="•"/>
            </a:pPr>
            <a:r>
              <a:rPr lang="en-US" sz="1500" dirty="0">
                <a:solidFill>
                  <a:srgbClr val="000000"/>
                </a:solidFill>
                <a:latin typeface="Seattle Text"/>
                <a:ea typeface="Calibri"/>
              </a:rPr>
              <a:t>The residential uses must be either:</a:t>
            </a:r>
            <a:endParaRPr lang="en-US" sz="1500" dirty="0">
              <a:solidFill>
                <a:srgbClr val="002022"/>
              </a:solidFill>
              <a:latin typeface="Seattle Text"/>
              <a:ea typeface="Calibri"/>
            </a:endParaRPr>
          </a:p>
          <a:p>
            <a:pPr marL="457200" marR="800100" lvl="2"/>
            <a:r>
              <a:rPr lang="en-US" sz="1500" dirty="0">
                <a:solidFill>
                  <a:srgbClr val="000000"/>
                </a:solidFill>
                <a:latin typeface="Seattle Text"/>
                <a:ea typeface="Calibri"/>
              </a:rPr>
              <a:t>a.) </a:t>
            </a:r>
            <a:r>
              <a:rPr lang="en-US" sz="1500">
                <a:solidFill>
                  <a:srgbClr val="000000"/>
                </a:solidFill>
                <a:latin typeface="Seattle Text"/>
                <a:ea typeface="Calibri"/>
              </a:rPr>
              <a:t>Live-work or </a:t>
            </a:r>
            <a:r>
              <a:rPr lang="en-US" sz="1500" dirty="0">
                <a:solidFill>
                  <a:srgbClr val="000000"/>
                </a:solidFill>
                <a:latin typeface="Seattle Text"/>
                <a:ea typeface="Calibri"/>
              </a:rPr>
              <a:t>caretakers quarters for a business on the same site; or</a:t>
            </a:r>
            <a:endParaRPr lang="en-US" sz="1500" dirty="0">
              <a:solidFill>
                <a:srgbClr val="002022"/>
              </a:solidFill>
              <a:latin typeface="Seattle Text"/>
              <a:ea typeface="Calibri"/>
            </a:endParaRPr>
          </a:p>
          <a:p>
            <a:pPr marL="457200" marR="800100" lvl="2"/>
            <a:r>
              <a:rPr lang="en-US" sz="1500" dirty="0">
                <a:solidFill>
                  <a:srgbClr val="000000"/>
                </a:solidFill>
                <a:latin typeface="Seattle Text"/>
                <a:ea typeface="Calibri"/>
              </a:rPr>
              <a:t>b.) 50% of units as workforce housing affordable to incomes below 90 percent AMI.</a:t>
            </a:r>
          </a:p>
          <a:p>
            <a:pPr marL="742950" marR="800100" lvl="2" indent="-285750">
              <a:buFont typeface="Arial" panose="020B0604020202020204" pitchFamily="34" charset="0"/>
              <a:buChar char="•"/>
            </a:pPr>
            <a:endParaRPr lang="en-US" sz="1500" dirty="0">
              <a:solidFill>
                <a:srgbClr val="000000"/>
              </a:solidFill>
              <a:latin typeface="Seattle Text"/>
              <a:ea typeface="Calibri"/>
              <a:cs typeface="Seattle Text" pitchFamily="2" charset="0"/>
            </a:endParaRPr>
          </a:p>
          <a:p>
            <a:pPr marL="285750" marR="800100" lvl="1" indent="-285750">
              <a:buFont typeface="Arial" panose="020B0604020202020204" pitchFamily="34" charset="0"/>
              <a:buChar char="•"/>
            </a:pPr>
            <a:r>
              <a:rPr lang="en-US" sz="1400" dirty="0">
                <a:solidFill>
                  <a:srgbClr val="000000"/>
                </a:solidFill>
                <a:effectLst/>
                <a:latin typeface="Seattle Text"/>
                <a:ea typeface="Calibri"/>
                <a:cs typeface="Seattle Text" pitchFamily="2" charset="0"/>
              </a:rPr>
              <a:t>50 dwelling units per acre maximum density</a:t>
            </a:r>
            <a:endParaRPr lang="en-US" dirty="0">
              <a:ea typeface="Calibri"/>
              <a:cs typeface="Calibri"/>
            </a:endParaRPr>
          </a:p>
          <a:p>
            <a:pPr marL="285750" marR="800100" lvl="0" indent="-285750">
              <a:spcBef>
                <a:spcPts val="0"/>
              </a:spcBef>
              <a:spcAft>
                <a:spcPts val="0"/>
              </a:spcAft>
              <a:buFont typeface="Arial" panose="020B0604020202020204" pitchFamily="34" charset="0"/>
              <a:buChar char="•"/>
            </a:pPr>
            <a:r>
              <a:rPr lang="en-US" sz="1400" dirty="0">
                <a:solidFill>
                  <a:srgbClr val="000000"/>
                </a:solidFill>
                <a:effectLst/>
                <a:latin typeface="Seattle Text"/>
                <a:ea typeface="Calibri"/>
                <a:cs typeface="Seattle Text" pitchFamily="2" charset="0"/>
              </a:rPr>
              <a:t>Not within 200 feet of a shoreline.</a:t>
            </a:r>
          </a:p>
          <a:p>
            <a:pPr marL="285750" marR="800100" lvl="0" indent="-285750">
              <a:spcBef>
                <a:spcPts val="0"/>
              </a:spcBef>
              <a:spcAft>
                <a:spcPts val="0"/>
              </a:spcAft>
              <a:buFont typeface="Arial" panose="020B0604020202020204" pitchFamily="34" charset="0"/>
              <a:buChar char="•"/>
            </a:pPr>
            <a:r>
              <a:rPr lang="en-US" sz="1400" dirty="0">
                <a:solidFill>
                  <a:srgbClr val="000000"/>
                </a:solidFill>
                <a:effectLst/>
                <a:latin typeface="Seattle Text"/>
                <a:ea typeface="Calibri"/>
                <a:cs typeface="Seattle Text" pitchFamily="2" charset="0"/>
              </a:rPr>
              <a:t>Not within 200 feet of a major truck street.</a:t>
            </a:r>
          </a:p>
          <a:p>
            <a:pPr marL="285750" marR="800100" lvl="0" indent="-285750">
              <a:spcBef>
                <a:spcPts val="0"/>
              </a:spcBef>
              <a:spcAft>
                <a:spcPts val="0"/>
              </a:spcAft>
              <a:buFont typeface="Arial" panose="020B0604020202020204" pitchFamily="34" charset="0"/>
              <a:buChar char="•"/>
            </a:pPr>
            <a:r>
              <a:rPr lang="en-US" sz="1400" dirty="0">
                <a:solidFill>
                  <a:srgbClr val="000000"/>
                </a:solidFill>
                <a:effectLst/>
                <a:latin typeface="Seattle Text"/>
                <a:ea typeface="Calibri"/>
                <a:cs typeface="Seattle Text" pitchFamily="2" charset="0"/>
              </a:rPr>
              <a:t>Sound-insulating windows </a:t>
            </a:r>
          </a:p>
          <a:p>
            <a:pPr marL="285750" marR="800100" lvl="0" indent="-285750">
              <a:spcBef>
                <a:spcPts val="0"/>
              </a:spcBef>
              <a:spcAft>
                <a:spcPts val="0"/>
              </a:spcAft>
              <a:buFont typeface="Arial" panose="020B0604020202020204" pitchFamily="34" charset="0"/>
              <a:buChar char="•"/>
            </a:pPr>
            <a:r>
              <a:rPr lang="en-US" sz="1400" dirty="0">
                <a:solidFill>
                  <a:srgbClr val="000000"/>
                </a:solidFill>
                <a:effectLst/>
                <a:latin typeface="Seattle Text"/>
                <a:ea typeface="Calibri"/>
                <a:cs typeface="Seattle Text" pitchFamily="2" charset="0"/>
              </a:rPr>
              <a:t>Located to reduce conflict with adjacent businesses.</a:t>
            </a:r>
          </a:p>
          <a:p>
            <a:pPr marL="285750" marR="800100" lvl="0" indent="-285750">
              <a:spcBef>
                <a:spcPts val="0"/>
              </a:spcBef>
              <a:spcAft>
                <a:spcPts val="0"/>
              </a:spcAft>
              <a:buFont typeface="Arial" panose="020B0604020202020204" pitchFamily="34" charset="0"/>
              <a:buChar char="•"/>
            </a:pPr>
            <a:r>
              <a:rPr lang="en-US" sz="1400" dirty="0">
                <a:solidFill>
                  <a:srgbClr val="000000"/>
                </a:solidFill>
                <a:effectLst/>
                <a:latin typeface="Seattle Text"/>
                <a:ea typeface="Calibri"/>
                <a:cs typeface="Seattle Text" pitchFamily="2" charset="0"/>
              </a:rPr>
              <a:t>The owner must sign an acknowledgement accepting the industrial character </a:t>
            </a:r>
          </a:p>
          <a:p>
            <a:pPr marL="285750" marR="800100" lvl="0" indent="-285750">
              <a:spcBef>
                <a:spcPts val="0"/>
              </a:spcBef>
              <a:spcAft>
                <a:spcPts val="0"/>
              </a:spcAft>
              <a:buFont typeface="Arial" panose="020B0604020202020204" pitchFamily="34" charset="0"/>
              <a:buChar char="•"/>
            </a:pPr>
            <a:endParaRPr lang="en-US" sz="1400" dirty="0">
              <a:solidFill>
                <a:srgbClr val="000000"/>
              </a:solidFill>
              <a:latin typeface="Seattle Text"/>
              <a:ea typeface="Calibri"/>
              <a:cs typeface="Seattle Text" pitchFamily="2" charset="0"/>
            </a:endParaRPr>
          </a:p>
          <a:p>
            <a:pPr marR="800100" lvl="0">
              <a:spcBef>
                <a:spcPts val="0"/>
              </a:spcBef>
              <a:spcAft>
                <a:spcPts val="0"/>
              </a:spcAft>
            </a:pPr>
            <a:endParaRPr lang="en-US" sz="1400" dirty="0">
              <a:solidFill>
                <a:srgbClr val="000000"/>
              </a:solidFill>
              <a:latin typeface="Seattle Text"/>
              <a:ea typeface="Calibri"/>
              <a:cs typeface="Seattle Text" pitchFamily="2" charset="0"/>
            </a:endParaRPr>
          </a:p>
          <a:p>
            <a:pPr marR="800100"/>
            <a:r>
              <a:rPr lang="en-US" sz="1400" b="1" dirty="0">
                <a:solidFill>
                  <a:srgbClr val="000000"/>
                </a:solidFill>
                <a:latin typeface="Seattle Text"/>
                <a:ea typeface="Calibri"/>
                <a:cs typeface="Seattle Text" pitchFamily="2" charset="0"/>
              </a:rPr>
              <a:t>New Areas for Housing.</a:t>
            </a:r>
            <a:r>
              <a:rPr lang="en-US" sz="1400" dirty="0">
                <a:solidFill>
                  <a:srgbClr val="000000"/>
                </a:solidFill>
                <a:latin typeface="Seattle Text"/>
                <a:ea typeface="Calibri"/>
                <a:cs typeface="Seattle Text" pitchFamily="2" charset="0"/>
              </a:rPr>
              <a:t> As part of the package the IM Strategy removed some land from the designated Manufacturing Industrial Centers, allowing for 3,000 new homes over 20 years. </a:t>
            </a:r>
          </a:p>
          <a:p>
            <a:pPr marR="800100" lvl="0">
              <a:spcBef>
                <a:spcPts val="0"/>
              </a:spcBef>
              <a:spcAft>
                <a:spcPts val="0"/>
              </a:spcAft>
            </a:pPr>
            <a:endParaRPr lang="en-US" sz="1400" dirty="0">
              <a:solidFill>
                <a:srgbClr val="000000"/>
              </a:solidFill>
              <a:effectLst/>
              <a:latin typeface="Seattle Text"/>
              <a:ea typeface="Calibri"/>
              <a:cs typeface="Seattle Text" pitchFamily="2" charset="0"/>
            </a:endParaRPr>
          </a:p>
          <a:p>
            <a:pPr marL="285750" marR="800100" lvl="0" indent="-285750">
              <a:spcBef>
                <a:spcPts val="0"/>
              </a:spcBef>
              <a:spcAft>
                <a:spcPts val="0"/>
              </a:spcAft>
              <a:buFont typeface="Arial" panose="020B0604020202020204" pitchFamily="34" charset="0"/>
              <a:buChar char="•"/>
            </a:pPr>
            <a:endParaRPr lang="en-US" sz="1400" dirty="0">
              <a:solidFill>
                <a:srgbClr val="000000"/>
              </a:solidFill>
              <a:effectLst/>
              <a:latin typeface="Seattle Text"/>
              <a:ea typeface="Calibri"/>
              <a:cs typeface="Seattle Text" pitchFamily="2" charset="0"/>
            </a:endParaRPr>
          </a:p>
        </p:txBody>
      </p:sp>
      <p:pic>
        <p:nvPicPr>
          <p:cNvPr id="8" name="Picture 7">
            <a:extLst>
              <a:ext uri="{FF2B5EF4-FFF2-40B4-BE49-F238E27FC236}">
                <a16:creationId xmlns:a16="http://schemas.microsoft.com/office/drawing/2014/main" id="{0D165DE7-3399-3FDF-B0E6-6DE0768D9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2445" y="1302706"/>
            <a:ext cx="4442242" cy="44422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F5C900-8DD5-E389-8B2D-E65E968F1B5B}"/>
              </a:ext>
            </a:extLst>
          </p:cNvPr>
          <p:cNvSpPr txBox="1"/>
          <p:nvPr/>
        </p:nvSpPr>
        <p:spPr>
          <a:xfrm>
            <a:off x="7420066" y="5744948"/>
            <a:ext cx="4442242" cy="646331"/>
          </a:xfrm>
          <a:prstGeom prst="rect">
            <a:avLst/>
          </a:prstGeom>
          <a:noFill/>
        </p:spPr>
        <p:txBody>
          <a:bodyPr wrap="square" rtlCol="0">
            <a:spAutoFit/>
          </a:bodyPr>
          <a:lstStyle/>
          <a:p>
            <a:r>
              <a:rPr lang="en-US" sz="1200" i="1" dirty="0"/>
              <a:t>Example of a building in the Urban Industrial zone with on-site caretakers housing, in a building with a tasting room for a local brewery.</a:t>
            </a:r>
          </a:p>
        </p:txBody>
      </p:sp>
    </p:spTree>
    <p:extLst>
      <p:ext uri="{BB962C8B-B14F-4D97-AF65-F5344CB8AC3E}">
        <p14:creationId xmlns:p14="http://schemas.microsoft.com/office/powerpoint/2010/main" val="3288756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14870-5E21-ADA7-B32F-953416FE3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0D2621-8187-75F4-A9DB-338AE121AB94}"/>
              </a:ext>
            </a:extLst>
          </p:cNvPr>
          <p:cNvSpPr>
            <a:spLocks noGrp="1"/>
          </p:cNvSpPr>
          <p:nvPr>
            <p:ph type="title"/>
          </p:nvPr>
        </p:nvSpPr>
        <p:spPr/>
        <p:txBody>
          <a:bodyPr>
            <a:normAutofit fontScale="90000"/>
          </a:bodyPr>
          <a:lstStyle/>
          <a:p>
            <a:r>
              <a:rPr lang="en-US" dirty="0">
                <a:latin typeface="Aptos"/>
                <a:ea typeface="Roboto Condensed"/>
              </a:rPr>
              <a:t>Downtown Activation rezoning</a:t>
            </a:r>
            <a:br>
              <a:rPr lang="en-US" dirty="0">
                <a:latin typeface="Aptos"/>
                <a:ea typeface="Roboto Condensed"/>
              </a:rPr>
            </a:br>
            <a:endParaRPr lang="en-US" dirty="0"/>
          </a:p>
        </p:txBody>
      </p:sp>
      <p:sp>
        <p:nvSpPr>
          <p:cNvPr id="4" name="Content Placeholder 4">
            <a:extLst>
              <a:ext uri="{FF2B5EF4-FFF2-40B4-BE49-F238E27FC236}">
                <a16:creationId xmlns:a16="http://schemas.microsoft.com/office/drawing/2014/main" id="{4C1635D7-738B-7B30-85AD-670B729DEE64}"/>
              </a:ext>
            </a:extLst>
          </p:cNvPr>
          <p:cNvSpPr>
            <a:spLocks noGrp="1"/>
          </p:cNvSpPr>
          <p:nvPr/>
        </p:nvSpPr>
        <p:spPr>
          <a:xfrm>
            <a:off x="430497" y="1918627"/>
            <a:ext cx="3218865" cy="2084961"/>
          </a:xfrm>
          <a:prstGeom prst="rect">
            <a:avLst/>
          </a:prstGeom>
        </p:spPr>
        <p:txBody>
          <a:bodyPr vert="horz" lIns="91440" tIns="45720" rIns="91440" bIns="45720" rtlCol="0"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800100" lvl="0" indent="0">
              <a:lnSpc>
                <a:spcPct val="100000"/>
              </a:lnSpc>
              <a:spcBef>
                <a:spcPts val="0"/>
              </a:spcBef>
              <a:spcAft>
                <a:spcPts val="0"/>
              </a:spcAft>
              <a:buNone/>
            </a:pPr>
            <a:r>
              <a:rPr lang="en-US" sz="2200" b="1" dirty="0">
                <a:effectLst/>
                <a:latin typeface="Seattle Text" pitchFamily="2" charset="0"/>
                <a:ea typeface="Calibri" panose="020F0502020204030204" pitchFamily="34" charset="0"/>
                <a:cs typeface="Seattle Text" pitchFamily="2" charset="0"/>
              </a:rPr>
              <a:t>From</a:t>
            </a:r>
          </a:p>
          <a:p>
            <a:pPr marL="0" marR="800100" lvl="0" indent="0">
              <a:lnSpc>
                <a:spcPct val="100000"/>
              </a:lnSpc>
              <a:spcBef>
                <a:spcPts val="0"/>
              </a:spcBef>
              <a:spcAft>
                <a:spcPts val="0"/>
              </a:spcAft>
              <a:buNone/>
            </a:pPr>
            <a:r>
              <a:rPr lang="en-US" sz="2200" b="1" dirty="0">
                <a:effectLst/>
                <a:latin typeface="Seattle Text" pitchFamily="2" charset="0"/>
                <a:ea typeface="Calibri" panose="020F0502020204030204" pitchFamily="34" charset="0"/>
                <a:cs typeface="Seattle Text" pitchFamily="2" charset="0"/>
              </a:rPr>
              <a:t>DRC 85-170 Zoning</a:t>
            </a:r>
            <a:endParaRPr lang="en-US" sz="2200" b="1" dirty="0">
              <a:latin typeface="Seattle Text" pitchFamily="2" charset="0"/>
              <a:ea typeface="Calibri" panose="020F0502020204030204" pitchFamily="34" charset="0"/>
              <a:cs typeface="Seattle Text" pitchFamily="2" charset="0"/>
            </a:endParaRPr>
          </a:p>
          <a:p>
            <a:pPr marR="800100">
              <a:lnSpc>
                <a:spcPct val="100000"/>
              </a:lnSpc>
              <a:spcBef>
                <a:spcPts val="0"/>
              </a:spcBef>
            </a:pPr>
            <a:r>
              <a:rPr lang="en-US" sz="1800" dirty="0">
                <a:solidFill>
                  <a:srgbClr val="000000"/>
                </a:solidFill>
                <a:latin typeface="Calibri" panose="020F0502020204030204" pitchFamily="34" charset="0"/>
                <a:cs typeface="Calibri" panose="020F0502020204030204" pitchFamily="34" charset="0"/>
              </a:rPr>
              <a:t>170’ maximum</a:t>
            </a:r>
          </a:p>
          <a:p>
            <a:pPr marR="800100">
              <a:lnSpc>
                <a:spcPct val="100000"/>
              </a:lnSpc>
              <a:spcBef>
                <a:spcPts val="0"/>
              </a:spcBef>
            </a:pPr>
            <a:r>
              <a:rPr lang="en-US" sz="1800" dirty="0">
                <a:solidFill>
                  <a:srgbClr val="000000"/>
                </a:solidFill>
                <a:latin typeface="Calibri" panose="020F0502020204030204" pitchFamily="34" charset="0"/>
                <a:cs typeface="Calibri" panose="020F0502020204030204" pitchFamily="34" charset="0"/>
              </a:rPr>
              <a:t>Limited scale of development to preserve a “retail core” district.</a:t>
            </a:r>
          </a:p>
        </p:txBody>
      </p:sp>
      <p:sp>
        <p:nvSpPr>
          <p:cNvPr id="5" name="Content Placeholder 4">
            <a:extLst>
              <a:ext uri="{FF2B5EF4-FFF2-40B4-BE49-F238E27FC236}">
                <a16:creationId xmlns:a16="http://schemas.microsoft.com/office/drawing/2014/main" id="{CB2BB5EE-7D6A-CEE6-4DD5-4C3C764944C1}"/>
              </a:ext>
            </a:extLst>
          </p:cNvPr>
          <p:cNvSpPr txBox="1">
            <a:spLocks/>
          </p:cNvSpPr>
          <p:nvPr/>
        </p:nvSpPr>
        <p:spPr>
          <a:xfrm>
            <a:off x="4798143" y="1918628"/>
            <a:ext cx="4306528" cy="3773718"/>
          </a:xfrm>
          <a:prstGeom prst="rect">
            <a:avLst/>
          </a:prstGeom>
        </p:spPr>
        <p:txBody>
          <a:bodyPr vert="horz" lIns="91440" tIns="45720" rIns="91440" bIns="45720" rtlCol="0" anchor="t">
            <a:normAutofit/>
          </a:bodyPr>
          <a:lstStyle>
            <a:defPPr>
              <a:defRPr lang="en-US"/>
            </a:defPPr>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800100" indent="0">
              <a:lnSpc>
                <a:spcPct val="100000"/>
              </a:lnSpc>
              <a:spcBef>
                <a:spcPts val="0"/>
              </a:spcBef>
              <a:buFont typeface="Arial" panose="020B0604020202020204" pitchFamily="34" charset="0"/>
              <a:buNone/>
            </a:pPr>
            <a:r>
              <a:rPr lang="en-US" sz="2200" b="1" dirty="0">
                <a:latin typeface="Seattle Text" pitchFamily="2" charset="0"/>
                <a:ea typeface="Calibri" panose="020F0502020204030204" pitchFamily="34" charset="0"/>
                <a:cs typeface="Seattle Text" pitchFamily="2" charset="0"/>
              </a:rPr>
              <a:t>To</a:t>
            </a:r>
          </a:p>
          <a:p>
            <a:pPr marL="0" marR="800100" indent="0">
              <a:lnSpc>
                <a:spcPct val="100000"/>
              </a:lnSpc>
              <a:spcBef>
                <a:spcPts val="0"/>
              </a:spcBef>
              <a:buFont typeface="Arial" panose="020B0604020202020204" pitchFamily="34" charset="0"/>
              <a:buNone/>
            </a:pPr>
            <a:r>
              <a:rPr lang="en-US" sz="2200" b="1" dirty="0">
                <a:latin typeface="Seattle Text" pitchFamily="2" charset="0"/>
                <a:ea typeface="Calibri" panose="020F0502020204030204" pitchFamily="34" charset="0"/>
                <a:cs typeface="Seattle Text" pitchFamily="2" charset="0"/>
              </a:rPr>
              <a:t>240/290-440 Zoning</a:t>
            </a:r>
          </a:p>
          <a:p>
            <a:pPr marR="800100">
              <a:lnSpc>
                <a:spcPct val="100000"/>
              </a:lnSpc>
              <a:spcBef>
                <a:spcPts val="0"/>
              </a:spcBef>
            </a:pPr>
            <a:r>
              <a:rPr lang="en-US" sz="1800" dirty="0">
                <a:solidFill>
                  <a:srgbClr val="000000"/>
                </a:solidFill>
                <a:latin typeface="Calibri" panose="020F0502020204030204" pitchFamily="34" charset="0"/>
                <a:cs typeface="Calibri" panose="020F0502020204030204" pitchFamily="34" charset="0"/>
              </a:rPr>
              <a:t>440’ maximum</a:t>
            </a:r>
          </a:p>
          <a:p>
            <a:pPr marR="800100">
              <a:lnSpc>
                <a:spcPct val="100000"/>
              </a:lnSpc>
              <a:spcBef>
                <a:spcPts val="0"/>
              </a:spcBef>
            </a:pPr>
            <a:r>
              <a:rPr lang="en-US" sz="1800" dirty="0">
                <a:solidFill>
                  <a:srgbClr val="000000"/>
                </a:solidFill>
                <a:latin typeface="Calibri" panose="020F0502020204030204" pitchFamily="34" charset="0"/>
                <a:cs typeface="Calibri" panose="020F0502020204030204" pitchFamily="34" charset="0"/>
              </a:rPr>
              <a:t>Typically tall, slender floorplate residential towers.</a:t>
            </a:r>
          </a:p>
          <a:p>
            <a:pPr marR="800100">
              <a:lnSpc>
                <a:spcPct val="100000"/>
              </a:lnSpc>
              <a:spcBef>
                <a:spcPts val="0"/>
              </a:spcBef>
            </a:pPr>
            <a:r>
              <a:rPr lang="en-US" sz="1800" dirty="0">
                <a:solidFill>
                  <a:srgbClr val="000000"/>
                </a:solidFill>
                <a:latin typeface="Calibri" panose="020F0502020204030204" pitchFamily="34" charset="0"/>
                <a:cs typeface="Calibri" panose="020F0502020204030204" pitchFamily="34" charset="0"/>
              </a:rPr>
              <a:t>Significantly more economically feasible to build in this zone.</a:t>
            </a:r>
          </a:p>
          <a:p>
            <a:pPr marR="800100">
              <a:lnSpc>
                <a:spcPct val="100000"/>
              </a:lnSpc>
              <a:spcBef>
                <a:spcPts val="0"/>
              </a:spcBef>
            </a:pPr>
            <a:r>
              <a:rPr lang="en-US" sz="1800" dirty="0">
                <a:solidFill>
                  <a:srgbClr val="000000"/>
                </a:solidFill>
                <a:latin typeface="Calibri" panose="020F0502020204030204" pitchFamily="34" charset="0"/>
                <a:cs typeface="Calibri" panose="020F0502020204030204" pitchFamily="34" charset="0"/>
              </a:rPr>
              <a:t>Expanded the area allowing high rise residential development. </a:t>
            </a:r>
            <a:endParaRPr lang="en-US" dirty="0">
              <a:solidFill>
                <a:srgbClr val="000000"/>
              </a:solidFill>
              <a:latin typeface="Seattle Text" pitchFamily="2" charset="0"/>
              <a:cs typeface="Seattle Text" pitchFamily="2" charset="0"/>
            </a:endParaRPr>
          </a:p>
          <a:p>
            <a:pPr marL="0" indent="0">
              <a:buFont typeface="Arial" panose="020B0604020202020204" pitchFamily="34" charset="0"/>
              <a:buNone/>
            </a:pPr>
            <a:endParaRPr lang="en-US" dirty="0">
              <a:solidFill>
                <a:srgbClr val="000000"/>
              </a:solidFill>
              <a:cs typeface="Segoe UI Light"/>
            </a:endParaRPr>
          </a:p>
        </p:txBody>
      </p:sp>
      <p:pic>
        <p:nvPicPr>
          <p:cNvPr id="1031" name="Picture 7" descr="Diagram&#10;&#10;Description automatically generated">
            <a:extLst>
              <a:ext uri="{FF2B5EF4-FFF2-40B4-BE49-F238E27FC236}">
                <a16:creationId xmlns:a16="http://schemas.microsoft.com/office/drawing/2014/main" id="{6002033C-346B-8187-3AE1-4803AC9AF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014" y="2938464"/>
            <a:ext cx="3381375" cy="34194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839E5E55-1D7F-2DCE-D66D-B8362D1ED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423" y="1918628"/>
            <a:ext cx="3199301" cy="43901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2579AE0-06EE-4EC5-8E62-3AA51519FE40}"/>
              </a:ext>
            </a:extLst>
          </p:cNvPr>
          <p:cNvSpPr/>
          <p:nvPr/>
        </p:nvSpPr>
        <p:spPr>
          <a:xfrm>
            <a:off x="294967" y="1838631"/>
            <a:ext cx="4115475" cy="456846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A203FC07-DB8D-3774-3272-CB861A00F66D}"/>
              </a:ext>
            </a:extLst>
          </p:cNvPr>
          <p:cNvSpPr/>
          <p:nvPr/>
        </p:nvSpPr>
        <p:spPr>
          <a:xfrm>
            <a:off x="4689987" y="1838631"/>
            <a:ext cx="7391177" cy="456846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97675E20-6E3B-82C6-B054-10FD1C1D83C2}"/>
              </a:ext>
            </a:extLst>
          </p:cNvPr>
          <p:cNvSpPr txBox="1"/>
          <p:nvPr/>
        </p:nvSpPr>
        <p:spPr>
          <a:xfrm>
            <a:off x="617317" y="909133"/>
            <a:ext cx="11463846" cy="646331"/>
          </a:xfrm>
          <a:prstGeom prst="rect">
            <a:avLst/>
          </a:prstGeom>
          <a:noFill/>
        </p:spPr>
        <p:txBody>
          <a:bodyPr wrap="square">
            <a:spAutoFit/>
          </a:bodyPr>
          <a:lstStyle/>
          <a:p>
            <a:r>
              <a:rPr lang="en-US" b="1" i="0" u="none" strike="noStrike" dirty="0">
                <a:effectLst/>
                <a:latin typeface="Seattle Text" pitchFamily="2" charset="0"/>
              </a:rPr>
              <a:t>Rezoned </a:t>
            </a:r>
            <a:r>
              <a:rPr lang="en-US" b="1" dirty="0">
                <a:latin typeface="Seattle Text" pitchFamily="2" charset="0"/>
              </a:rPr>
              <a:t>p</a:t>
            </a:r>
            <a:r>
              <a:rPr lang="en-US" b="1" i="0" u="none" strike="noStrike" dirty="0">
                <a:effectLst/>
                <a:latin typeface="Seattle Text" pitchFamily="2" charset="0"/>
              </a:rPr>
              <a:t>arts of the Downton Retail Core along 3rd Ave. to encourage </a:t>
            </a:r>
            <a:r>
              <a:rPr lang="en-US" b="1" dirty="0">
                <a:latin typeface="Seattle Text" pitchFamily="2" charset="0"/>
              </a:rPr>
              <a:t>r</a:t>
            </a:r>
            <a:r>
              <a:rPr lang="en-US" b="1" i="0" u="none" strike="noStrike" dirty="0">
                <a:effectLst/>
                <a:latin typeface="Seattle Text" pitchFamily="2" charset="0"/>
              </a:rPr>
              <a:t>esidential </a:t>
            </a:r>
            <a:r>
              <a:rPr lang="en-US" b="1" dirty="0">
                <a:latin typeface="Seattle Text" pitchFamily="2" charset="0"/>
              </a:rPr>
              <a:t>d</a:t>
            </a:r>
            <a:r>
              <a:rPr lang="en-US" b="1" i="0" u="none" strike="noStrike" dirty="0">
                <a:effectLst/>
                <a:latin typeface="Seattle Text" pitchFamily="2" charset="0"/>
              </a:rPr>
              <a:t>evelopment</a:t>
            </a:r>
            <a:r>
              <a:rPr lang="en-US" b="1" dirty="0">
                <a:latin typeface="Seattle Text" pitchFamily="2" charset="0"/>
              </a:rPr>
              <a:t> and new investment as part of downtown activation efforts. (Summer 2023)</a:t>
            </a:r>
            <a:endParaRPr lang="en-US" dirty="0"/>
          </a:p>
        </p:txBody>
      </p:sp>
      <p:sp>
        <p:nvSpPr>
          <p:cNvPr id="12" name="TextBox 12">
            <a:extLst>
              <a:ext uri="{FF2B5EF4-FFF2-40B4-BE49-F238E27FC236}">
                <a16:creationId xmlns:a16="http://schemas.microsoft.com/office/drawing/2014/main" id="{7AFD1D57-0703-7CCB-1897-DC1636E4AF01}"/>
              </a:ext>
            </a:extLst>
          </p:cNvPr>
          <p:cNvSpPr txBox="1"/>
          <p:nvPr/>
        </p:nvSpPr>
        <p:spPr>
          <a:xfrm>
            <a:off x="695511" y="4511677"/>
            <a:ext cx="806718"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rgbClr val="000000"/>
                </a:solidFill>
              </a:rPr>
              <a:t>Example allowed structure</a:t>
            </a:r>
          </a:p>
        </p:txBody>
      </p:sp>
      <p:sp>
        <p:nvSpPr>
          <p:cNvPr id="14" name="TextBox 15">
            <a:extLst>
              <a:ext uri="{FF2B5EF4-FFF2-40B4-BE49-F238E27FC236}">
                <a16:creationId xmlns:a16="http://schemas.microsoft.com/office/drawing/2014/main" id="{22748DE9-69C2-BD49-0C6A-3B99864D7036}"/>
              </a:ext>
            </a:extLst>
          </p:cNvPr>
          <p:cNvSpPr txBox="1"/>
          <p:nvPr/>
        </p:nvSpPr>
        <p:spPr>
          <a:xfrm>
            <a:off x="3200196" y="2250972"/>
            <a:ext cx="1096078" cy="8617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rPr>
              <a:t>Existing structures in the zone exceeded today’s zoning limits.</a:t>
            </a:r>
          </a:p>
        </p:txBody>
      </p:sp>
      <p:cxnSp>
        <p:nvCxnSpPr>
          <p:cNvPr id="15" name="Straight Connector 14">
            <a:extLst>
              <a:ext uri="{FF2B5EF4-FFF2-40B4-BE49-F238E27FC236}">
                <a16:creationId xmlns:a16="http://schemas.microsoft.com/office/drawing/2014/main" id="{6E70F55D-6A38-E0F6-D05A-105177817C4B}"/>
              </a:ext>
            </a:extLst>
          </p:cNvPr>
          <p:cNvCxnSpPr>
            <a:cxnSpLocks/>
          </p:cNvCxnSpPr>
          <p:nvPr/>
        </p:nvCxnSpPr>
        <p:spPr>
          <a:xfrm flipV="1">
            <a:off x="3217297" y="2337536"/>
            <a:ext cx="0" cy="1074841"/>
          </a:xfrm>
          <a:prstGeom prst="line">
            <a:avLst/>
          </a:prstGeom>
          <a:ln>
            <a:solidFill>
              <a:srgbClr val="000000"/>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B95147-34D2-DDE9-D5B6-8B781C3A51DD}"/>
              </a:ext>
            </a:extLst>
          </p:cNvPr>
          <p:cNvCxnSpPr>
            <a:cxnSpLocks/>
          </p:cNvCxnSpPr>
          <p:nvPr/>
        </p:nvCxnSpPr>
        <p:spPr>
          <a:xfrm flipH="1">
            <a:off x="1503784" y="4767501"/>
            <a:ext cx="848919" cy="0"/>
          </a:xfrm>
          <a:prstGeom prst="line">
            <a:avLst/>
          </a:prstGeom>
          <a:ln>
            <a:solidFill>
              <a:srgbClr val="000000"/>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09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6E920-B1B5-8BE6-1363-FE45116DE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6A16C-606A-79C9-A010-DD71F71627EB}"/>
              </a:ext>
            </a:extLst>
          </p:cNvPr>
          <p:cNvSpPr>
            <a:spLocks noGrp="1"/>
          </p:cNvSpPr>
          <p:nvPr>
            <p:ph type="title"/>
          </p:nvPr>
        </p:nvSpPr>
        <p:spPr/>
        <p:txBody>
          <a:bodyPr>
            <a:normAutofit fontScale="90000"/>
          </a:bodyPr>
          <a:lstStyle/>
          <a:p>
            <a:r>
              <a:rPr lang="en-US" dirty="0">
                <a:latin typeface="Aptos"/>
                <a:ea typeface="Roboto Condensed"/>
              </a:rPr>
              <a:t>“Housing Opportunities” Legislation</a:t>
            </a:r>
            <a:br>
              <a:rPr lang="en-US" dirty="0">
                <a:latin typeface="Aptos"/>
                <a:ea typeface="Roboto Condensed"/>
              </a:rPr>
            </a:br>
            <a:endParaRPr lang="en-US" dirty="0"/>
          </a:p>
        </p:txBody>
      </p:sp>
      <p:sp>
        <p:nvSpPr>
          <p:cNvPr id="3" name="Content Placeholder 4">
            <a:extLst>
              <a:ext uri="{FF2B5EF4-FFF2-40B4-BE49-F238E27FC236}">
                <a16:creationId xmlns:a16="http://schemas.microsoft.com/office/drawing/2014/main" id="{46F2AE4D-FE0B-8D24-BBCE-03F49E51DB02}"/>
              </a:ext>
            </a:extLst>
          </p:cNvPr>
          <p:cNvSpPr txBox="1">
            <a:spLocks/>
          </p:cNvSpPr>
          <p:nvPr/>
        </p:nvSpPr>
        <p:spPr>
          <a:xfrm>
            <a:off x="534075" y="1144988"/>
            <a:ext cx="11361362" cy="1132317"/>
          </a:xfrm>
          <a:prstGeom prst="rect">
            <a:avLst/>
          </a:prstGeom>
        </p:spPr>
        <p:txBody>
          <a:bodyPr vert="horz" lIns="91440" tIns="45720" rIns="91440" bIns="45720" rtlCol="0" anchor="t">
            <a:normAutofit/>
          </a:bodyPr>
          <a:lstStyle>
            <a:defPPr>
              <a:defRPr lang="en-US"/>
            </a:defPPr>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200" b="1" dirty="0">
                <a:solidFill>
                  <a:srgbClr val="000000"/>
                </a:solidFill>
                <a:latin typeface="Seattle Text"/>
                <a:cs typeface="Seattle Text"/>
              </a:rPr>
              <a:t>A collection of 7 focused rezones and code changes to spur forward known housing development opportunities in the near-term. </a:t>
            </a:r>
            <a:r>
              <a:rPr lang="en-US" sz="2200" dirty="0">
                <a:solidFill>
                  <a:srgbClr val="000000"/>
                </a:solidFill>
                <a:latin typeface="Seattle Text"/>
                <a:cs typeface="Seattle Text"/>
              </a:rPr>
              <a:t>(Currently-proposed in 2025)</a:t>
            </a:r>
          </a:p>
        </p:txBody>
      </p:sp>
      <p:sp>
        <p:nvSpPr>
          <p:cNvPr id="7" name="TextBox 1">
            <a:extLst>
              <a:ext uri="{FF2B5EF4-FFF2-40B4-BE49-F238E27FC236}">
                <a16:creationId xmlns:a16="http://schemas.microsoft.com/office/drawing/2014/main" id="{69703275-75FE-6903-F3D3-5FF01C98DCE9}"/>
              </a:ext>
            </a:extLst>
          </p:cNvPr>
          <p:cNvSpPr txBox="1"/>
          <p:nvPr/>
        </p:nvSpPr>
        <p:spPr>
          <a:xfrm>
            <a:off x="534076" y="2120786"/>
            <a:ext cx="11361362" cy="406265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800100" indent="-342900">
              <a:spcBef>
                <a:spcPts val="1000"/>
              </a:spcBef>
              <a:buFont typeface="+mj-lt"/>
              <a:buAutoNum type="arabicPeriod"/>
            </a:pPr>
            <a:r>
              <a:rPr lang="en-US" b="1" dirty="0"/>
              <a:t>Rezones land in the Fremont / Stone Way corridor to allow housing.</a:t>
            </a:r>
          </a:p>
          <a:p>
            <a:pPr marL="342900" marR="800100" indent="-342900">
              <a:spcBef>
                <a:spcPts val="1000"/>
              </a:spcBef>
              <a:buFont typeface="+mj-lt"/>
              <a:buAutoNum type="arabicPeriod"/>
            </a:pPr>
            <a:r>
              <a:rPr lang="en-US" b="1" dirty="0"/>
              <a:t>Further expanded Downtown Retail Core (DRC) rezoning.</a:t>
            </a:r>
            <a:endParaRPr lang="en-US" dirty="0"/>
          </a:p>
          <a:p>
            <a:pPr marL="342900" marR="800100" indent="-342900">
              <a:spcBef>
                <a:spcPts val="1000"/>
              </a:spcBef>
              <a:buFont typeface="+mj-lt"/>
              <a:buAutoNum type="arabicPeriod"/>
            </a:pPr>
            <a:r>
              <a:rPr lang="en-US" b="1" dirty="0"/>
              <a:t>Rezone land to support multi-purpose redevelopment on sites with community-based uses. </a:t>
            </a:r>
            <a:r>
              <a:rPr lang="en-US" dirty="0"/>
              <a:t>(i.e. YMCA’s, and non-profit owned land)</a:t>
            </a:r>
          </a:p>
          <a:p>
            <a:pPr marL="342900" marR="800100" indent="-342900">
              <a:spcBef>
                <a:spcPts val="1000"/>
              </a:spcBef>
              <a:buFont typeface="+mj-lt"/>
              <a:buAutoNum type="arabicPeriod"/>
            </a:pPr>
            <a:r>
              <a:rPr lang="en-US" b="1" dirty="0"/>
              <a:t>Removes code barriers to passive house, modular and mass timber construction.</a:t>
            </a:r>
            <a:r>
              <a:rPr lang="en-US" dirty="0"/>
              <a:t> (i.e. upper level setback requirements.)</a:t>
            </a:r>
          </a:p>
          <a:p>
            <a:pPr marL="342900" marR="800100" indent="-342900">
              <a:spcBef>
                <a:spcPts val="1000"/>
              </a:spcBef>
              <a:buFont typeface="+mj-lt"/>
              <a:buAutoNum type="arabicPeriod"/>
            </a:pPr>
            <a:r>
              <a:rPr lang="en-US" b="1" dirty="0"/>
              <a:t>Increases height limits by 50’-100’ on key sites to encourage more housing in the Belltown neighborhood. </a:t>
            </a:r>
          </a:p>
          <a:p>
            <a:pPr marL="342900" marR="800100" indent="-342900">
              <a:spcBef>
                <a:spcPts val="1000"/>
              </a:spcBef>
              <a:buFont typeface="+mj-lt"/>
              <a:buAutoNum type="arabicPeriod"/>
            </a:pPr>
            <a:r>
              <a:rPr lang="en-US" b="1" dirty="0"/>
              <a:t>Creates a redevelopment incentivize for inclusion of a grocery store use in residential </a:t>
            </a:r>
            <a:r>
              <a:rPr lang="en-US" b="1" dirty="0" err="1"/>
              <a:t>devlelopments</a:t>
            </a:r>
            <a:r>
              <a:rPr lang="en-US" b="1" dirty="0"/>
              <a:t> with 200+ homes in the Lake City neighborhood. </a:t>
            </a:r>
          </a:p>
          <a:p>
            <a:pPr marL="342900" marR="800100" indent="-342900">
              <a:spcBef>
                <a:spcPts val="1000"/>
              </a:spcBef>
              <a:buFont typeface="+mj-lt"/>
              <a:buAutoNum type="arabicPeriod"/>
            </a:pPr>
            <a:r>
              <a:rPr lang="en-US" b="1" dirty="0"/>
              <a:t>Removes code barriers to conversion from commercial to housing in more zones.  </a:t>
            </a:r>
          </a:p>
          <a:p>
            <a:pPr marR="800100" lvl="0">
              <a:spcBef>
                <a:spcPts val="0"/>
              </a:spcBef>
              <a:spcAft>
                <a:spcPts val="0"/>
              </a:spcAft>
            </a:pPr>
            <a:endParaRPr lang="en-US" sz="1400" dirty="0">
              <a:solidFill>
                <a:srgbClr val="000000"/>
              </a:solidFill>
              <a:effectLst/>
              <a:latin typeface="Seattle Text"/>
              <a:ea typeface="Calibri"/>
              <a:cs typeface="Seattle Text" pitchFamily="2" charset="0"/>
            </a:endParaRPr>
          </a:p>
          <a:p>
            <a:pPr marL="285750" marR="800100" lvl="0" indent="-285750">
              <a:spcBef>
                <a:spcPts val="0"/>
              </a:spcBef>
              <a:spcAft>
                <a:spcPts val="0"/>
              </a:spcAft>
              <a:buFont typeface="Arial" panose="020B0604020202020204" pitchFamily="34" charset="0"/>
              <a:buChar char="•"/>
            </a:pPr>
            <a:endParaRPr lang="en-US" sz="1400" dirty="0">
              <a:solidFill>
                <a:srgbClr val="000000"/>
              </a:solidFill>
              <a:effectLst/>
              <a:latin typeface="Seattle Text"/>
              <a:ea typeface="Calibri"/>
              <a:cs typeface="Seattle Text" pitchFamily="2" charset="0"/>
            </a:endParaRPr>
          </a:p>
        </p:txBody>
      </p:sp>
    </p:spTree>
    <p:extLst>
      <p:ext uri="{BB962C8B-B14F-4D97-AF65-F5344CB8AC3E}">
        <p14:creationId xmlns:p14="http://schemas.microsoft.com/office/powerpoint/2010/main" val="1635601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34D7-89D9-AE92-9A53-4C7DF805F4AA}"/>
              </a:ext>
            </a:extLst>
          </p:cNvPr>
          <p:cNvSpPr>
            <a:spLocks noGrp="1"/>
          </p:cNvSpPr>
          <p:nvPr>
            <p:ph type="ctrTitle"/>
          </p:nvPr>
        </p:nvSpPr>
        <p:spPr>
          <a:xfrm>
            <a:off x="1524000" y="1122363"/>
            <a:ext cx="9677400" cy="2387600"/>
          </a:xfrm>
        </p:spPr>
        <p:txBody>
          <a:bodyPr>
            <a:noAutofit/>
          </a:bodyPr>
          <a:lstStyle/>
          <a:p>
            <a:pPr>
              <a:spcBef>
                <a:spcPts val="3000"/>
              </a:spcBef>
              <a:spcAft>
                <a:spcPts val="3000"/>
              </a:spcAft>
            </a:pPr>
            <a:r>
              <a:rPr lang="en-US" sz="4200" dirty="0"/>
              <a:t>Our Comprehensive Plan Major Update:</a:t>
            </a:r>
            <a:br>
              <a:rPr lang="en-US" sz="4200" dirty="0"/>
            </a:br>
            <a:br>
              <a:rPr lang="en-US" sz="4600" dirty="0"/>
            </a:br>
            <a:r>
              <a:rPr lang="en-US" dirty="0"/>
              <a:t>The </a:t>
            </a:r>
            <a:r>
              <a:rPr lang="en-US" i="1" dirty="0"/>
              <a:t>‘One Seattle Plan’</a:t>
            </a:r>
          </a:p>
        </p:txBody>
      </p:sp>
    </p:spTree>
    <p:extLst>
      <p:ext uri="{BB962C8B-B14F-4D97-AF65-F5344CB8AC3E}">
        <p14:creationId xmlns:p14="http://schemas.microsoft.com/office/powerpoint/2010/main" val="441279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CD3A3-6BE9-7808-764F-B8A998D2D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2F5B0-B3AD-3B8E-5108-1F37EF1B30D0}"/>
              </a:ext>
            </a:extLst>
          </p:cNvPr>
          <p:cNvSpPr>
            <a:spLocks noGrp="1"/>
          </p:cNvSpPr>
          <p:nvPr>
            <p:ph type="title"/>
          </p:nvPr>
        </p:nvSpPr>
        <p:spPr>
          <a:xfrm>
            <a:off x="459933" y="395622"/>
            <a:ext cx="11040607" cy="862719"/>
          </a:xfrm>
        </p:spPr>
        <p:txBody>
          <a:bodyPr>
            <a:normAutofit fontScale="90000"/>
          </a:bodyPr>
          <a:lstStyle/>
          <a:p>
            <a:r>
              <a:rPr lang="en-US" dirty="0">
                <a:latin typeface="Aptos"/>
                <a:ea typeface="Roboto Condensed"/>
              </a:rPr>
              <a:t>Regional and urban centers </a:t>
            </a:r>
            <a:br>
              <a:rPr lang="en-US" dirty="0">
                <a:latin typeface="Aptos"/>
                <a:ea typeface="Roboto Condensed"/>
              </a:rPr>
            </a:br>
            <a:r>
              <a:rPr lang="en-US" dirty="0">
                <a:latin typeface="Aptos"/>
                <a:ea typeface="Roboto Condensed"/>
              </a:rPr>
              <a:t>zoning implementation</a:t>
            </a:r>
            <a:br>
              <a:rPr lang="en-US" dirty="0">
                <a:latin typeface="Aptos"/>
                <a:ea typeface="Roboto Condensed"/>
              </a:rPr>
            </a:br>
            <a:endParaRPr lang="en-US" dirty="0"/>
          </a:p>
        </p:txBody>
      </p:sp>
      <p:graphicFrame>
        <p:nvGraphicFramePr>
          <p:cNvPr id="4" name="Table 3">
            <a:extLst>
              <a:ext uri="{FF2B5EF4-FFF2-40B4-BE49-F238E27FC236}">
                <a16:creationId xmlns:a16="http://schemas.microsoft.com/office/drawing/2014/main" id="{2449EC69-BF91-8F18-ED9D-98D1C46B681F}"/>
              </a:ext>
            </a:extLst>
          </p:cNvPr>
          <p:cNvGraphicFramePr>
            <a:graphicFrameLocks noGrp="1"/>
          </p:cNvGraphicFramePr>
          <p:nvPr>
            <p:extLst>
              <p:ext uri="{D42A27DB-BD31-4B8C-83A1-F6EECF244321}">
                <p14:modId xmlns:p14="http://schemas.microsoft.com/office/powerpoint/2010/main" val="1517451937"/>
              </p:ext>
            </p:extLst>
          </p:nvPr>
        </p:nvGraphicFramePr>
        <p:xfrm>
          <a:off x="4422358" y="3098865"/>
          <a:ext cx="3798203" cy="3363513"/>
        </p:xfrm>
        <a:graphic>
          <a:graphicData uri="http://schemas.openxmlformats.org/drawingml/2006/table">
            <a:tbl>
              <a:tblPr/>
              <a:tblGrid>
                <a:gridCol w="1820489">
                  <a:extLst>
                    <a:ext uri="{9D8B030D-6E8A-4147-A177-3AD203B41FA5}">
                      <a16:colId xmlns:a16="http://schemas.microsoft.com/office/drawing/2014/main" val="2107560403"/>
                    </a:ext>
                  </a:extLst>
                </a:gridCol>
                <a:gridCol w="1977714">
                  <a:extLst>
                    <a:ext uri="{9D8B030D-6E8A-4147-A177-3AD203B41FA5}">
                      <a16:colId xmlns:a16="http://schemas.microsoft.com/office/drawing/2014/main" val="3214039345"/>
                    </a:ext>
                  </a:extLst>
                </a:gridCol>
              </a:tblGrid>
              <a:tr h="245227">
                <a:tc>
                  <a:txBody>
                    <a:bodyPr/>
                    <a:lstStyle/>
                    <a:p>
                      <a:pPr algn="ctr" fontAlgn="base">
                        <a:lnSpc>
                          <a:spcPts val="1425"/>
                        </a:lnSpc>
                        <a:buNone/>
                      </a:pPr>
                      <a:r>
                        <a:rPr lang="en-US" sz="900" b="1" i="0" dirty="0">
                          <a:solidFill>
                            <a:srgbClr val="FFFFFF"/>
                          </a:solidFill>
                          <a:effectLst/>
                          <a:latin typeface="Aptos" panose="020B0004020202020204" pitchFamily="34" charset="0"/>
                        </a:rPr>
                        <a:t>Regional Centers​</a:t>
                      </a:r>
                      <a:endParaRPr lang="en-US" sz="1500" b="1" i="0" dirty="0">
                        <a:solidFill>
                          <a:srgbClr val="FFFFFF"/>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41910"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425"/>
                        </a:lnSpc>
                        <a:buNone/>
                      </a:pPr>
                      <a:r>
                        <a:rPr lang="en-US" sz="900" b="1" i="0" dirty="0">
                          <a:solidFill>
                            <a:srgbClr val="FFFFFF"/>
                          </a:solidFill>
                          <a:effectLst/>
                          <a:latin typeface="Aptos" panose="020B0004020202020204" pitchFamily="34" charset="0"/>
                        </a:rPr>
                        <a:t>Urban Centers​</a:t>
                      </a:r>
                      <a:endParaRPr lang="en-US" sz="1500" b="1" i="0" dirty="0">
                        <a:solidFill>
                          <a:srgbClr val="FFFFFF"/>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4191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4076831259"/>
                  </a:ext>
                </a:extLst>
              </a:tr>
              <a:tr h="254069">
                <a:tc>
                  <a:txBody>
                    <a:bodyPr/>
                    <a:lstStyle/>
                    <a:p>
                      <a:pPr algn="ctr" fontAlgn="base">
                        <a:lnSpc>
                          <a:spcPts val="1575"/>
                        </a:lnSpc>
                        <a:buNone/>
                      </a:pPr>
                      <a:r>
                        <a:rPr lang="en-US" sz="900" b="1" i="0">
                          <a:solidFill>
                            <a:schemeClr val="tx1"/>
                          </a:solidFill>
                          <a:effectLst/>
                          <a:latin typeface="Aptos" panose="020B0004020202020204" pitchFamily="34" charset="0"/>
                        </a:rPr>
                        <a:t>Downtown</a:t>
                      </a:r>
                      <a:r>
                        <a:rPr lang="en-US" sz="700" b="1" i="0" baseline="30000">
                          <a:solidFill>
                            <a:schemeClr val="tx1"/>
                          </a:solidFill>
                          <a:effectLst/>
                          <a:latin typeface="Aptos" panose="020B0004020202020204" pitchFamily="34" charset="0"/>
                        </a:rPr>
                        <a:t>1,2,3</a:t>
                      </a:r>
                      <a:r>
                        <a:rPr lang="en-US" sz="7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41910"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575"/>
                        </a:lnSpc>
                        <a:buNone/>
                      </a:pPr>
                      <a:r>
                        <a:rPr lang="en-US" sz="900" b="1" i="0">
                          <a:solidFill>
                            <a:schemeClr val="tx1"/>
                          </a:solidFill>
                          <a:effectLst/>
                          <a:latin typeface="Aptos" panose="020B0004020202020204" pitchFamily="34" charset="0"/>
                        </a:rPr>
                        <a:t>Aurora–Licton Springs</a:t>
                      </a:r>
                      <a:r>
                        <a:rPr lang="en-US" sz="700" b="1" i="0" baseline="30000">
                          <a:solidFill>
                            <a:schemeClr val="tx1"/>
                          </a:solidFill>
                          <a:effectLst/>
                          <a:latin typeface="Aptos" panose="020B0004020202020204" pitchFamily="34" charset="0"/>
                        </a:rPr>
                        <a:t>3</a:t>
                      </a:r>
                      <a:r>
                        <a:rPr lang="en-US" sz="7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41910"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39484151"/>
                  </a:ext>
                </a:extLst>
              </a:tr>
              <a:tr h="254069">
                <a:tc>
                  <a:txBody>
                    <a:bodyPr/>
                    <a:lstStyle/>
                    <a:p>
                      <a:pPr algn="ctr" fontAlgn="base">
                        <a:lnSpc>
                          <a:spcPts val="1575"/>
                        </a:lnSpc>
                        <a:buNone/>
                      </a:pPr>
                      <a:r>
                        <a:rPr lang="en-US" sz="900" b="1" i="0">
                          <a:solidFill>
                            <a:schemeClr val="tx1"/>
                          </a:solidFill>
                          <a:effectLst/>
                          <a:latin typeface="Aptos" panose="020B0004020202020204" pitchFamily="34" charset="0"/>
                        </a:rPr>
                        <a:t>First Hill / Capitol Hill</a:t>
                      </a:r>
                      <a:r>
                        <a:rPr lang="en-US" sz="700" b="1" i="0" baseline="30000">
                          <a:solidFill>
                            <a:schemeClr val="tx1"/>
                          </a:solidFill>
                          <a:effectLst/>
                          <a:latin typeface="Aptos" panose="020B0004020202020204" pitchFamily="34" charset="0"/>
                        </a:rPr>
                        <a:t>1,3</a:t>
                      </a:r>
                      <a:r>
                        <a:rPr lang="en-US" sz="7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575"/>
                        </a:lnSpc>
                        <a:buNone/>
                      </a:pPr>
                      <a:r>
                        <a:rPr lang="en-US" sz="900" b="1" i="0" dirty="0">
                          <a:solidFill>
                            <a:schemeClr val="tx1"/>
                          </a:solidFill>
                          <a:effectLst/>
                          <a:latin typeface="Aptos" panose="020B0004020202020204" pitchFamily="34" charset="0"/>
                        </a:rPr>
                        <a:t>Bitter Lake</a:t>
                      </a:r>
                      <a:r>
                        <a:rPr lang="en-US" sz="700" b="1" i="0" baseline="30000" dirty="0">
                          <a:solidFill>
                            <a:schemeClr val="tx1"/>
                          </a:solidFill>
                          <a:effectLst/>
                          <a:latin typeface="Aptos" panose="020B0004020202020204" pitchFamily="34" charset="0"/>
                        </a:rPr>
                        <a:t>3</a:t>
                      </a:r>
                      <a:r>
                        <a:rPr lang="en-US" sz="700" b="0" i="0" dirty="0">
                          <a:solidFill>
                            <a:schemeClr val="tx1"/>
                          </a:solidFill>
                          <a:effectLst/>
                          <a:latin typeface="Aptos" panose="020B0004020202020204" pitchFamily="34" charset="0"/>
                        </a:rPr>
                        <a:t>​</a:t>
                      </a:r>
                      <a:endParaRPr lang="en-US" sz="1500" b="0" i="0" dirty="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493682230"/>
                  </a:ext>
                </a:extLst>
              </a:tr>
              <a:tr h="254069">
                <a:tc>
                  <a:txBody>
                    <a:bodyPr/>
                    <a:lstStyle/>
                    <a:p>
                      <a:pPr algn="ctr" fontAlgn="base">
                        <a:lnSpc>
                          <a:spcPts val="1575"/>
                        </a:lnSpc>
                        <a:buNone/>
                      </a:pPr>
                      <a:r>
                        <a:rPr lang="en-US" sz="900" b="1" i="0" dirty="0">
                          <a:solidFill>
                            <a:schemeClr val="tx1"/>
                          </a:solidFill>
                          <a:effectLst/>
                          <a:latin typeface="Aptos" panose="020B0004020202020204" pitchFamily="34" charset="0"/>
                        </a:rPr>
                        <a:t>Northgate</a:t>
                      </a:r>
                      <a:r>
                        <a:rPr lang="en-US" sz="700" b="1" i="0" baseline="30000" dirty="0">
                          <a:solidFill>
                            <a:schemeClr val="tx1"/>
                          </a:solidFill>
                          <a:effectLst/>
                          <a:latin typeface="Aptos" panose="020B0004020202020204" pitchFamily="34" charset="0"/>
                        </a:rPr>
                        <a:t>1</a:t>
                      </a:r>
                      <a:r>
                        <a:rPr lang="en-US" sz="700" b="0" i="0" dirty="0">
                          <a:solidFill>
                            <a:schemeClr val="tx1"/>
                          </a:solidFill>
                          <a:effectLst/>
                          <a:latin typeface="Aptos" panose="020B0004020202020204" pitchFamily="34" charset="0"/>
                        </a:rPr>
                        <a:t>​</a:t>
                      </a:r>
                      <a:endParaRPr lang="en-US" sz="1500" b="0" i="0" dirty="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575"/>
                        </a:lnSpc>
                        <a:buNone/>
                      </a:pPr>
                      <a:r>
                        <a:rPr lang="en-US" sz="900" b="1" i="0">
                          <a:solidFill>
                            <a:schemeClr val="tx1"/>
                          </a:solidFill>
                          <a:effectLst/>
                          <a:latin typeface="Aptos" panose="020B0004020202020204" pitchFamily="34" charset="0"/>
                        </a:rPr>
                        <a:t>Central District</a:t>
                      </a:r>
                      <a:r>
                        <a:rPr lang="en-US" sz="9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750449450"/>
                  </a:ext>
                </a:extLst>
              </a:tr>
              <a:tr h="254069">
                <a:tc>
                  <a:txBody>
                    <a:bodyPr/>
                    <a:lstStyle/>
                    <a:p>
                      <a:pPr algn="ctr" fontAlgn="base">
                        <a:lnSpc>
                          <a:spcPts val="1575"/>
                        </a:lnSpc>
                        <a:buNone/>
                      </a:pPr>
                      <a:r>
                        <a:rPr lang="en-US" sz="900" b="1" i="0">
                          <a:solidFill>
                            <a:schemeClr val="tx1"/>
                          </a:solidFill>
                          <a:effectLst/>
                          <a:latin typeface="Aptos" panose="020B0004020202020204" pitchFamily="34" charset="0"/>
                        </a:rPr>
                        <a:t>South Lake Union</a:t>
                      </a:r>
                      <a:r>
                        <a:rPr lang="en-US" sz="700" b="1" i="0" baseline="30000">
                          <a:solidFill>
                            <a:schemeClr val="tx1"/>
                          </a:solidFill>
                          <a:effectLst/>
                          <a:latin typeface="Aptos" panose="020B0004020202020204" pitchFamily="34" charset="0"/>
                        </a:rPr>
                        <a:t>2,3</a:t>
                      </a:r>
                      <a:r>
                        <a:rPr lang="en-US" sz="7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575"/>
                        </a:lnSpc>
                        <a:buNone/>
                      </a:pPr>
                      <a:r>
                        <a:rPr lang="en-US" sz="900" b="1" i="0">
                          <a:solidFill>
                            <a:schemeClr val="tx1"/>
                          </a:solidFill>
                          <a:effectLst/>
                          <a:latin typeface="Aptos" panose="020B0004020202020204" pitchFamily="34" charset="0"/>
                        </a:rPr>
                        <a:t>Crown Hill</a:t>
                      </a:r>
                      <a:r>
                        <a:rPr lang="en-US" sz="700" b="1" i="0" baseline="30000">
                          <a:solidFill>
                            <a:schemeClr val="tx1"/>
                          </a:solidFill>
                          <a:effectLst/>
                          <a:latin typeface="Aptos" panose="020B0004020202020204" pitchFamily="34" charset="0"/>
                        </a:rPr>
                        <a:t>3</a:t>
                      </a:r>
                      <a:r>
                        <a:rPr lang="en-US" sz="7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598006362"/>
                  </a:ext>
                </a:extLst>
              </a:tr>
              <a:tr h="254069">
                <a:tc>
                  <a:txBody>
                    <a:bodyPr/>
                    <a:lstStyle/>
                    <a:p>
                      <a:pPr algn="ctr" fontAlgn="base">
                        <a:lnSpc>
                          <a:spcPts val="1575"/>
                        </a:lnSpc>
                        <a:buNone/>
                      </a:pPr>
                      <a:r>
                        <a:rPr lang="en-US" sz="900" b="1" i="0">
                          <a:solidFill>
                            <a:schemeClr val="tx1"/>
                          </a:solidFill>
                          <a:effectLst/>
                          <a:latin typeface="Aptos" panose="020B0004020202020204" pitchFamily="34" charset="0"/>
                        </a:rPr>
                        <a:t>Uptown</a:t>
                      </a:r>
                      <a:r>
                        <a:rPr lang="en-US" sz="700" b="1" i="0" baseline="30000">
                          <a:solidFill>
                            <a:schemeClr val="tx1"/>
                          </a:solidFill>
                          <a:effectLst/>
                          <a:latin typeface="Aptos" panose="020B0004020202020204" pitchFamily="34" charset="0"/>
                        </a:rPr>
                        <a:t>2,3</a:t>
                      </a:r>
                      <a:r>
                        <a:rPr lang="en-US" sz="7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575"/>
                        </a:lnSpc>
                        <a:buNone/>
                      </a:pPr>
                      <a:r>
                        <a:rPr lang="en-US" sz="900" b="1" i="0">
                          <a:solidFill>
                            <a:schemeClr val="tx1"/>
                          </a:solidFill>
                          <a:effectLst/>
                          <a:latin typeface="Aptos" panose="020B0004020202020204" pitchFamily="34" charset="0"/>
                        </a:rPr>
                        <a:t>Eastlake</a:t>
                      </a:r>
                      <a:r>
                        <a:rPr lang="en-US" sz="700" b="1" i="0" baseline="30000">
                          <a:solidFill>
                            <a:schemeClr val="tx1"/>
                          </a:solidFill>
                          <a:effectLst/>
                          <a:latin typeface="Aptos" panose="020B0004020202020204" pitchFamily="34" charset="0"/>
                        </a:rPr>
                        <a:t>3</a:t>
                      </a:r>
                      <a:r>
                        <a:rPr lang="en-US" sz="7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272925400"/>
                  </a:ext>
                </a:extLst>
              </a:tr>
              <a:tr h="254069">
                <a:tc>
                  <a:txBody>
                    <a:bodyPr/>
                    <a:lstStyle/>
                    <a:p>
                      <a:pPr algn="ctr" fontAlgn="base">
                        <a:lnSpc>
                          <a:spcPts val="1575"/>
                        </a:lnSpc>
                        <a:buNone/>
                      </a:pPr>
                      <a:r>
                        <a:rPr lang="en-US" sz="900" b="1" i="0">
                          <a:solidFill>
                            <a:schemeClr val="tx1"/>
                          </a:solidFill>
                          <a:effectLst/>
                          <a:latin typeface="Aptos" panose="020B0004020202020204" pitchFamily="34" charset="0"/>
                        </a:rPr>
                        <a:t>University District</a:t>
                      </a:r>
                      <a:r>
                        <a:rPr lang="en-US" sz="700" b="1" i="0" baseline="30000">
                          <a:solidFill>
                            <a:schemeClr val="tx1"/>
                          </a:solidFill>
                          <a:effectLst/>
                          <a:latin typeface="Aptos" panose="020B0004020202020204" pitchFamily="34" charset="0"/>
                        </a:rPr>
                        <a:t>1,3</a:t>
                      </a:r>
                      <a:r>
                        <a:rPr lang="en-US" sz="7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575"/>
                        </a:lnSpc>
                        <a:buNone/>
                      </a:pPr>
                      <a:r>
                        <a:rPr lang="en-US" sz="900" b="1" i="0" dirty="0">
                          <a:solidFill>
                            <a:schemeClr val="tx1"/>
                          </a:solidFill>
                          <a:effectLst/>
                          <a:latin typeface="Aptos" panose="020B0004020202020204" pitchFamily="34" charset="0"/>
                        </a:rPr>
                        <a:t>Fremont </a:t>
                      </a:r>
                      <a:r>
                        <a:rPr lang="en-US" sz="900" b="0" i="0" dirty="0">
                          <a:solidFill>
                            <a:schemeClr val="tx1"/>
                          </a:solidFill>
                          <a:effectLst/>
                          <a:latin typeface="Aptos" panose="020B0004020202020204" pitchFamily="34" charset="0"/>
                        </a:rPr>
                        <a:t>​</a:t>
                      </a:r>
                      <a:endParaRPr lang="en-US" sz="1500" b="0" i="0" dirty="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202788205"/>
                  </a:ext>
                </a:extLst>
              </a:tr>
              <a:tr h="254069">
                <a:tc>
                  <a:txBody>
                    <a:bodyPr/>
                    <a:lstStyle/>
                    <a:p>
                      <a:pPr algn="ctr" fontAlgn="base">
                        <a:lnSpc>
                          <a:spcPts val="1575"/>
                        </a:lnSpc>
                        <a:buNone/>
                      </a:pPr>
                      <a:r>
                        <a:rPr lang="en-US" sz="900" b="1" i="0" dirty="0">
                          <a:solidFill>
                            <a:schemeClr val="tx1"/>
                          </a:solidFill>
                          <a:effectLst/>
                          <a:latin typeface="Aptos" panose="020B0004020202020204" pitchFamily="34" charset="0"/>
                        </a:rPr>
                        <a:t>Ballard (proposed)</a:t>
                      </a:r>
                      <a:r>
                        <a:rPr lang="en-US" sz="700" b="1" i="0" baseline="30000" dirty="0">
                          <a:solidFill>
                            <a:schemeClr val="tx1"/>
                          </a:solidFill>
                          <a:effectLst/>
                          <a:latin typeface="Aptos" panose="020B0004020202020204" pitchFamily="34" charset="0"/>
                        </a:rPr>
                        <a:t>2,3</a:t>
                      </a:r>
                      <a:r>
                        <a:rPr lang="en-US" sz="700" b="0" i="0" dirty="0">
                          <a:solidFill>
                            <a:schemeClr val="tx1"/>
                          </a:solidFill>
                          <a:effectLst/>
                          <a:latin typeface="Aptos" panose="020B0004020202020204" pitchFamily="34" charset="0"/>
                        </a:rPr>
                        <a:t>​</a:t>
                      </a:r>
                      <a:endParaRPr lang="en-US" sz="1500" b="0" i="0" dirty="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575"/>
                        </a:lnSpc>
                        <a:buNone/>
                      </a:pPr>
                      <a:r>
                        <a:rPr lang="en-US" sz="900" b="1" i="0">
                          <a:solidFill>
                            <a:schemeClr val="tx1"/>
                          </a:solidFill>
                          <a:effectLst/>
                          <a:latin typeface="Aptos" panose="020B0004020202020204" pitchFamily="34" charset="0"/>
                        </a:rPr>
                        <a:t>Green Lake</a:t>
                      </a:r>
                      <a:r>
                        <a:rPr lang="en-US" sz="9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18819146"/>
                  </a:ext>
                </a:extLst>
              </a:tr>
              <a:tr h="252742">
                <a:tc>
                  <a:txBody>
                    <a:bodyPr/>
                    <a:lstStyle/>
                    <a:p>
                      <a:pPr algn="ctr" fontAlgn="auto">
                        <a:lnSpc>
                          <a:spcPts val="1575"/>
                        </a:lnSpc>
                        <a:buNone/>
                      </a:pPr>
                      <a:r>
                        <a:rPr lang="en-US" sz="900" b="1" i="0">
                          <a:solidFill>
                            <a:schemeClr val="tx1"/>
                          </a:solidFill>
                          <a:effectLst/>
                          <a:latin typeface="Aptos" panose="020B0004020202020204" pitchFamily="34" charset="0"/>
                        </a:rPr>
                        <a:t>​</a:t>
                      </a: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575"/>
                        </a:lnSpc>
                        <a:buNone/>
                      </a:pPr>
                      <a:r>
                        <a:rPr lang="en-US" sz="900" b="1" i="0">
                          <a:solidFill>
                            <a:schemeClr val="tx1"/>
                          </a:solidFill>
                          <a:effectLst/>
                          <a:latin typeface="Aptos" panose="020B0004020202020204" pitchFamily="34" charset="0"/>
                        </a:rPr>
                        <a:t>Lake City </a:t>
                      </a:r>
                      <a:r>
                        <a:rPr lang="en-US" sz="9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751231955"/>
                  </a:ext>
                </a:extLst>
              </a:tr>
              <a:tr h="254069">
                <a:tc>
                  <a:txBody>
                    <a:bodyPr/>
                    <a:lstStyle/>
                    <a:p>
                      <a:pPr algn="ctr" fontAlgn="auto">
                        <a:lnSpc>
                          <a:spcPts val="1425"/>
                        </a:lnSpc>
                        <a:buNone/>
                      </a:pPr>
                      <a:r>
                        <a:rPr lang="en-US" sz="900" b="1" i="0" dirty="0">
                          <a:solidFill>
                            <a:schemeClr val="tx1"/>
                          </a:solidFill>
                          <a:effectLst/>
                          <a:latin typeface="Aptos" panose="020B0004020202020204" pitchFamily="34" charset="0"/>
                        </a:rPr>
                        <a:t>​</a:t>
                      </a: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575"/>
                        </a:lnSpc>
                        <a:buNone/>
                      </a:pPr>
                      <a:r>
                        <a:rPr lang="en-US" sz="900" b="1" i="0" u="none" strike="noStrike">
                          <a:solidFill>
                            <a:schemeClr val="tx1"/>
                          </a:solidFill>
                          <a:effectLst/>
                          <a:latin typeface="Aptos" panose="020B0004020202020204" pitchFamily="34" charset="0"/>
                        </a:rPr>
                        <a:t>Mt Baker</a:t>
                      </a:r>
                      <a:r>
                        <a:rPr lang="en-US" sz="700" b="1" i="0" u="none" strike="noStrike" baseline="30000">
                          <a:solidFill>
                            <a:schemeClr val="tx1"/>
                          </a:solidFill>
                          <a:effectLst/>
                          <a:latin typeface="Aptos" panose="020B0004020202020204" pitchFamily="34" charset="0"/>
                        </a:rPr>
                        <a:t>1</a:t>
                      </a:r>
                      <a:r>
                        <a:rPr lang="en-US" sz="7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854174996"/>
                  </a:ext>
                </a:extLst>
              </a:tr>
              <a:tr h="254069">
                <a:tc>
                  <a:txBody>
                    <a:bodyPr/>
                    <a:lstStyle/>
                    <a:p>
                      <a:pPr algn="ctr" fontAlgn="auto">
                        <a:lnSpc>
                          <a:spcPts val="1425"/>
                        </a:lnSpc>
                        <a:buNone/>
                      </a:pPr>
                      <a:r>
                        <a:rPr lang="en-US" sz="900" b="1" i="0">
                          <a:solidFill>
                            <a:schemeClr val="tx1"/>
                          </a:solidFill>
                          <a:effectLst/>
                          <a:latin typeface="Aptos" panose="020B0004020202020204" pitchFamily="34" charset="0"/>
                        </a:rPr>
                        <a:t>​</a:t>
                      </a: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575"/>
                        </a:lnSpc>
                        <a:buNone/>
                      </a:pPr>
                      <a:r>
                        <a:rPr lang="en-US" sz="900" b="1" i="0" u="none" strike="noStrike">
                          <a:solidFill>
                            <a:schemeClr val="tx1"/>
                          </a:solidFill>
                          <a:effectLst/>
                          <a:latin typeface="Aptos" panose="020B0004020202020204" pitchFamily="34" charset="0"/>
                        </a:rPr>
                        <a:t>Roosevelt</a:t>
                      </a:r>
                      <a:r>
                        <a:rPr lang="en-US" sz="700" b="1" i="0" u="none" strike="noStrike" baseline="30000">
                          <a:solidFill>
                            <a:schemeClr val="tx1"/>
                          </a:solidFill>
                          <a:effectLst/>
                          <a:latin typeface="Aptos" panose="020B0004020202020204" pitchFamily="34" charset="0"/>
                        </a:rPr>
                        <a:t>1</a:t>
                      </a:r>
                      <a:r>
                        <a:rPr lang="en-US" sz="7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52463896"/>
                  </a:ext>
                </a:extLst>
              </a:tr>
              <a:tr h="254069">
                <a:tc>
                  <a:txBody>
                    <a:bodyPr/>
                    <a:lstStyle/>
                    <a:p>
                      <a:pPr algn="ctr" fontAlgn="auto">
                        <a:lnSpc>
                          <a:spcPts val="1425"/>
                        </a:lnSpc>
                        <a:buNone/>
                      </a:pPr>
                      <a:r>
                        <a:rPr lang="en-US" sz="900" b="1" i="0">
                          <a:solidFill>
                            <a:schemeClr val="tx1"/>
                          </a:solidFill>
                          <a:effectLst/>
                          <a:latin typeface="Aptos" panose="020B0004020202020204" pitchFamily="34" charset="0"/>
                        </a:rPr>
                        <a:t>​</a:t>
                      </a: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575"/>
                        </a:lnSpc>
                        <a:buNone/>
                      </a:pPr>
                      <a:r>
                        <a:rPr lang="en-US" sz="900" b="1" i="0" u="none" strike="noStrike">
                          <a:solidFill>
                            <a:schemeClr val="tx1"/>
                          </a:solidFill>
                          <a:effectLst/>
                          <a:latin typeface="Aptos" panose="020B0004020202020204" pitchFamily="34" charset="0"/>
                        </a:rPr>
                        <a:t>Wallingford</a:t>
                      </a:r>
                      <a:r>
                        <a:rPr lang="en-US" sz="700" b="1" i="0" baseline="30000">
                          <a:solidFill>
                            <a:schemeClr val="tx1"/>
                          </a:solidFill>
                          <a:effectLst/>
                          <a:latin typeface="Aptos" panose="020B0004020202020204" pitchFamily="34" charset="0"/>
                        </a:rPr>
                        <a:t>3</a:t>
                      </a:r>
                      <a:r>
                        <a:rPr lang="en-US" sz="700" b="0" i="0">
                          <a:solidFill>
                            <a:schemeClr val="tx1"/>
                          </a:solidFill>
                          <a:effectLst/>
                          <a:latin typeface="Aptos" panose="020B0004020202020204" pitchFamily="34" charset="0"/>
                        </a:rPr>
                        <a:t>​</a:t>
                      </a:r>
                      <a:endParaRPr lang="en-US" sz="1500" b="0" i="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039826787"/>
                  </a:ext>
                </a:extLst>
              </a:tr>
              <a:tr h="254069">
                <a:tc>
                  <a:txBody>
                    <a:bodyPr/>
                    <a:lstStyle/>
                    <a:p>
                      <a:pPr algn="ctr" fontAlgn="auto">
                        <a:lnSpc>
                          <a:spcPts val="1425"/>
                        </a:lnSpc>
                        <a:buNone/>
                      </a:pPr>
                      <a:r>
                        <a:rPr lang="en-US" sz="900" b="1" i="0" dirty="0">
                          <a:solidFill>
                            <a:schemeClr val="tx1"/>
                          </a:solidFill>
                          <a:effectLst/>
                          <a:latin typeface="Aptos" panose="020B0004020202020204" pitchFamily="34" charset="0"/>
                        </a:rPr>
                        <a:t>​</a:t>
                      </a: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575"/>
                        </a:lnSpc>
                        <a:buNone/>
                      </a:pPr>
                      <a:r>
                        <a:rPr lang="en-US" sz="900" b="1" i="0" u="none" strike="noStrike" dirty="0">
                          <a:solidFill>
                            <a:schemeClr val="tx1"/>
                          </a:solidFill>
                          <a:effectLst/>
                          <a:latin typeface="Aptos" panose="020B0004020202020204" pitchFamily="34" charset="0"/>
                        </a:rPr>
                        <a:t>Westwood</a:t>
                      </a:r>
                      <a:r>
                        <a:rPr lang="en-US" sz="900" b="1" i="0" dirty="0">
                          <a:solidFill>
                            <a:schemeClr val="tx1"/>
                          </a:solidFill>
                          <a:effectLst/>
                          <a:latin typeface="Aptos" panose="020B0004020202020204" pitchFamily="34" charset="0"/>
                        </a:rPr>
                        <a:t>–</a:t>
                      </a:r>
                      <a:r>
                        <a:rPr lang="en-US" sz="900" b="1" i="0" u="none" strike="noStrike" dirty="0">
                          <a:solidFill>
                            <a:schemeClr val="tx1"/>
                          </a:solidFill>
                          <a:effectLst/>
                          <a:latin typeface="Aptos" panose="020B0004020202020204" pitchFamily="34" charset="0"/>
                        </a:rPr>
                        <a:t>Highland Park</a:t>
                      </a:r>
                      <a:r>
                        <a:rPr lang="en-US" sz="700" b="1" i="0" baseline="30000" dirty="0">
                          <a:solidFill>
                            <a:schemeClr val="tx1"/>
                          </a:solidFill>
                          <a:effectLst/>
                          <a:latin typeface="Aptos" panose="020B0004020202020204" pitchFamily="34" charset="0"/>
                        </a:rPr>
                        <a:t>3</a:t>
                      </a:r>
                      <a:r>
                        <a:rPr lang="en-US" sz="700" b="0" i="0" dirty="0">
                          <a:solidFill>
                            <a:schemeClr val="tx1"/>
                          </a:solidFill>
                          <a:effectLst/>
                          <a:latin typeface="Aptos" panose="020B0004020202020204" pitchFamily="34" charset="0"/>
                        </a:rPr>
                        <a:t>​</a:t>
                      </a:r>
                      <a:endParaRPr lang="en-US" sz="1500" b="0" i="0" dirty="0">
                        <a:solidFill>
                          <a:schemeClr val="tx1"/>
                        </a:solidFill>
                        <a:effectLst/>
                      </a:endParaRPr>
                    </a:p>
                  </a:txBody>
                  <a:tcPr marL="75941" marR="75941" marT="37970" marB="37970" anchor="ctr">
                    <a:lnL w="13964" cap="flat" cmpd="sng" algn="ctr">
                      <a:solidFill>
                        <a:srgbClr val="FFFFFF"/>
                      </a:solidFill>
                      <a:prstDash val="solid"/>
                      <a:round/>
                      <a:headEnd type="none" w="med" len="med"/>
                      <a:tailEnd type="none" w="med" len="med"/>
                    </a:lnL>
                    <a:lnR w="13964" cap="flat" cmpd="sng" algn="ctr">
                      <a:solidFill>
                        <a:srgbClr val="FFFFFF"/>
                      </a:solidFill>
                      <a:prstDash val="solid"/>
                      <a:round/>
                      <a:headEnd type="none" w="med" len="med"/>
                      <a:tailEnd type="none" w="med" len="med"/>
                    </a:lnR>
                    <a:lnT w="13964" cap="flat" cmpd="sng" algn="ctr">
                      <a:solidFill>
                        <a:srgbClr val="FFFFFF"/>
                      </a:solidFill>
                      <a:prstDash val="solid"/>
                      <a:round/>
                      <a:headEnd type="none" w="med" len="med"/>
                      <a:tailEnd type="none" w="med" len="med"/>
                    </a:lnT>
                    <a:lnB w="1396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082197166"/>
                  </a:ext>
                </a:extLst>
              </a:tr>
            </a:tbl>
          </a:graphicData>
        </a:graphic>
      </p:graphicFrame>
      <p:pic>
        <p:nvPicPr>
          <p:cNvPr id="2050" name="Picture 2" descr="Map&#10;&#10;AI-generated content may be incorrect.">
            <a:extLst>
              <a:ext uri="{FF2B5EF4-FFF2-40B4-BE49-F238E27FC236}">
                <a16:creationId xmlns:a16="http://schemas.microsoft.com/office/drawing/2014/main" id="{6821AFF5-5FCF-D183-51CA-6800BA5FD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643" y="0"/>
            <a:ext cx="3822357" cy="68940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a16="http://schemas.microsoft.com/office/drawing/2014/main" id="{2358C9F3-B486-4F28-6D18-F57F0FE79D5F}"/>
              </a:ext>
            </a:extLst>
          </p:cNvPr>
          <p:cNvSpPr txBox="1"/>
          <p:nvPr/>
        </p:nvSpPr>
        <p:spPr>
          <a:xfrm>
            <a:off x="475608" y="1258341"/>
            <a:ext cx="7729278" cy="33547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685800">
              <a:buFont typeface="Arial" panose="020B0604020202020204" pitchFamily="34" charset="0"/>
              <a:buChar char="•"/>
              <a:defRPr/>
            </a:pPr>
            <a:r>
              <a:rPr lang="en-US" dirty="0">
                <a:solidFill>
                  <a:srgbClr val="000000"/>
                </a:solidFill>
                <a:latin typeface="+mj-lt"/>
                <a:cs typeface="Seattle Text"/>
              </a:rPr>
              <a:t>Additional phase of Comprehensive Plan zoning implementation in 2026.</a:t>
            </a:r>
          </a:p>
          <a:p>
            <a:pPr defTabSz="685800">
              <a:defRPr/>
            </a:pPr>
            <a:endParaRPr lang="en-US" dirty="0">
              <a:solidFill>
                <a:srgbClr val="000000"/>
              </a:solidFill>
              <a:latin typeface="+mj-lt"/>
              <a:cs typeface="Seattle Text"/>
            </a:endParaRPr>
          </a:p>
          <a:p>
            <a:pPr marL="285750" indent="-285750" defTabSz="685800">
              <a:buFont typeface="Arial" panose="020B0604020202020204" pitchFamily="34" charset="0"/>
              <a:buChar char="•"/>
              <a:defRPr/>
            </a:pPr>
            <a:r>
              <a:rPr lang="en-US" dirty="0">
                <a:solidFill>
                  <a:srgbClr val="000000"/>
                </a:solidFill>
                <a:latin typeface="+mj-lt"/>
                <a:cs typeface="Seattle Text"/>
              </a:rPr>
              <a:t>Increases housing capacity in Seattle’s existing Regional and Urban Centers.</a:t>
            </a:r>
          </a:p>
          <a:p>
            <a:pPr defTabSz="685800">
              <a:defRPr/>
            </a:pPr>
            <a:endParaRPr lang="en-US" dirty="0">
              <a:solidFill>
                <a:srgbClr val="000000"/>
              </a:solidFill>
              <a:latin typeface="+mj-lt"/>
              <a:cs typeface="Seattle Text"/>
            </a:endParaRPr>
          </a:p>
          <a:p>
            <a:pPr marL="285750" indent="-285750" defTabSz="685800">
              <a:buFont typeface="Arial" panose="020B0604020202020204" pitchFamily="34" charset="0"/>
              <a:buChar char="•"/>
              <a:defRPr/>
            </a:pPr>
            <a:r>
              <a:rPr lang="en-US" dirty="0">
                <a:solidFill>
                  <a:srgbClr val="000000"/>
                </a:solidFill>
                <a:latin typeface="+mj-lt"/>
                <a:cs typeface="Seattle Text"/>
              </a:rPr>
              <a:t>Focuses on:</a:t>
            </a:r>
          </a:p>
          <a:p>
            <a:pPr marL="742950" lvl="1" indent="-285750" defTabSz="685800">
              <a:buFont typeface="Arial" panose="020B0604020202020204" pitchFamily="34" charset="0"/>
              <a:buChar char="•"/>
              <a:defRPr/>
            </a:pPr>
            <a:r>
              <a:rPr lang="en-US" dirty="0">
                <a:solidFill>
                  <a:srgbClr val="000000"/>
                </a:solidFill>
                <a:latin typeface="+mj-lt"/>
                <a:cs typeface="Seattle Text"/>
              </a:rPr>
              <a:t>Strong market areas</a:t>
            </a:r>
          </a:p>
          <a:p>
            <a:pPr marL="742950" lvl="1" indent="-285750" defTabSz="685800">
              <a:buFont typeface="Arial" panose="020B0604020202020204" pitchFamily="34" charset="0"/>
              <a:buChar char="•"/>
              <a:defRPr/>
            </a:pPr>
            <a:r>
              <a:rPr lang="en-US" dirty="0">
                <a:solidFill>
                  <a:srgbClr val="000000"/>
                </a:solidFill>
                <a:latin typeface="+mj-lt"/>
                <a:cs typeface="Seattle Text"/>
              </a:rPr>
              <a:t>Opportunity sites</a:t>
            </a:r>
          </a:p>
          <a:p>
            <a:pPr marL="742950" lvl="1" indent="-285750" defTabSz="685800">
              <a:buFont typeface="Arial" panose="020B0604020202020204" pitchFamily="34" charset="0"/>
              <a:buChar char="•"/>
              <a:defRPr/>
            </a:pPr>
            <a:r>
              <a:rPr lang="en-US" dirty="0">
                <a:solidFill>
                  <a:srgbClr val="000000"/>
                </a:solidFill>
                <a:latin typeface="+mj-lt"/>
                <a:cs typeface="Seattle Text"/>
              </a:rPr>
              <a:t>Economical construction types</a:t>
            </a:r>
          </a:p>
          <a:p>
            <a:pPr marL="742950" lvl="1" indent="-285750" defTabSz="685800">
              <a:buFont typeface="Arial" panose="020B0604020202020204" pitchFamily="34" charset="0"/>
              <a:buChar char="•"/>
              <a:defRPr/>
            </a:pPr>
            <a:endParaRPr lang="en-US" dirty="0">
              <a:solidFill>
                <a:srgbClr val="000000"/>
              </a:solidFill>
              <a:latin typeface="+mj-lt"/>
              <a:cs typeface="Seattle Text"/>
            </a:endParaRPr>
          </a:p>
          <a:p>
            <a:pPr marL="285750" indent="-285750" defTabSz="685800">
              <a:buFont typeface="Arial" panose="020B0604020202020204" pitchFamily="34" charset="0"/>
              <a:buChar char="•"/>
              <a:defRPr/>
            </a:pPr>
            <a:r>
              <a:rPr lang="en-US" dirty="0">
                <a:solidFill>
                  <a:srgbClr val="000000"/>
                </a:solidFill>
                <a:latin typeface="+mj-lt"/>
                <a:cs typeface="Seattle Text"/>
              </a:rPr>
              <a:t>Requires Supplemental EIS review.</a:t>
            </a:r>
          </a:p>
          <a:p>
            <a:pPr defTabSz="685800">
              <a:defRPr/>
            </a:pPr>
            <a:endParaRPr lang="en-US" sz="1600" dirty="0">
              <a:solidFill>
                <a:srgbClr val="000000"/>
              </a:solidFill>
              <a:latin typeface="Aptos Display"/>
              <a:cs typeface="Seattle Text"/>
            </a:endParaRPr>
          </a:p>
          <a:p>
            <a:pPr defTabSz="685800">
              <a:defRPr/>
            </a:pPr>
            <a:endParaRPr lang="en-US" sz="1600" dirty="0">
              <a:solidFill>
                <a:srgbClr val="000000"/>
              </a:solidFill>
              <a:latin typeface="Aptos Display"/>
              <a:cs typeface="Seattle Text"/>
            </a:endParaRPr>
          </a:p>
        </p:txBody>
      </p:sp>
      <p:sp>
        <p:nvSpPr>
          <p:cNvPr id="8" name="TextBox 6">
            <a:extLst>
              <a:ext uri="{FF2B5EF4-FFF2-40B4-BE49-F238E27FC236}">
                <a16:creationId xmlns:a16="http://schemas.microsoft.com/office/drawing/2014/main" id="{45783C66-028C-E1DF-DDF9-F44B9CCD690C}"/>
              </a:ext>
            </a:extLst>
          </p:cNvPr>
          <p:cNvSpPr txBox="1"/>
          <p:nvPr/>
        </p:nvSpPr>
        <p:spPr>
          <a:xfrm>
            <a:off x="8369642" y="44032"/>
            <a:ext cx="3822357" cy="86177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dirty="0">
                <a:solidFill>
                  <a:srgbClr val="000000"/>
                </a:solidFill>
                <a:latin typeface="+mj-lt"/>
                <a:cs typeface="Seattle Text"/>
              </a:rPr>
              <a:t>STUDY AREA</a:t>
            </a:r>
          </a:p>
          <a:p>
            <a:pPr defTabSz="685800">
              <a:defRPr/>
            </a:pPr>
            <a:endParaRPr lang="en-US" sz="1600" dirty="0">
              <a:solidFill>
                <a:srgbClr val="000000"/>
              </a:solidFill>
              <a:latin typeface="Aptos Display"/>
              <a:cs typeface="Seattle Text"/>
            </a:endParaRPr>
          </a:p>
          <a:p>
            <a:pPr defTabSz="685800">
              <a:defRPr/>
            </a:pPr>
            <a:endParaRPr lang="en-US" sz="1600" dirty="0">
              <a:solidFill>
                <a:srgbClr val="000000"/>
              </a:solidFill>
              <a:latin typeface="Aptos Display"/>
              <a:cs typeface="Seattle Text"/>
            </a:endParaRPr>
          </a:p>
        </p:txBody>
      </p:sp>
    </p:spTree>
    <p:extLst>
      <p:ext uri="{BB962C8B-B14F-4D97-AF65-F5344CB8AC3E}">
        <p14:creationId xmlns:p14="http://schemas.microsoft.com/office/powerpoint/2010/main" val="2617770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8C7A0-15BC-B6D2-7DE4-BE483FB230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360B84-1A35-8AD6-A93F-B7147BF70F22}"/>
              </a:ext>
            </a:extLst>
          </p:cNvPr>
          <p:cNvSpPr>
            <a:spLocks noGrp="1"/>
          </p:cNvSpPr>
          <p:nvPr>
            <p:ph type="title"/>
          </p:nvPr>
        </p:nvSpPr>
        <p:spPr>
          <a:xfrm>
            <a:off x="459933" y="395622"/>
            <a:ext cx="11040607" cy="862719"/>
          </a:xfrm>
        </p:spPr>
        <p:txBody>
          <a:bodyPr>
            <a:normAutofit fontScale="90000"/>
          </a:bodyPr>
          <a:lstStyle/>
          <a:p>
            <a:r>
              <a:rPr lang="en-US" dirty="0">
                <a:latin typeface="Aptos"/>
                <a:ea typeface="Roboto Condensed"/>
              </a:rPr>
              <a:t>Design review - Exemption and reforms</a:t>
            </a:r>
            <a:br>
              <a:rPr lang="en-US" dirty="0">
                <a:latin typeface="Aptos"/>
                <a:ea typeface="Roboto Condensed"/>
              </a:rPr>
            </a:br>
            <a:endParaRPr lang="en-US" dirty="0"/>
          </a:p>
        </p:txBody>
      </p:sp>
      <p:sp>
        <p:nvSpPr>
          <p:cNvPr id="6" name="TextBox 6">
            <a:extLst>
              <a:ext uri="{FF2B5EF4-FFF2-40B4-BE49-F238E27FC236}">
                <a16:creationId xmlns:a16="http://schemas.microsoft.com/office/drawing/2014/main" id="{78FBC84D-FE17-F614-A58C-D7F3EDB8E7F4}"/>
              </a:ext>
            </a:extLst>
          </p:cNvPr>
          <p:cNvSpPr txBox="1"/>
          <p:nvPr/>
        </p:nvSpPr>
        <p:spPr>
          <a:xfrm>
            <a:off x="475606" y="1258341"/>
            <a:ext cx="11024933" cy="286232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Downtown &amp; City Center</a:t>
            </a:r>
            <a:r>
              <a:rPr lang="en-US" dirty="0"/>
              <a:t>: For three years (through 2027) Design Review is waived for proposals with residential or hotel uses within Downtown, South Lake Union and Uptown, as a downtown activation measure.</a:t>
            </a:r>
          </a:p>
          <a:p>
            <a:endParaRPr lang="en-US" dirty="0"/>
          </a:p>
          <a:p>
            <a:r>
              <a:rPr lang="en-US" b="1" dirty="0"/>
              <a:t>Design Review Exemptions for MHA Performance. </a:t>
            </a:r>
            <a:r>
              <a:rPr lang="en-US" dirty="0"/>
              <a:t>In 2023 Seattle passed legislation to waive design review for projects that meet their Mandatory Housing Affordability (MHA) requirement by building affordable housing on-site instead of choosing the in-lieu payment option.  </a:t>
            </a:r>
          </a:p>
          <a:p>
            <a:endParaRPr lang="en-US" dirty="0"/>
          </a:p>
          <a:p>
            <a:pPr defTabSz="685800">
              <a:defRPr/>
            </a:pPr>
            <a:r>
              <a:rPr lang="en-US" b="1" dirty="0"/>
              <a:t>(Proposed) Temporary Suspension of Design Review. </a:t>
            </a:r>
            <a:r>
              <a:rPr lang="en-US" dirty="0"/>
              <a:t>Seattle is working on a bill that would make all Design Review optional during a temporary period while the City responds to new guidance from the State of Washington requiring objective standards for design review. (House Bill 1293).</a:t>
            </a:r>
            <a:endParaRPr lang="en-US" sz="1600" dirty="0">
              <a:solidFill>
                <a:srgbClr val="000000"/>
              </a:solidFill>
              <a:latin typeface="Aptos Display"/>
              <a:cs typeface="Seattle Text"/>
            </a:endParaRPr>
          </a:p>
        </p:txBody>
      </p:sp>
    </p:spTree>
    <p:extLst>
      <p:ext uri="{BB962C8B-B14F-4D97-AF65-F5344CB8AC3E}">
        <p14:creationId xmlns:p14="http://schemas.microsoft.com/office/powerpoint/2010/main" val="2477162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2B2696-9D48-8488-6283-44F8E71CDCE7}"/>
              </a:ext>
            </a:extLst>
          </p:cNvPr>
          <p:cNvSpPr>
            <a:spLocks noGrp="1"/>
          </p:cNvSpPr>
          <p:nvPr>
            <p:ph type="ctrTitle"/>
          </p:nvPr>
        </p:nvSpPr>
        <p:spPr/>
        <p:txBody>
          <a:bodyPr/>
          <a:lstStyle/>
          <a:p>
            <a:r>
              <a:rPr lang="en-US"/>
              <a:t>Partnership for ADU Development (PAD)</a:t>
            </a:r>
          </a:p>
        </p:txBody>
      </p:sp>
    </p:spTree>
    <p:extLst>
      <p:ext uri="{BB962C8B-B14F-4D97-AF65-F5344CB8AC3E}">
        <p14:creationId xmlns:p14="http://schemas.microsoft.com/office/powerpoint/2010/main" val="167303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p&#10;&#10;Description automatically generated">
            <a:extLst>
              <a:ext uri="{FF2B5EF4-FFF2-40B4-BE49-F238E27FC236}">
                <a16:creationId xmlns:a16="http://schemas.microsoft.com/office/drawing/2014/main" id="{45BE0E92-58A1-01CA-1EA3-35C768822C6C}"/>
              </a:ext>
            </a:extLst>
          </p:cNvPr>
          <p:cNvPicPr>
            <a:picLocks noChangeAspect="1"/>
          </p:cNvPicPr>
          <p:nvPr/>
        </p:nvPicPr>
        <p:blipFill>
          <a:blip r:embed="rId2" cstate="print">
            <a:extLst>
              <a:ext uri="{28A0092B-C50C-407E-A947-70E740481C1C}">
                <a14:useLocalDpi xmlns:a14="http://schemas.microsoft.com/office/drawing/2010/main" val="0"/>
              </a:ext>
            </a:extLst>
          </a:blip>
          <a:srcRect b="9806"/>
          <a:stretch/>
        </p:blipFill>
        <p:spPr>
          <a:xfrm>
            <a:off x="9142325" y="476859"/>
            <a:ext cx="2988490" cy="5523176"/>
          </a:xfrm>
          <a:prstGeom prst="rect">
            <a:avLst/>
          </a:prstGeom>
        </p:spPr>
      </p:pic>
      <p:sp>
        <p:nvSpPr>
          <p:cNvPr id="16" name="Title 1">
            <a:extLst>
              <a:ext uri="{FF2B5EF4-FFF2-40B4-BE49-F238E27FC236}">
                <a16:creationId xmlns:a16="http://schemas.microsoft.com/office/drawing/2014/main" id="{040C0057-E5D2-ECC0-5B83-80C30D1F23AB}"/>
              </a:ext>
            </a:extLst>
          </p:cNvPr>
          <p:cNvSpPr txBox="1">
            <a:spLocks/>
          </p:cNvSpPr>
          <p:nvPr/>
        </p:nvSpPr>
        <p:spPr>
          <a:xfrm>
            <a:off x="314645" y="365129"/>
            <a:ext cx="9131197" cy="92115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400" b="1" kern="1200" cap="all" baseline="0">
                <a:solidFill>
                  <a:schemeClr val="tx1">
                    <a:lumMod val="50000"/>
                  </a:schemeClr>
                </a:solidFill>
                <a:latin typeface="Aptos" panose="020B0004020202020204" pitchFamily="34"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100" b="1" i="0" u="none" strike="noStrike" kern="1200" cap="all" spc="0" normalizeH="0" baseline="0" noProof="0">
                <a:ln>
                  <a:noFill/>
                </a:ln>
                <a:solidFill>
                  <a:schemeClr val="accent2"/>
                </a:solidFill>
                <a:effectLst/>
                <a:uLnTx/>
                <a:uFillTx/>
                <a:latin typeface="Aptos" panose="020B0004020202020204" pitchFamily="34" charset="0"/>
                <a:ea typeface="+mj-ea"/>
                <a:cs typeface="+mj-cs"/>
              </a:rPr>
              <a:t>Seattle’s updated </a:t>
            </a:r>
            <a:r>
              <a:rPr kumimoji="0" lang="en-US" sz="2100" b="1" i="0" u="none" strike="noStrike" kern="1200" cap="all" spc="0" normalizeH="0" baseline="0" noProof="0">
                <a:ln>
                  <a:noFill/>
                </a:ln>
                <a:solidFill>
                  <a:schemeClr val="accent2"/>
                </a:solidFill>
                <a:effectLst/>
                <a:highlight>
                  <a:srgbClr val="FFEBCE"/>
                </a:highlight>
                <a:uLnTx/>
                <a:uFillTx/>
                <a:latin typeface="Aptos" panose="020B0004020202020204" pitchFamily="34" charset="0"/>
                <a:ea typeface="+mj-ea"/>
                <a:cs typeface="+mj-cs"/>
              </a:rPr>
              <a:t>NEIGHBORHOOD RESIDENTIAL ZONING</a:t>
            </a:r>
            <a:r>
              <a:rPr kumimoji="0" lang="en-US" sz="2100" b="1" i="0" u="none" strike="noStrike" kern="1200" cap="all" spc="0" normalizeH="0" baseline="0" noProof="0">
                <a:ln>
                  <a:noFill/>
                </a:ln>
                <a:solidFill>
                  <a:schemeClr val="accent2"/>
                </a:solidFill>
                <a:effectLst/>
                <a:uLnTx/>
                <a:uFillTx/>
                <a:latin typeface="Aptos" panose="020B0004020202020204" pitchFamily="34" charset="0"/>
                <a:ea typeface="+mj-ea"/>
                <a:cs typeface="+mj-cs"/>
              </a:rPr>
              <a:t> creates new ADU and middle housing options, fulfilling state law.</a:t>
            </a:r>
          </a:p>
        </p:txBody>
      </p:sp>
      <p:sp>
        <p:nvSpPr>
          <p:cNvPr id="17" name="Content Placeholder 2">
            <a:extLst>
              <a:ext uri="{FF2B5EF4-FFF2-40B4-BE49-F238E27FC236}">
                <a16:creationId xmlns:a16="http://schemas.microsoft.com/office/drawing/2014/main" id="{7150D83E-3D46-10E0-F88F-3A1403FCD6A6}"/>
              </a:ext>
            </a:extLst>
          </p:cNvPr>
          <p:cNvSpPr txBox="1">
            <a:spLocks/>
          </p:cNvSpPr>
          <p:nvPr/>
        </p:nvSpPr>
        <p:spPr>
          <a:xfrm>
            <a:off x="314646" y="1393794"/>
            <a:ext cx="8258126" cy="4606241"/>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Aptos" panose="020B0004020202020204" pitchFamily="34" charset="0"/>
                <a:ea typeface="Open Sans" panose="020B0606030504020204" pitchFamily="34" charset="0"/>
                <a:cs typeface="Open Sans" panose="020B0606030504020204" pitchFamily="34" charset="0"/>
              </a:rPr>
              <a:t>Properties can have double DADUs, triplexes, fourplexes, and stacked flats, with 4-6 units allowed on every lot. </a:t>
            </a:r>
          </a:p>
          <a:p>
            <a:pPr marL="228594" marR="0" lvl="0" indent="-228594" algn="l" defTabSz="914377"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Aptos" panose="020B0004020202020204" pitchFamily="34" charset="0"/>
                <a:ea typeface="Open Sans" panose="020B0606030504020204" pitchFamily="34" charset="0"/>
                <a:cs typeface="Open Sans" panose="020B0606030504020204" pitchFamily="34" charset="0"/>
              </a:rPr>
              <a:t>These options give homeowners new ways to upgrade and leverage their property for stability, flexibility, and wealth creation.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Aptos" panose="020B0004020202020204" pitchFamily="34" charset="0"/>
                <a:ea typeface="Open Sans" panose="020B0606030504020204" pitchFamily="34" charset="0"/>
                <a:cs typeface="Open Sans" panose="020B0606030504020204" pitchFamily="34" charset="0"/>
              </a:rPr>
              <a:t>Barriers that homeowners face: </a:t>
            </a:r>
          </a:p>
          <a:p>
            <a:pPr marL="685783" marR="0" lvl="1" indent="-228594" algn="l" defTabSz="914377" rtl="0" eaLnBrk="1" fontAlgn="auto" latinLnBrk="0" hangingPunct="1">
              <a:lnSpc>
                <a:spcPct val="90000"/>
              </a:lnSpc>
              <a:spcBef>
                <a:spcPts val="500"/>
              </a:spcBef>
              <a:spcAft>
                <a:spcPts val="0"/>
              </a:spcAft>
              <a:buClr>
                <a:srgbClr val="ED7D31">
                  <a:lumMod val="75000"/>
                </a:srgbClr>
              </a:buClr>
              <a:buSzTx/>
              <a:buFont typeface="Aptos" panose="020B0004020202020204" pitchFamily="34" charset="0"/>
              <a:buChar char="»"/>
              <a:tabLst/>
              <a:defRPr/>
            </a:pPr>
            <a:r>
              <a:rPr kumimoji="0" lang="en-US" sz="1800" b="1" i="0" u="none" strike="noStrike" kern="1200" cap="none" spc="0" normalizeH="0" baseline="0" noProof="0">
                <a:ln>
                  <a:noFill/>
                </a:ln>
                <a:solidFill>
                  <a:schemeClr val="tx1"/>
                </a:solidFill>
                <a:effectLst/>
                <a:uLnTx/>
                <a:uFillTx/>
                <a:latin typeface="Aptos" panose="020B0004020202020204" pitchFamily="34" charset="0"/>
                <a:ea typeface="Open Sans" panose="020B0606030504020204" pitchFamily="34" charset="0"/>
                <a:cs typeface="Open Sans" panose="020B0606030504020204" pitchFamily="34" charset="0"/>
              </a:rPr>
              <a:t>A complex design and permitting process</a:t>
            </a:r>
          </a:p>
          <a:p>
            <a:pPr marL="685783" marR="0" lvl="1" indent="-228594" algn="l" defTabSz="914377" rtl="0" eaLnBrk="1" fontAlgn="auto" latinLnBrk="0" hangingPunct="1">
              <a:lnSpc>
                <a:spcPct val="90000"/>
              </a:lnSpc>
              <a:spcBef>
                <a:spcPts val="500"/>
              </a:spcBef>
              <a:spcAft>
                <a:spcPts val="0"/>
              </a:spcAft>
              <a:buClr>
                <a:srgbClr val="ED7D31">
                  <a:lumMod val="75000"/>
                </a:srgbClr>
              </a:buClr>
              <a:buSzTx/>
              <a:buFont typeface="Aptos" panose="020B0004020202020204" pitchFamily="34" charset="0"/>
              <a:buChar char="»"/>
              <a:tabLst/>
              <a:defRPr/>
            </a:pPr>
            <a:r>
              <a:rPr kumimoji="0" lang="en-US" sz="1800" b="1" i="0" u="none" strike="noStrike" kern="1200" cap="none" spc="0" normalizeH="0" baseline="0" noProof="0">
                <a:ln>
                  <a:noFill/>
                </a:ln>
                <a:solidFill>
                  <a:schemeClr val="tx1"/>
                </a:solidFill>
                <a:effectLst/>
                <a:uLnTx/>
                <a:uFillTx/>
                <a:latin typeface="Aptos" panose="020B0004020202020204" pitchFamily="34" charset="0"/>
                <a:ea typeface="Open Sans" panose="020B0606030504020204" pitchFamily="34" charset="0"/>
                <a:cs typeface="Open Sans" panose="020B0606030504020204" pitchFamily="34" charset="0"/>
              </a:rPr>
              <a:t>Insufficient cash &amp; equity and difficulty qualifying for financing to build</a:t>
            </a:r>
          </a:p>
          <a:p>
            <a:pPr marL="685783" marR="0" lvl="1" indent="-228594" algn="l" defTabSz="914377" rtl="0" eaLnBrk="1" fontAlgn="auto" latinLnBrk="0" hangingPunct="1">
              <a:lnSpc>
                <a:spcPct val="90000"/>
              </a:lnSpc>
              <a:spcBef>
                <a:spcPts val="500"/>
              </a:spcBef>
              <a:spcAft>
                <a:spcPts val="0"/>
              </a:spcAft>
              <a:buClr>
                <a:srgbClr val="ED7D31">
                  <a:lumMod val="75000"/>
                </a:srgbClr>
              </a:buClr>
              <a:buSzTx/>
              <a:buFont typeface="Aptos" panose="020B0004020202020204" pitchFamily="34" charset="0"/>
              <a:buChar char="»"/>
              <a:tabLst/>
              <a:defRPr/>
            </a:pPr>
            <a:r>
              <a:rPr kumimoji="0" lang="en-US" sz="1800" b="1" i="0" u="none" strike="noStrike" kern="1200" cap="none" spc="0" normalizeH="0" baseline="0" noProof="0">
                <a:ln>
                  <a:noFill/>
                </a:ln>
                <a:solidFill>
                  <a:schemeClr val="tx1"/>
                </a:solidFill>
                <a:effectLst/>
                <a:uLnTx/>
                <a:uFillTx/>
                <a:latin typeface="Aptos" panose="020B0004020202020204" pitchFamily="34" charset="0"/>
                <a:ea typeface="Open Sans" panose="020B0606030504020204" pitchFamily="34" charset="0"/>
                <a:cs typeface="Open Sans" panose="020B0606030504020204" pitchFamily="34" charset="0"/>
              </a:rPr>
              <a:t>Lack of time &amp; knowledge to oversee construction </a:t>
            </a:r>
          </a:p>
          <a:p>
            <a:pPr marL="685783" marR="0" lvl="1" indent="-228594" algn="l" defTabSz="914377" rtl="0" eaLnBrk="1" fontAlgn="auto" latinLnBrk="0" hangingPunct="1">
              <a:lnSpc>
                <a:spcPct val="90000"/>
              </a:lnSpc>
              <a:spcBef>
                <a:spcPts val="500"/>
              </a:spcBef>
              <a:spcAft>
                <a:spcPts val="0"/>
              </a:spcAft>
              <a:buClr>
                <a:srgbClr val="ED7D31">
                  <a:lumMod val="75000"/>
                </a:srgbClr>
              </a:buClr>
              <a:buSzTx/>
              <a:buFont typeface="Aptos" panose="020B0004020202020204" pitchFamily="34" charset="0"/>
              <a:buChar char="»"/>
              <a:tabLst/>
              <a:defRPr/>
            </a:pPr>
            <a:r>
              <a:rPr kumimoji="0" lang="en-US" sz="1800" b="1" i="0" u="none" strike="noStrike" kern="1200" cap="none" spc="0" normalizeH="0" baseline="0" noProof="0">
                <a:ln>
                  <a:noFill/>
                </a:ln>
                <a:solidFill>
                  <a:schemeClr val="tx1"/>
                </a:solidFill>
                <a:effectLst/>
                <a:uLnTx/>
                <a:uFillTx/>
                <a:latin typeface="Aptos" panose="020B0004020202020204" pitchFamily="34" charset="0"/>
                <a:ea typeface="Open Sans" panose="020B0606030504020204" pitchFamily="34" charset="0"/>
                <a:cs typeface="Open Sans" panose="020B0606030504020204" pitchFamily="34" charset="0"/>
              </a:rPr>
              <a:t>Burden of managing a rental </a:t>
            </a:r>
          </a:p>
          <a:p>
            <a:pPr marL="0" marR="0" lvl="0" indent="0" algn="l" defTabSz="914377"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tx1"/>
                </a:solidFill>
                <a:effectLst/>
                <a:highlight>
                  <a:srgbClr val="F8CBAD"/>
                </a:highlight>
                <a:uLnTx/>
                <a:uFillTx/>
                <a:latin typeface="Aptos" panose="020B0004020202020204" pitchFamily="34" charset="0"/>
                <a:ea typeface="Open Sans" panose="020B0606030504020204" pitchFamily="34" charset="0"/>
                <a:cs typeface="Open Sans" panose="020B0606030504020204" pitchFamily="34" charset="0"/>
              </a:rPr>
              <a:t>More homeowners — especially lower- and moderate-income households and owners of color — could benefit from their development potential </a:t>
            </a:r>
            <a:br>
              <a:rPr kumimoji="0" lang="en-US" sz="2000" b="0" i="0" u="none" strike="noStrike" kern="1200" cap="none" spc="0" normalizeH="0" baseline="0" noProof="0">
                <a:ln>
                  <a:noFill/>
                </a:ln>
                <a:solidFill>
                  <a:schemeClr val="tx1"/>
                </a:solidFill>
                <a:effectLst/>
                <a:highlight>
                  <a:srgbClr val="F8CBAD"/>
                </a:highlight>
                <a:uLnTx/>
                <a:uFillTx/>
                <a:latin typeface="Aptos" panose="020B0004020202020204" pitchFamily="34" charset="0"/>
                <a:ea typeface="Open Sans" panose="020B0606030504020204" pitchFamily="34" charset="0"/>
                <a:cs typeface="Open Sans" panose="020B0606030504020204" pitchFamily="34" charset="0"/>
              </a:rPr>
            </a:br>
            <a:r>
              <a:rPr kumimoji="0" lang="en-US" sz="2000" b="1" i="0" u="none" strike="noStrike" kern="1200" cap="none" spc="0" normalizeH="0" baseline="0" noProof="0">
                <a:ln>
                  <a:noFill/>
                </a:ln>
                <a:solidFill>
                  <a:schemeClr val="tx1"/>
                </a:solidFill>
                <a:effectLst/>
                <a:highlight>
                  <a:srgbClr val="F8CBAD"/>
                </a:highlight>
                <a:uLnTx/>
                <a:uFillTx/>
                <a:latin typeface="Aptos" panose="020B0004020202020204" pitchFamily="34" charset="0"/>
                <a:ea typeface="Open Sans" panose="020B0606030504020204" pitchFamily="34" charset="0"/>
                <a:cs typeface="Open Sans" panose="020B0606030504020204" pitchFamily="34" charset="0"/>
              </a:rPr>
              <a:t>if supported to overcome these barriers.</a:t>
            </a:r>
          </a:p>
        </p:txBody>
      </p:sp>
    </p:spTree>
    <p:extLst>
      <p:ext uri="{BB962C8B-B14F-4D97-AF65-F5344CB8AC3E}">
        <p14:creationId xmlns:p14="http://schemas.microsoft.com/office/powerpoint/2010/main" val="2999891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73D44-0E02-FB8F-3062-1F609C393680}"/>
              </a:ext>
            </a:extLst>
          </p:cNvPr>
          <p:cNvSpPr>
            <a:spLocks noGrp="1"/>
          </p:cNvSpPr>
          <p:nvPr>
            <p:ph type="title"/>
          </p:nvPr>
        </p:nvSpPr>
        <p:spPr>
          <a:xfrm>
            <a:off x="534077" y="282270"/>
            <a:ext cx="10544232" cy="1487916"/>
          </a:xfrm>
        </p:spPr>
        <p:txBody>
          <a:bodyPr>
            <a:normAutofit/>
          </a:bodyPr>
          <a:lstStyle/>
          <a:p>
            <a:r>
              <a:rPr lang="en-US" sz="2800"/>
              <a:t>Introducing PARTNERSHIP FOR ADU DEVELOPMENT (PAD): </a:t>
            </a:r>
            <a:br>
              <a:rPr lang="en-US"/>
            </a:br>
            <a:r>
              <a:rPr lang="en-US" sz="2600" b="0"/>
              <a:t>A MODEL FOR CO-DEVELOPMENT TO HELP THE CITY ADD HOUSING AND HOMEOWNERS CREATE WEALTH</a:t>
            </a:r>
          </a:p>
        </p:txBody>
      </p:sp>
      <p:sp>
        <p:nvSpPr>
          <p:cNvPr id="6" name="Content Placeholder 2">
            <a:extLst>
              <a:ext uri="{FF2B5EF4-FFF2-40B4-BE49-F238E27FC236}">
                <a16:creationId xmlns:a16="http://schemas.microsoft.com/office/drawing/2014/main" id="{BA5B5C23-27F2-8142-481B-F66DD87D15F5}"/>
              </a:ext>
            </a:extLst>
          </p:cNvPr>
          <p:cNvSpPr txBox="1">
            <a:spLocks/>
          </p:cNvSpPr>
          <p:nvPr/>
        </p:nvSpPr>
        <p:spPr>
          <a:xfrm>
            <a:off x="509953" y="2063262"/>
            <a:ext cx="11589897" cy="3990764"/>
          </a:xfrm>
          <a:prstGeom prst="rect">
            <a:avLst/>
          </a:prstGeom>
        </p:spPr>
        <p:txBody>
          <a:bodyPr vert="horz" lIns="91440" tIns="45720" rIns="91440" bIns="45720" numCol="2" spcCol="45720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DA5"/>
                </a:solidFill>
                <a:effectLst/>
                <a:uLnTx/>
                <a:uFillTx/>
                <a:latin typeface="Aptos" panose="020B0004020202020204" pitchFamily="34" charset="0"/>
                <a:ea typeface="Open Sans" panose="020B0606030504020204" pitchFamily="34" charset="0"/>
                <a:cs typeface="Open Sans" panose="020B0606030504020204" pitchFamily="34" charset="0"/>
              </a:rPr>
              <a:t>What?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DA5"/>
                </a:solidFill>
                <a:effectLst/>
                <a:uLnTx/>
                <a:uFillTx/>
                <a:latin typeface="Aptos" panose="020B0004020202020204" pitchFamily="34" charset="0"/>
                <a:ea typeface="Open Sans" panose="020B0606030504020204" pitchFamily="34" charset="0"/>
                <a:cs typeface="Open Sans" panose="020B0606030504020204" pitchFamily="34" charset="0"/>
              </a:rPr>
              <a:t>A City-facilitated partnership that helps homeowners overcome barriers to participating in development, adding housing, and creating wealth</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DA5"/>
                </a:solidFill>
                <a:effectLst/>
                <a:uLnTx/>
                <a:uFillTx/>
                <a:latin typeface="Aptos" panose="020B0004020202020204" pitchFamily="34" charset="0"/>
                <a:ea typeface="Open Sans" panose="020B0606030504020204" pitchFamily="34" charset="0"/>
                <a:cs typeface="Open Sans" panose="020B0606030504020204" pitchFamily="34" charset="0"/>
              </a:rPr>
              <a:t>Create creates a partnership, and the </a:t>
            </a:r>
            <a:r>
              <a:rPr kumimoji="0" lang="en-US" sz="2000" b="1" i="0" u="none" strike="noStrike" kern="1200" cap="none" spc="0" normalizeH="0" baseline="0" noProof="0">
                <a:ln>
                  <a:noFill/>
                </a:ln>
                <a:solidFill>
                  <a:srgbClr val="003DA5"/>
                </a:solidFill>
                <a:effectLst/>
                <a:uLnTx/>
                <a:uFillTx/>
                <a:latin typeface="Aptos" panose="020B0004020202020204" pitchFamily="34" charset="0"/>
                <a:ea typeface="Open Sans" panose="020B0606030504020204" pitchFamily="34" charset="0"/>
                <a:cs typeface="Open Sans" panose="020B0606030504020204" pitchFamily="34" charset="0"/>
              </a:rPr>
              <a:t>Partner</a:t>
            </a:r>
            <a:r>
              <a:rPr kumimoji="0" lang="en-US" sz="2000" b="0" i="0" u="none" strike="noStrike" kern="1200" cap="none" spc="0" normalizeH="0" baseline="0" noProof="0">
                <a:ln>
                  <a:noFill/>
                </a:ln>
                <a:solidFill>
                  <a:srgbClr val="003DA5"/>
                </a:solidFill>
                <a:effectLst/>
                <a:uLnTx/>
                <a:uFillTx/>
                <a:latin typeface="Aptos" panose="020B0004020202020204" pitchFamily="34" charset="0"/>
                <a:ea typeface="Open Sans" panose="020B0606030504020204" pitchFamily="34" charset="0"/>
                <a:cs typeface="Open Sans" panose="020B0606030504020204" pitchFamily="34" charset="0"/>
              </a:rPr>
              <a:t> works with the </a:t>
            </a:r>
            <a:r>
              <a:rPr kumimoji="0" lang="en-US" sz="2000" b="1" i="0" u="none" strike="noStrike" kern="1200" cap="none" spc="0" normalizeH="0" baseline="0" noProof="0">
                <a:ln>
                  <a:noFill/>
                </a:ln>
                <a:solidFill>
                  <a:srgbClr val="003DA5"/>
                </a:solidFill>
                <a:effectLst/>
                <a:uLnTx/>
                <a:uFillTx/>
                <a:latin typeface="Aptos" panose="020B0004020202020204" pitchFamily="34" charset="0"/>
                <a:ea typeface="Open Sans" panose="020B0606030504020204" pitchFamily="34" charset="0"/>
                <a:cs typeface="Open Sans" panose="020B0606030504020204" pitchFamily="34" charset="0"/>
              </a:rPr>
              <a:t>Homeowner</a:t>
            </a:r>
            <a:r>
              <a:rPr kumimoji="0" lang="en-US" sz="2000" b="0" i="0" u="none" strike="noStrike" kern="1200" cap="none" spc="0" normalizeH="0" baseline="0" noProof="0">
                <a:ln>
                  <a:noFill/>
                </a:ln>
                <a:solidFill>
                  <a:srgbClr val="003DA5"/>
                </a:solidFill>
                <a:effectLst/>
                <a:uLnTx/>
                <a:uFillTx/>
                <a:latin typeface="Aptos" panose="020B0004020202020204" pitchFamily="34" charset="0"/>
                <a:ea typeface="Open Sans" panose="020B0606030504020204" pitchFamily="34" charset="0"/>
                <a:cs typeface="Open Sans" panose="020B0606030504020204" pitchFamily="34" charset="0"/>
              </a:rPr>
              <a:t> to envision, design, permit, and deliver infill housing on the Homeowner’s property</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DA5"/>
                </a:solidFill>
                <a:effectLst/>
                <a:uLnTx/>
                <a:uFillTx/>
                <a:latin typeface="Aptos" panose="020B0004020202020204" pitchFamily="34" charset="0"/>
                <a:ea typeface="Open Sans" panose="020B0606030504020204" pitchFamily="34" charset="0"/>
                <a:cs typeface="Open Sans" panose="020B0606030504020204" pitchFamily="34" charset="0"/>
              </a:rPr>
              <a:t>Existing homeowners can maintain their mortgages, generate income to weather cost of living increases, and grow their property value</a:t>
            </a:r>
            <a:endParaRPr kumimoji="0" lang="en-US" sz="2000" b="1" i="0" u="none" strike="noStrike" kern="1200" cap="none" spc="0" normalizeH="0" baseline="0" noProof="0">
              <a:ln>
                <a:noFill/>
              </a:ln>
              <a:solidFill>
                <a:srgbClr val="003DA5">
                  <a:lumMod val="50000"/>
                </a:srgbClr>
              </a:solidFill>
              <a:effectLst/>
              <a:uLnTx/>
              <a:uFillTx/>
              <a:latin typeface="Aptos" panose="020B0004020202020204" pitchFamily="34" charset="0"/>
              <a:ea typeface="Open Sans" panose="020B0606030504020204" pitchFamily="34" charset="0"/>
              <a:cs typeface="Open Sans" panose="020B0606030504020204" pitchFamily="34" charset="0"/>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AE1A4F"/>
                </a:solidFill>
                <a:effectLst/>
                <a:uLnTx/>
                <a:uFillTx/>
                <a:latin typeface="Aptos" panose="020B0004020202020204" pitchFamily="34" charset="0"/>
                <a:ea typeface="Open Sans" panose="020B0606030504020204" pitchFamily="34" charset="0"/>
                <a:cs typeface="Open Sans" panose="020B0606030504020204" pitchFamily="34" charset="0"/>
              </a:rPr>
              <a:t>Why?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AE1A4F"/>
                </a:solidFill>
                <a:effectLst/>
                <a:uLnTx/>
                <a:uFillTx/>
                <a:latin typeface="Aptos" panose="020B0004020202020204" pitchFamily="34" charset="0"/>
                <a:ea typeface="Open Sans" panose="020B0606030504020204" pitchFamily="34" charset="0"/>
                <a:cs typeface="Open Sans" panose="020B0606030504020204" pitchFamily="34" charset="0"/>
              </a:rPr>
              <a:t>Updated NR zoning expands opportunities for homeowners to leverage their property.</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AE1A4F"/>
                </a:solidFill>
                <a:effectLst/>
                <a:uLnTx/>
                <a:uFillTx/>
                <a:latin typeface="Aptos" panose="020B0004020202020204" pitchFamily="34" charset="0"/>
                <a:ea typeface="Open Sans" panose="020B0606030504020204" pitchFamily="34" charset="0"/>
                <a:cs typeface="Open Sans" panose="020B0606030504020204" pitchFamily="34" charset="0"/>
              </a:rPr>
              <a:t>But homeowners often face barriers to realizing this potential: lack of knowledge, design &amp; permitting complexity, high costs, scarce financing, etc.</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AE1A4F"/>
                </a:solidFill>
                <a:effectLst/>
                <a:uLnTx/>
                <a:uFillTx/>
                <a:latin typeface="Aptos" panose="020B0004020202020204" pitchFamily="34" charset="0"/>
                <a:ea typeface="Open Sans" panose="020B0606030504020204" pitchFamily="34" charset="0"/>
                <a:cs typeface="Open Sans" panose="020B0606030504020204" pitchFamily="34" charset="0"/>
              </a:rPr>
              <a:t>Through PAD, the City can boost housing production and support more equitable implementation of new zoning.</a:t>
            </a:r>
          </a:p>
        </p:txBody>
      </p:sp>
    </p:spTree>
    <p:extLst>
      <p:ext uri="{BB962C8B-B14F-4D97-AF65-F5344CB8AC3E}">
        <p14:creationId xmlns:p14="http://schemas.microsoft.com/office/powerpoint/2010/main" val="1920305074"/>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449E17-3BF1-AB61-4206-AEABB5003920}"/>
              </a:ext>
            </a:extLst>
          </p:cNvPr>
          <p:cNvSpPr txBox="1">
            <a:spLocks/>
          </p:cNvSpPr>
          <p:nvPr/>
        </p:nvSpPr>
        <p:spPr>
          <a:xfrm>
            <a:off x="261242" y="76202"/>
            <a:ext cx="10117886" cy="106901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400" b="1" kern="1200">
                <a:solidFill>
                  <a:schemeClr val="tx1">
                    <a:lumMod val="50000"/>
                  </a:schemeClr>
                </a:solidFill>
                <a:latin typeface="Aptos" panose="020B0004020202020204" pitchFamily="34" charset="0"/>
                <a:ea typeface="+mj-ea"/>
                <a:cs typeface="+mj-cs"/>
              </a:defRPr>
            </a:lvl1pPr>
          </a:lstStyle>
          <a:p>
            <a:pPr marL="0" marR="0" lvl="0" indent="0" algn="l" defTabSz="914377" rtl="0" eaLnBrk="1" fontAlgn="auto" latinLnBrk="0" hangingPunct="1">
              <a:lnSpc>
                <a:spcPct val="110000"/>
              </a:lnSpc>
              <a:spcBef>
                <a:spcPts val="0"/>
              </a:spcBef>
              <a:spcAft>
                <a:spcPts val="0"/>
              </a:spcAft>
              <a:buClrTx/>
              <a:buSzTx/>
              <a:buFontTx/>
              <a:buNone/>
              <a:tabLst/>
              <a:defRPr/>
            </a:pPr>
            <a:r>
              <a:rPr kumimoji="0" lang="en-US" sz="2800" b="1" i="0" u="none" strike="noStrike" kern="1200" cap="all" spc="0" normalizeH="0" baseline="0" noProof="0">
                <a:ln>
                  <a:noFill/>
                </a:ln>
                <a:solidFill>
                  <a:srgbClr val="00474B"/>
                </a:solidFill>
                <a:effectLst/>
                <a:uLnTx/>
                <a:uFillTx/>
                <a:latin typeface="Aptos" panose="020B0004020202020204" pitchFamily="34" charset="0"/>
                <a:ea typeface="Roboto Condensed" panose="02000000000000000000" pitchFamily="2" charset="0"/>
              </a:rPr>
              <a:t>Introducing PARTNERSHIP FOR ADU DEVELOPMENT (PAD) </a:t>
            </a:r>
            <a:endParaRPr kumimoji="0" lang="en-US" sz="3200" b="0" i="0" u="none" strike="noStrike" kern="1200" cap="none" spc="0" normalizeH="0" baseline="0" noProof="0">
              <a:ln>
                <a:noFill/>
              </a:ln>
              <a:solidFill>
                <a:srgbClr val="003DA5">
                  <a:lumMod val="50000"/>
                </a:srgbClr>
              </a:solidFill>
              <a:effectLst/>
              <a:uLnTx/>
              <a:uFillTx/>
              <a:latin typeface="Aptos" panose="020B0004020202020204" pitchFamily="34" charset="0"/>
              <a:ea typeface="+mj-ea"/>
              <a:cs typeface="+mj-cs"/>
            </a:endParaRPr>
          </a:p>
        </p:txBody>
      </p:sp>
      <p:sp>
        <p:nvSpPr>
          <p:cNvPr id="5" name="Content Placeholder 2">
            <a:extLst>
              <a:ext uri="{FF2B5EF4-FFF2-40B4-BE49-F238E27FC236}">
                <a16:creationId xmlns:a16="http://schemas.microsoft.com/office/drawing/2014/main" id="{17D27A9F-8EEA-C02E-9516-AE38CF11CF8C}"/>
              </a:ext>
            </a:extLst>
          </p:cNvPr>
          <p:cNvSpPr txBox="1">
            <a:spLocks/>
          </p:cNvSpPr>
          <p:nvPr/>
        </p:nvSpPr>
        <p:spPr>
          <a:xfrm>
            <a:off x="261243" y="2540919"/>
            <a:ext cx="8196958" cy="3945605"/>
          </a:xfrm>
          <a:prstGeom prst="rect">
            <a:avLst/>
          </a:prstGeom>
        </p:spPr>
        <p:txBody>
          <a:bodyPr vert="horz" lIns="91440" tIns="45720" rIns="91440" bIns="45720" numCol="2" spcCol="22860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E7E6E6">
                    <a:lumMod val="25000"/>
                  </a:srgbClr>
                </a:solidFill>
                <a:effectLst/>
                <a:uLnTx/>
                <a:uFillTx/>
                <a:latin typeface="Aptos" panose="020B0004020202020204" pitchFamily="34" charset="0"/>
                <a:ea typeface="Open Sans" panose="020B0606030504020204" pitchFamily="34" charset="0"/>
                <a:cs typeface="Open Sans" panose="020B0606030504020204" pitchFamily="34" charset="0"/>
              </a:rPr>
              <a:t>Problem</a:t>
            </a: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E7E6E6">
                    <a:lumMod val="25000"/>
                  </a:srgbClr>
                </a:solidFill>
                <a:effectLst/>
                <a:uLnTx/>
                <a:uFillTx/>
                <a:latin typeface="Aptos" panose="020B0004020202020204" pitchFamily="34" charset="0"/>
                <a:ea typeface="Open Sans" panose="020B0606030504020204" pitchFamily="34" charset="0"/>
                <a:cs typeface="Open Sans" panose="020B0606030504020204" pitchFamily="34" charset="0"/>
              </a:rPr>
              <a:t>Updated Neighborhood Residential (NR) zoning allows double DADUs, fourplexes, and flats — creating new opportunities for homeowners to leverage their property.</a:t>
            </a: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E7E6E6">
                    <a:lumMod val="25000"/>
                  </a:srgbClr>
                </a:solidFill>
                <a:effectLst/>
                <a:uLnTx/>
                <a:uFillTx/>
                <a:latin typeface="Aptos" panose="020B0004020202020204" pitchFamily="34" charset="0"/>
                <a:ea typeface="Open Sans" panose="020B0606030504020204" pitchFamily="34" charset="0"/>
                <a:cs typeface="Open Sans" panose="020B0606030504020204" pitchFamily="34" charset="0"/>
              </a:rPr>
              <a:t>Many homeowners face barriers and cannot realize their development potential without comprehensive support.</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E7E6E6">
                    <a:lumMod val="25000"/>
                  </a:srgbClr>
                </a:solidFill>
                <a:effectLst/>
                <a:uLnTx/>
                <a:uFillTx/>
                <a:latin typeface="Aptos" panose="020B0004020202020204" pitchFamily="34" charset="0"/>
                <a:ea typeface="Open Sans" panose="020B0606030504020204" pitchFamily="34" charset="0"/>
                <a:cs typeface="Open Sans" panose="020B0606030504020204" pitchFamily="34" charset="0"/>
              </a:rPr>
              <a:t>This leaves many with just two options: watch their neighborhood change around them, or sell to a developer who capitalizes on their land’s value</a:t>
            </a: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rgbClr val="E7E6E6">
                  <a:lumMod val="25000"/>
                </a:srgbClr>
              </a:solidFill>
              <a:effectLst/>
              <a:uLnTx/>
              <a:uFillTx/>
              <a:latin typeface="Aptos" panose="020B0004020202020204" pitchFamily="34" charset="0"/>
              <a:ea typeface="Open Sans" panose="020B0606030504020204" pitchFamily="34" charset="0"/>
              <a:cs typeface="Open Sans" panose="020B0606030504020204" pitchFamily="34" charset="0"/>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chemeClr val="accent2"/>
                </a:solidFill>
                <a:effectLst/>
                <a:uLnTx/>
                <a:uFillTx/>
                <a:latin typeface="Aptos" panose="020B0004020202020204" pitchFamily="34" charset="0"/>
                <a:ea typeface="Open Sans" panose="020B0606030504020204" pitchFamily="34" charset="0"/>
                <a:cs typeface="Open Sans" panose="020B0606030504020204" pitchFamily="34" charset="0"/>
              </a:rPr>
              <a:t>What PAD does</a:t>
            </a: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2"/>
                </a:solidFill>
                <a:effectLst/>
                <a:uLnTx/>
                <a:uFillTx/>
                <a:latin typeface="Aptos" panose="020B0004020202020204" pitchFamily="34" charset="0"/>
                <a:ea typeface="Open Sans" panose="020B0606030504020204" pitchFamily="34" charset="0"/>
                <a:cs typeface="Open Sans" panose="020B0606030504020204" pitchFamily="34" charset="0"/>
              </a:rPr>
              <a:t>Supports homeowners so they can realize their property’s potential to add housing and build wealth.</a:t>
            </a: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solidFill>
                  <a:schemeClr val="accent2"/>
                </a:solidFill>
                <a:effectLst/>
                <a:highlight>
                  <a:srgbClr val="F8CBAD"/>
                </a:highlight>
                <a:uLnTx/>
                <a:uFillTx/>
                <a:latin typeface="Aptos" panose="020B0004020202020204" pitchFamily="34" charset="0"/>
                <a:ea typeface="Open Sans" panose="020B0606030504020204" pitchFamily="34" charset="0"/>
                <a:cs typeface="Open Sans" panose="020B0606030504020204" pitchFamily="34" charset="0"/>
              </a:rPr>
              <a:t>Through this pilot, the City catalyzes a partnership between Homeowners and a Partner who co-develops housing in their backyard.</a:t>
            </a: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2"/>
                </a:solidFill>
                <a:effectLst/>
                <a:uLnTx/>
                <a:uFillTx/>
                <a:latin typeface="Aptos" panose="020B0004020202020204" pitchFamily="34" charset="0"/>
                <a:ea typeface="Open Sans" panose="020B0606030504020204" pitchFamily="34" charset="0"/>
                <a:cs typeface="Open Sans" panose="020B0606030504020204" pitchFamily="34" charset="0"/>
              </a:rPr>
              <a:t>By co-developing, Homeowners overcome financial barriers, get support through construction, and minimize risk.</a:t>
            </a: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E7E6E6">
                  <a:lumMod val="10000"/>
                </a:srgbClr>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E61E1429-356A-C9D1-23D3-94059DD5E301}"/>
              </a:ext>
            </a:extLst>
          </p:cNvPr>
          <p:cNvSpPr txBox="1">
            <a:spLocks/>
          </p:cNvSpPr>
          <p:nvPr/>
        </p:nvSpPr>
        <p:spPr>
          <a:xfrm>
            <a:off x="261242" y="978888"/>
            <a:ext cx="8263633" cy="1426560"/>
          </a:xfrm>
          <a:prstGeom prst="rect">
            <a:avLst/>
          </a:prstGeom>
        </p:spPr>
        <p:txBody>
          <a:bodyPr vert="horz" lIns="91440" tIns="45720" rIns="91440" bIns="45720" numCol="1" spcCol="45720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accent2"/>
                </a:solidFill>
                <a:effectLst/>
                <a:uLnTx/>
                <a:uFillTx/>
                <a:latin typeface="Aptos" panose="020B0004020202020204" pitchFamily="34" charset="0"/>
                <a:ea typeface="Open Sans" panose="020B0606030504020204" pitchFamily="34" charset="0"/>
                <a:cs typeface="Open Sans" panose="020B0606030504020204" pitchFamily="34" charset="0"/>
              </a:rPr>
              <a:t>A City-facilitated </a:t>
            </a:r>
            <a:r>
              <a:rPr kumimoji="0" lang="en-US" sz="2400" b="1" i="0" u="none" strike="noStrike" kern="1200" cap="none" spc="0" normalizeH="0" baseline="0" noProof="0">
                <a:ln>
                  <a:noFill/>
                </a:ln>
                <a:solidFill>
                  <a:schemeClr val="accent2"/>
                </a:solidFill>
                <a:effectLst/>
                <a:uLnTx/>
                <a:uFillTx/>
                <a:latin typeface="Aptos" panose="020B0004020202020204" pitchFamily="34" charset="0"/>
                <a:ea typeface="Open Sans" panose="020B0606030504020204" pitchFamily="34" charset="0"/>
                <a:cs typeface="Open Sans" panose="020B0606030504020204" pitchFamily="34" charset="0"/>
              </a:rPr>
              <a:t>partnership</a:t>
            </a:r>
            <a:r>
              <a:rPr kumimoji="0" lang="en-US" sz="2400" b="0" i="0" u="none" strike="noStrike" kern="1200" cap="none" spc="0" normalizeH="0" baseline="0" noProof="0">
                <a:ln>
                  <a:noFill/>
                </a:ln>
                <a:solidFill>
                  <a:schemeClr val="accent2"/>
                </a:solidFill>
                <a:effectLst/>
                <a:uLnTx/>
                <a:uFillTx/>
                <a:latin typeface="Aptos" panose="020B0004020202020204" pitchFamily="34" charset="0"/>
                <a:ea typeface="Open Sans" panose="020B0606030504020204" pitchFamily="34" charset="0"/>
                <a:cs typeface="Open Sans" panose="020B0606030504020204" pitchFamily="34" charset="0"/>
              </a:rPr>
              <a:t> and </a:t>
            </a:r>
            <a:r>
              <a:rPr kumimoji="0" lang="en-US" sz="2400" b="1" i="0" u="none" strike="noStrike" kern="1200" cap="none" spc="0" normalizeH="0" baseline="0" noProof="0">
                <a:ln>
                  <a:noFill/>
                </a:ln>
                <a:solidFill>
                  <a:schemeClr val="accent2"/>
                </a:solidFill>
                <a:effectLst/>
                <a:uLnTx/>
                <a:uFillTx/>
                <a:latin typeface="Aptos" panose="020B0004020202020204" pitchFamily="34" charset="0"/>
                <a:ea typeface="Open Sans" panose="020B0606030504020204" pitchFamily="34" charset="0"/>
                <a:cs typeface="Open Sans" panose="020B0606030504020204" pitchFamily="34" charset="0"/>
              </a:rPr>
              <a:t>co-development model pilot project </a:t>
            </a:r>
            <a:r>
              <a:rPr kumimoji="0" lang="en-US" sz="2400" b="0" i="0" u="none" strike="noStrike" kern="1200" cap="none" spc="0" normalizeH="0" baseline="0" noProof="0">
                <a:ln>
                  <a:noFill/>
                </a:ln>
                <a:solidFill>
                  <a:schemeClr val="accent2"/>
                </a:solidFill>
                <a:effectLst/>
                <a:uLnTx/>
                <a:uFillTx/>
                <a:latin typeface="Aptos" panose="020B0004020202020204" pitchFamily="34" charset="0"/>
                <a:ea typeface="Open Sans" panose="020B0606030504020204" pitchFamily="34" charset="0"/>
                <a:cs typeface="Open Sans" panose="020B0606030504020204" pitchFamily="34" charset="0"/>
              </a:rPr>
              <a:t>whose mission is to help homeowners overcome barriers so they can participate in development, create housing, and build generational wealth.</a:t>
            </a:r>
          </a:p>
        </p:txBody>
      </p:sp>
      <p:pic>
        <p:nvPicPr>
          <p:cNvPr id="7" name="Picture 6" descr="A group of people outside&#10;&#10;AI-generated content may be incorrect.">
            <a:extLst>
              <a:ext uri="{FF2B5EF4-FFF2-40B4-BE49-F238E27FC236}">
                <a16:creationId xmlns:a16="http://schemas.microsoft.com/office/drawing/2014/main" id="{0ADB433B-0EC2-CF75-A031-909B67D89E13}"/>
              </a:ext>
            </a:extLst>
          </p:cNvPr>
          <p:cNvPicPr>
            <a:picLocks noChangeAspect="1"/>
          </p:cNvPicPr>
          <p:nvPr/>
        </p:nvPicPr>
        <p:blipFill>
          <a:blip r:embed="rId3">
            <a:extLst>
              <a:ext uri="{28A0092B-C50C-407E-A947-70E740481C1C}">
                <a14:useLocalDpi xmlns:a14="http://schemas.microsoft.com/office/drawing/2010/main" val="0"/>
              </a:ext>
            </a:extLst>
          </a:blip>
          <a:srcRect l="26788" t="3007" r="30491" b="14541"/>
          <a:stretch>
            <a:fillRect/>
          </a:stretch>
        </p:blipFill>
        <p:spPr>
          <a:xfrm>
            <a:off x="8661731" y="995364"/>
            <a:ext cx="3530269" cy="5111520"/>
          </a:xfrm>
          <a:prstGeom prst="rect">
            <a:avLst/>
          </a:prstGeom>
        </p:spPr>
      </p:pic>
    </p:spTree>
    <p:extLst>
      <p:ext uri="{BB962C8B-B14F-4D97-AF65-F5344CB8AC3E}">
        <p14:creationId xmlns:p14="http://schemas.microsoft.com/office/powerpoint/2010/main" val="3776236731"/>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4FBC3A8-7A15-06AB-721E-0207A1CEDCD4}"/>
              </a:ext>
            </a:extLst>
          </p:cNvPr>
          <p:cNvSpPr txBox="1">
            <a:spLocks/>
          </p:cNvSpPr>
          <p:nvPr/>
        </p:nvSpPr>
        <p:spPr>
          <a:xfrm>
            <a:off x="509954" y="244586"/>
            <a:ext cx="11377246" cy="1155326"/>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400" b="1" kern="1200" cap="all" baseline="0">
                <a:solidFill>
                  <a:schemeClr val="tx1">
                    <a:lumMod val="50000"/>
                  </a:schemeClr>
                </a:solidFill>
                <a:latin typeface="Aptos" panose="020B0004020202020204" pitchFamily="34"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all" spc="0" normalizeH="0" baseline="0" noProof="0">
                <a:ln>
                  <a:noFill/>
                </a:ln>
                <a:solidFill>
                  <a:schemeClr val="accent2"/>
                </a:solidFill>
                <a:effectLst/>
                <a:uLnTx/>
                <a:uFillTx/>
                <a:latin typeface="Aptos" panose="020B0004020202020204" pitchFamily="34" charset="0"/>
                <a:ea typeface="+mj-ea"/>
                <a:cs typeface="+mj-cs"/>
              </a:rPr>
              <a:t>The pad CO-DEVELOPMENT MODEL</a:t>
            </a:r>
          </a:p>
        </p:txBody>
      </p:sp>
      <p:pic>
        <p:nvPicPr>
          <p:cNvPr id="9" name="Content Placeholder 4">
            <a:extLst>
              <a:ext uri="{FF2B5EF4-FFF2-40B4-BE49-F238E27FC236}">
                <a16:creationId xmlns:a16="http://schemas.microsoft.com/office/drawing/2014/main" id="{FDCDD5D4-A2BA-29F1-A505-54ED1A076A90}"/>
              </a:ext>
            </a:extLst>
          </p:cNvPr>
          <p:cNvPicPr>
            <a:picLocks noChangeAspect="1"/>
          </p:cNvPicPr>
          <p:nvPr/>
        </p:nvPicPr>
        <p:blipFill>
          <a:blip r:embed="rId2" cstate="print">
            <a:extLst>
              <a:ext uri="{28A0092B-C50C-407E-A947-70E740481C1C}">
                <a14:useLocalDpi xmlns:a14="http://schemas.microsoft.com/office/drawing/2010/main" val="0"/>
              </a:ext>
            </a:extLst>
          </a:blip>
          <a:srcRect b="23420"/>
          <a:stretch>
            <a:fillRect/>
          </a:stretch>
        </p:blipFill>
        <p:spPr bwMode="auto">
          <a:xfrm>
            <a:off x="369094" y="1400480"/>
            <a:ext cx="10844212" cy="2771935"/>
          </a:xfrm>
          <a:prstGeom prst="rect">
            <a:avLst/>
          </a:prstGeom>
          <a:noFill/>
          <a:ln>
            <a:noFill/>
          </a:ln>
        </p:spPr>
      </p:pic>
      <p:sp>
        <p:nvSpPr>
          <p:cNvPr id="10" name="Content Placeholder 2">
            <a:extLst>
              <a:ext uri="{FF2B5EF4-FFF2-40B4-BE49-F238E27FC236}">
                <a16:creationId xmlns:a16="http://schemas.microsoft.com/office/drawing/2014/main" id="{EC5DD4EF-E7E8-C36E-36ED-3FBC47675612}"/>
              </a:ext>
            </a:extLst>
          </p:cNvPr>
          <p:cNvSpPr txBox="1">
            <a:spLocks/>
          </p:cNvSpPr>
          <p:nvPr/>
        </p:nvSpPr>
        <p:spPr>
          <a:xfrm>
            <a:off x="369094" y="4231700"/>
            <a:ext cx="3272464" cy="1445209"/>
          </a:xfrm>
          <a:prstGeom prst="rect">
            <a:avLst/>
          </a:prstGeom>
        </p:spPr>
        <p:txBody>
          <a:bodyPr vert="horz" lIns="91440" tIns="45720" rIns="91440" bIns="45720" numCol="1" spcCol="45720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marR="0" lvl="0" indent="-231775" algn="l" defTabSz="914377"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1. Lot split and ground lease</a:t>
            </a:r>
          </a:p>
          <a:p>
            <a:pPr marL="231775"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The Partner helps the Homeowner execute a </a:t>
            </a:r>
            <a:r>
              <a:rPr kumimoji="0" lang="en-US" sz="1400" b="1"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lot split </a:t>
            </a:r>
            <a:r>
              <a:rPr kumimoji="0" lang="en-US" sz="1400" b="0"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and enters into a </a:t>
            </a:r>
            <a:r>
              <a:rPr kumimoji="0" lang="en-US" sz="1400" b="1"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ground lease </a:t>
            </a:r>
            <a:r>
              <a:rPr kumimoji="0" lang="en-US" sz="1400" b="0"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for the backyard.  </a:t>
            </a:r>
          </a:p>
          <a:p>
            <a:pPr marL="0" marR="0" lvl="0" indent="0" algn="l" defTabSz="914377"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D5A09946-A45E-B682-4179-BCFC863876D9}"/>
              </a:ext>
            </a:extLst>
          </p:cNvPr>
          <p:cNvSpPr txBox="1">
            <a:spLocks/>
          </p:cNvSpPr>
          <p:nvPr/>
        </p:nvSpPr>
        <p:spPr>
          <a:xfrm>
            <a:off x="3983231" y="4231700"/>
            <a:ext cx="3774683" cy="1445209"/>
          </a:xfrm>
          <a:prstGeom prst="rect">
            <a:avLst/>
          </a:prstGeom>
        </p:spPr>
        <p:txBody>
          <a:bodyPr vert="horz" lIns="91440" tIns="45720" rIns="91440" bIns="45720" numCol="1" spcCol="45720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marR="0" lvl="0" indent="-231775" algn="l" defTabSz="914377"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2. Design–build–operate–maintain</a:t>
            </a:r>
          </a:p>
          <a:p>
            <a:pPr marL="231775"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The Partner delivers infill housing, operates it as a rental, and </a:t>
            </a:r>
            <a:r>
              <a:rPr kumimoji="0" lang="en-US" sz="1400" b="1"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shares rental income </a:t>
            </a:r>
            <a:r>
              <a:rPr kumimoji="0" lang="en-US" sz="1400" b="0"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each month with the Homeowner. </a:t>
            </a:r>
            <a:endParaRPr kumimoji="0" lang="en-US" sz="1600" b="1"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2" name="Content Placeholder 2">
            <a:extLst>
              <a:ext uri="{FF2B5EF4-FFF2-40B4-BE49-F238E27FC236}">
                <a16:creationId xmlns:a16="http://schemas.microsoft.com/office/drawing/2014/main" id="{8B6C0479-16ED-0BF9-EE9D-6ED6CF71DBA1}"/>
              </a:ext>
            </a:extLst>
          </p:cNvPr>
          <p:cNvSpPr txBox="1">
            <a:spLocks/>
          </p:cNvSpPr>
          <p:nvPr/>
        </p:nvSpPr>
        <p:spPr>
          <a:xfrm>
            <a:off x="8112517" y="4231700"/>
            <a:ext cx="3774683" cy="1445209"/>
          </a:xfrm>
          <a:prstGeom prst="rect">
            <a:avLst/>
          </a:prstGeom>
        </p:spPr>
        <p:txBody>
          <a:bodyPr vert="horz" lIns="91440" tIns="45720" rIns="91440" bIns="45720" numCol="1" spcCol="45720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marR="0" lvl="0" indent="-231775" algn="l" defTabSz="914377"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3. Handoff to homeowner</a:t>
            </a:r>
          </a:p>
          <a:p>
            <a:pPr marL="231775"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Over time, the Homeowner invests lease income and </a:t>
            </a:r>
            <a:r>
              <a:rPr kumimoji="0" lang="en-US" sz="1400" b="1"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buys out the Partner </a:t>
            </a:r>
            <a:r>
              <a:rPr kumimoji="0" lang="en-US" sz="1400" b="0" i="0" u="none" strike="noStrike" kern="120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after 10 years, letting them own the units outright. </a:t>
            </a:r>
          </a:p>
        </p:txBody>
      </p:sp>
    </p:spTree>
    <p:extLst>
      <p:ext uri="{BB962C8B-B14F-4D97-AF65-F5344CB8AC3E}">
        <p14:creationId xmlns:p14="http://schemas.microsoft.com/office/powerpoint/2010/main" val="785119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41ACE9-6301-47E1-0527-D36FF68DCF9B}"/>
              </a:ext>
            </a:extLst>
          </p:cNvPr>
          <p:cNvSpPr>
            <a:spLocks noGrp="1"/>
          </p:cNvSpPr>
          <p:nvPr>
            <p:ph type="title"/>
          </p:nvPr>
        </p:nvSpPr>
        <p:spPr>
          <a:xfrm>
            <a:off x="509954" y="386862"/>
            <a:ext cx="11218984" cy="1111809"/>
          </a:xfrm>
        </p:spPr>
        <p:txBody>
          <a:bodyPr>
            <a:normAutofit/>
          </a:bodyPr>
          <a:lstStyle/>
          <a:p>
            <a:r>
              <a:rPr lang="en-US"/>
              <a:t>HOW IT WORKS: TWO MODELS TO SUPPORT HOMEOWNERS &amp; BOOST HOUSING</a:t>
            </a:r>
          </a:p>
        </p:txBody>
      </p:sp>
      <p:sp>
        <p:nvSpPr>
          <p:cNvPr id="5" name="Content Placeholder 2">
            <a:extLst>
              <a:ext uri="{FF2B5EF4-FFF2-40B4-BE49-F238E27FC236}">
                <a16:creationId xmlns:a16="http://schemas.microsoft.com/office/drawing/2014/main" id="{79193CA9-EEE3-9EED-E928-E26D34D548B2}"/>
              </a:ext>
            </a:extLst>
          </p:cNvPr>
          <p:cNvSpPr>
            <a:spLocks noGrp="1"/>
          </p:cNvSpPr>
          <p:nvPr>
            <p:ph idx="1"/>
          </p:nvPr>
        </p:nvSpPr>
        <p:spPr>
          <a:xfrm>
            <a:off x="6638260" y="1682142"/>
            <a:ext cx="5257800" cy="4568712"/>
          </a:xfrm>
        </p:spPr>
        <p:txBody>
          <a:bodyPr>
            <a:normAutofit/>
          </a:bodyPr>
          <a:lstStyle/>
          <a:p>
            <a:pPr marL="0" indent="0">
              <a:spcBef>
                <a:spcPts val="800"/>
              </a:spcBef>
              <a:buNone/>
            </a:pPr>
            <a:r>
              <a:rPr lang="en-US" sz="1800" b="1">
                <a:solidFill>
                  <a:srgbClr val="002060"/>
                </a:solidFill>
              </a:rPr>
              <a:t>FEE SIMPLE</a:t>
            </a:r>
          </a:p>
          <a:p>
            <a:pPr marL="0" indent="0">
              <a:spcBef>
                <a:spcPts val="0"/>
              </a:spcBef>
              <a:spcAft>
                <a:spcPts val="800"/>
              </a:spcAft>
              <a:buNone/>
            </a:pPr>
            <a:r>
              <a:rPr lang="en-US" sz="1600">
                <a:solidFill>
                  <a:srgbClr val="002060"/>
                </a:solidFill>
              </a:rPr>
              <a:t>DESIGN–BUILD OWNER’S REP MODEL</a:t>
            </a:r>
          </a:p>
          <a:p>
            <a:pPr>
              <a:spcBef>
                <a:spcPts val="800"/>
              </a:spcBef>
            </a:pPr>
            <a:r>
              <a:rPr lang="en-US" sz="1600" b="1">
                <a:solidFill>
                  <a:srgbClr val="002060"/>
                </a:solidFill>
              </a:rPr>
              <a:t>Partner</a:t>
            </a:r>
            <a:r>
              <a:rPr lang="en-US" sz="1600">
                <a:solidFill>
                  <a:srgbClr val="002060"/>
                </a:solidFill>
              </a:rPr>
              <a:t> works with </a:t>
            </a:r>
            <a:r>
              <a:rPr lang="en-US" sz="1600" b="1">
                <a:solidFill>
                  <a:srgbClr val="002060"/>
                </a:solidFill>
              </a:rPr>
              <a:t>Homeowner</a:t>
            </a:r>
            <a:r>
              <a:rPr lang="en-US" sz="1600">
                <a:solidFill>
                  <a:srgbClr val="002060"/>
                </a:solidFill>
              </a:rPr>
              <a:t> to envision, design, and permit a project</a:t>
            </a:r>
          </a:p>
          <a:p>
            <a:pPr>
              <a:spcBef>
                <a:spcPts val="800"/>
              </a:spcBef>
            </a:pPr>
            <a:r>
              <a:rPr lang="en-US" sz="1600" b="1">
                <a:solidFill>
                  <a:srgbClr val="002060"/>
                </a:solidFill>
              </a:rPr>
              <a:t>Partner</a:t>
            </a:r>
            <a:r>
              <a:rPr lang="en-US" sz="1600">
                <a:solidFill>
                  <a:srgbClr val="002060"/>
                </a:solidFill>
              </a:rPr>
              <a:t> helps </a:t>
            </a:r>
            <a:r>
              <a:rPr lang="en-US" sz="1600" b="1">
                <a:solidFill>
                  <a:srgbClr val="002060"/>
                </a:solidFill>
              </a:rPr>
              <a:t>Homeowner</a:t>
            </a:r>
            <a:r>
              <a:rPr lang="en-US" sz="1600">
                <a:solidFill>
                  <a:srgbClr val="002060"/>
                </a:solidFill>
              </a:rPr>
              <a:t> obtain financing</a:t>
            </a:r>
          </a:p>
          <a:p>
            <a:pPr>
              <a:spcBef>
                <a:spcPts val="800"/>
              </a:spcBef>
            </a:pPr>
            <a:r>
              <a:rPr lang="en-US" sz="1600" b="1">
                <a:solidFill>
                  <a:srgbClr val="002060"/>
                </a:solidFill>
              </a:rPr>
              <a:t>Partner</a:t>
            </a:r>
            <a:r>
              <a:rPr lang="en-US" sz="1600">
                <a:solidFill>
                  <a:srgbClr val="002060"/>
                </a:solidFill>
              </a:rPr>
              <a:t> carriers out construction</a:t>
            </a:r>
          </a:p>
          <a:p>
            <a:pPr>
              <a:spcBef>
                <a:spcPts val="800"/>
              </a:spcBef>
            </a:pPr>
            <a:r>
              <a:rPr lang="en-US" sz="1600" b="1">
                <a:solidFill>
                  <a:srgbClr val="002060"/>
                </a:solidFill>
              </a:rPr>
              <a:t>Homeowner</a:t>
            </a:r>
            <a:r>
              <a:rPr lang="en-US" sz="1600">
                <a:solidFill>
                  <a:srgbClr val="002060"/>
                </a:solidFill>
              </a:rPr>
              <a:t> gains ownership of new unit(s)</a:t>
            </a:r>
          </a:p>
          <a:p>
            <a:pPr marL="0" indent="0">
              <a:spcBef>
                <a:spcPts val="800"/>
              </a:spcBef>
              <a:buNone/>
            </a:pPr>
            <a:endParaRPr lang="en-US" sz="1700"/>
          </a:p>
          <a:p>
            <a:pPr marL="0" indent="0">
              <a:spcBef>
                <a:spcPts val="800"/>
              </a:spcBef>
              <a:buNone/>
            </a:pPr>
            <a:r>
              <a:rPr lang="en-US" sz="1600" b="1">
                <a:solidFill>
                  <a:srgbClr val="AE1A4F"/>
                </a:solidFill>
              </a:rPr>
              <a:t>This works well for homeowners who:</a:t>
            </a:r>
          </a:p>
          <a:p>
            <a:pPr>
              <a:spcBef>
                <a:spcPts val="800"/>
              </a:spcBef>
            </a:pPr>
            <a:r>
              <a:rPr lang="en-US" sz="1600">
                <a:solidFill>
                  <a:srgbClr val="AE1A4F"/>
                </a:solidFill>
              </a:rPr>
              <a:t>Need support navigating design and permitting</a:t>
            </a:r>
          </a:p>
          <a:p>
            <a:pPr>
              <a:spcBef>
                <a:spcPts val="800"/>
              </a:spcBef>
            </a:pPr>
            <a:r>
              <a:rPr lang="en-US" sz="1600">
                <a:solidFill>
                  <a:srgbClr val="AE1A4F"/>
                </a:solidFill>
              </a:rPr>
              <a:t>Don’t want to oversee construction</a:t>
            </a:r>
          </a:p>
          <a:p>
            <a:pPr>
              <a:spcBef>
                <a:spcPts val="800"/>
              </a:spcBef>
            </a:pPr>
            <a:r>
              <a:rPr lang="en-US" sz="1600">
                <a:solidFill>
                  <a:srgbClr val="AE1A4F"/>
                </a:solidFill>
              </a:rPr>
              <a:t>Can qualify for financing and/or have savings or equity to bring to the project</a:t>
            </a:r>
          </a:p>
          <a:p>
            <a:pPr>
              <a:spcBef>
                <a:spcPts val="800"/>
              </a:spcBef>
            </a:pPr>
            <a:r>
              <a:rPr lang="en-US" sz="1600">
                <a:solidFill>
                  <a:srgbClr val="AE1A4F"/>
                </a:solidFill>
              </a:rPr>
              <a:t>Want to use the unit as a rental or for other uses, like housing family</a:t>
            </a:r>
          </a:p>
          <a:p>
            <a:pPr>
              <a:spcBef>
                <a:spcPts val="800"/>
              </a:spcBef>
            </a:pPr>
            <a:endParaRPr lang="en-US" sz="1700"/>
          </a:p>
        </p:txBody>
      </p:sp>
      <p:sp>
        <p:nvSpPr>
          <p:cNvPr id="6" name="Content Placeholder 2">
            <a:extLst>
              <a:ext uri="{FF2B5EF4-FFF2-40B4-BE49-F238E27FC236}">
                <a16:creationId xmlns:a16="http://schemas.microsoft.com/office/drawing/2014/main" id="{3FC60AC8-C091-72E3-CEBE-FE3E884C0D23}"/>
              </a:ext>
            </a:extLst>
          </p:cNvPr>
          <p:cNvSpPr txBox="1">
            <a:spLocks/>
          </p:cNvSpPr>
          <p:nvPr/>
        </p:nvSpPr>
        <p:spPr>
          <a:xfrm>
            <a:off x="509954" y="1682142"/>
            <a:ext cx="5773888" cy="456871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GROUND LEASE</a:t>
            </a:r>
          </a:p>
          <a:p>
            <a:pPr marL="0" marR="0" lvl="0" indent="0" algn="l" defTabSz="914377"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DESIGN / BUILD / OPERATE / MAINTAIN</a:t>
            </a:r>
          </a:p>
          <a:p>
            <a:pPr marL="228594" marR="0" lvl="0" indent="-228594" algn="l" defTabSz="914377"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Partner</a:t>
            </a:r>
            <a:r>
              <a:rPr kumimoji="0" lang="en-US" sz="1600" b="0"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 helps </a:t>
            </a:r>
            <a:r>
              <a:rPr kumimoji="0" lang="en-US" sz="1600" b="1"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Homeowner</a:t>
            </a:r>
            <a:r>
              <a:rPr kumimoji="0" lang="en-US" sz="1600" b="0"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 split lot and enters into a ground lease for the backyard</a:t>
            </a:r>
          </a:p>
          <a:p>
            <a:pPr marL="228594" marR="0" lvl="0" indent="-228594" algn="l" defTabSz="914377"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Partner</a:t>
            </a:r>
            <a:r>
              <a:rPr kumimoji="0" lang="en-US" sz="1600" b="0"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 works with </a:t>
            </a:r>
            <a:r>
              <a:rPr kumimoji="0" lang="en-US" sz="1600" b="1"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Homeowner</a:t>
            </a:r>
            <a:r>
              <a:rPr kumimoji="0" lang="en-US" sz="1600" b="0"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 to envision, design, and permit an infill housing project</a:t>
            </a:r>
          </a:p>
          <a:p>
            <a:pPr marL="228594" marR="0" lvl="0" indent="-228594" algn="l" defTabSz="914377"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Partner</a:t>
            </a:r>
            <a:r>
              <a:rPr kumimoji="0" lang="en-US" sz="1600" b="0"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 obtains financing and constructs the project</a:t>
            </a:r>
          </a:p>
          <a:p>
            <a:pPr marL="228594" marR="0" lvl="0" indent="-228594" algn="l" defTabSz="914377"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Partner</a:t>
            </a:r>
            <a:r>
              <a:rPr kumimoji="0" lang="en-US" sz="1600" b="0"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 operates unit(s) as a rental, returning a portion of rental income as lease payment to </a:t>
            </a:r>
            <a:r>
              <a:rPr kumimoji="0" lang="en-US" sz="1600" b="1"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Homeowner</a:t>
            </a:r>
          </a:p>
          <a:p>
            <a:pPr marL="228594" marR="0" lvl="0" indent="-228594" algn="l" defTabSz="914377"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Homeowner</a:t>
            </a:r>
            <a:r>
              <a:rPr kumimoji="0" lang="en-US" sz="1600" b="0" i="0" u="none" strike="noStrike" kern="1200" cap="none" spc="0" normalizeH="0" baseline="0" noProof="0">
                <a:ln>
                  <a:noFill/>
                </a:ln>
                <a:solidFill>
                  <a:srgbClr val="002060"/>
                </a:solidFill>
                <a:effectLst/>
                <a:uLnTx/>
                <a:uFillTx/>
                <a:latin typeface="Aptos" panose="020B0004020202020204" pitchFamily="34" charset="0"/>
                <a:ea typeface="Open Sans" panose="020B0606030504020204" pitchFamily="34" charset="0"/>
                <a:cs typeface="Open Sans" panose="020B0606030504020204" pitchFamily="34" charset="0"/>
              </a:rPr>
              <a:t> saves portion of lease payment and can buy out the ground lease in year 10-12</a:t>
            </a:r>
          </a:p>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endParaRPr kumimoji="0" lang="en-US" sz="1700" b="0" i="0" u="none" strike="noStrike" kern="1200" cap="none" spc="0" normalizeH="0" baseline="0" noProof="0">
              <a:ln>
                <a:noFill/>
              </a:ln>
              <a:solidFill>
                <a:srgbClr val="003DA5">
                  <a:lumMod val="50000"/>
                </a:srgbClr>
              </a:solidFill>
              <a:effectLst/>
              <a:uLnTx/>
              <a:uFillTx/>
              <a:latin typeface="Aptos" panose="020B0004020202020204" pitchFamily="34" charset="0"/>
              <a:ea typeface="Open Sans" panose="020B0606030504020204" pitchFamily="34" charset="0"/>
              <a:cs typeface="Open Sans" panose="020B0606030504020204" pitchFamily="34" charset="0"/>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AE1A4F"/>
                </a:solidFill>
                <a:effectLst/>
                <a:uLnTx/>
                <a:uFillTx/>
                <a:latin typeface="Aptos" panose="020B0004020202020204" pitchFamily="34" charset="0"/>
                <a:ea typeface="Open Sans" panose="020B0606030504020204" pitchFamily="34" charset="0"/>
                <a:cs typeface="Open Sans" panose="020B0606030504020204" pitchFamily="34" charset="0"/>
              </a:rPr>
              <a:t>This works well for homeowners who:</a:t>
            </a:r>
          </a:p>
          <a:p>
            <a:pPr marL="228594" marR="0" lvl="0" indent="-228594" algn="l" defTabSz="914377"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AE1A4F"/>
                </a:solidFill>
                <a:effectLst/>
                <a:uLnTx/>
                <a:uFillTx/>
                <a:latin typeface="Aptos" panose="020B0004020202020204" pitchFamily="34" charset="0"/>
                <a:ea typeface="Open Sans" panose="020B0606030504020204" pitchFamily="34" charset="0"/>
                <a:cs typeface="Open Sans" panose="020B0606030504020204" pitchFamily="34" charset="0"/>
              </a:rPr>
              <a:t>Need support executing a project from start to finish </a:t>
            </a:r>
          </a:p>
          <a:p>
            <a:pPr marL="228594" marR="0" lvl="0" indent="-228594" algn="l" defTabSz="914377"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AE1A4F"/>
                </a:solidFill>
                <a:effectLst/>
                <a:uLnTx/>
                <a:uFillTx/>
                <a:latin typeface="Aptos" panose="020B0004020202020204" pitchFamily="34" charset="0"/>
                <a:ea typeface="Open Sans" panose="020B0606030504020204" pitchFamily="34" charset="0"/>
                <a:cs typeface="Open Sans" panose="020B0606030504020204" pitchFamily="34" charset="0"/>
              </a:rPr>
              <a:t>Struggle to qualify for financing and/or want to minimize debt</a:t>
            </a:r>
          </a:p>
          <a:p>
            <a:pPr marL="228594" marR="0" lvl="0" indent="-228594" algn="l" defTabSz="914377" rtl="0" eaLnBrk="1" fontAlgn="auto" latinLnBrk="0" hangingPunct="1">
              <a:lnSpc>
                <a:spcPct val="90000"/>
              </a:lnSpc>
              <a:spcBef>
                <a:spcPts val="8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3DA5">
                  <a:lumMod val="50000"/>
                </a:srgbClr>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74692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DA7E1-E63E-38D7-7EC4-95D572B6441B}"/>
              </a:ext>
            </a:extLst>
          </p:cNvPr>
          <p:cNvSpPr>
            <a:spLocks noGrp="1"/>
          </p:cNvSpPr>
          <p:nvPr>
            <p:ph type="title"/>
          </p:nvPr>
        </p:nvSpPr>
        <p:spPr/>
        <p:txBody>
          <a:bodyPr>
            <a:normAutofit/>
          </a:bodyPr>
          <a:lstStyle/>
          <a:p>
            <a:r>
              <a:rPr lang="en-US"/>
              <a:t>A PILOT PROJECT TO TEST AND REFINE THIS NEW MODEL</a:t>
            </a:r>
          </a:p>
        </p:txBody>
      </p:sp>
      <p:sp>
        <p:nvSpPr>
          <p:cNvPr id="3" name="Content Placeholder 2">
            <a:extLst>
              <a:ext uri="{FF2B5EF4-FFF2-40B4-BE49-F238E27FC236}">
                <a16:creationId xmlns:a16="http://schemas.microsoft.com/office/drawing/2014/main" id="{CE6EC371-0CC2-772B-A89D-45ED4A1456E1}"/>
              </a:ext>
            </a:extLst>
          </p:cNvPr>
          <p:cNvSpPr txBox="1">
            <a:spLocks/>
          </p:cNvSpPr>
          <p:nvPr/>
        </p:nvSpPr>
        <p:spPr>
          <a:xfrm>
            <a:off x="209249" y="1891390"/>
            <a:ext cx="2325449" cy="82477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77" rtl="0"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3DA5"/>
                </a:solidFill>
                <a:effectLst/>
                <a:uLnTx/>
                <a:uFillTx/>
                <a:latin typeface="Aptos" panose="020B0004020202020204" pitchFamily="34" charset="0"/>
                <a:ea typeface="Aptos" panose="020B0004020202020204" pitchFamily="34" charset="0"/>
                <a:cs typeface="Times New Roman" panose="02020603050405020304" pitchFamily="18" charset="0"/>
              </a:rPr>
              <a:t>City of Seattle </a:t>
            </a:r>
          </a:p>
          <a:p>
            <a:pPr marL="0" marR="0" lvl="0" indent="0" algn="r" defTabSz="914377" rtl="0"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DA5"/>
                </a:solidFill>
                <a:effectLst/>
                <a:uLnTx/>
                <a:uFillTx/>
                <a:latin typeface="Aptos" panose="020B0004020202020204" pitchFamily="34" charset="0"/>
                <a:ea typeface="Aptos" panose="020B0004020202020204" pitchFamily="34" charset="0"/>
                <a:cs typeface="Times New Roman" panose="02020603050405020304" pitchFamily="18" charset="0"/>
              </a:rPr>
              <a:t>Forms and oversees partnership</a:t>
            </a:r>
          </a:p>
        </p:txBody>
      </p:sp>
      <p:sp>
        <p:nvSpPr>
          <p:cNvPr id="4" name="TextBox 3">
            <a:extLst>
              <a:ext uri="{FF2B5EF4-FFF2-40B4-BE49-F238E27FC236}">
                <a16:creationId xmlns:a16="http://schemas.microsoft.com/office/drawing/2014/main" id="{434399CE-E728-8559-DFD6-1614D0AA59D5}"/>
              </a:ext>
            </a:extLst>
          </p:cNvPr>
          <p:cNvSpPr txBox="1"/>
          <p:nvPr/>
        </p:nvSpPr>
        <p:spPr>
          <a:xfrm>
            <a:off x="458409" y="3288284"/>
            <a:ext cx="2076289" cy="1267976"/>
          </a:xfrm>
          <a:prstGeom prst="rect">
            <a:avLst/>
          </a:prstGeom>
          <a:noFill/>
        </p:spPr>
        <p:txBody>
          <a:bodyPr wrap="square">
            <a:spAutoFit/>
          </a:bodyPr>
          <a:lstStyle/>
          <a:p>
            <a:pPr algn="r" defTabSz="914377">
              <a:lnSpc>
                <a:spcPct val="90000"/>
              </a:lnSpc>
              <a:spcAft>
                <a:spcPts val="300"/>
              </a:spcAft>
              <a:buFont typeface="Arial" panose="020B0604020202020204" pitchFamily="34" charset="0"/>
              <a:buNone/>
              <a:defRPr/>
            </a:pPr>
            <a:r>
              <a:rPr lang="en-US" b="1">
                <a:solidFill>
                  <a:srgbClr val="E7E6E6">
                    <a:lumMod val="50000"/>
                  </a:srgbClr>
                </a:solidFill>
                <a:latin typeface="Aptos" panose="020B0004020202020204" pitchFamily="34" charset="0"/>
                <a:ea typeface="Aptos" panose="020B0004020202020204" pitchFamily="34" charset="0"/>
                <a:cs typeface="Times New Roman" panose="02020603050405020304" pitchFamily="18" charset="0"/>
              </a:rPr>
              <a:t>Homeowner</a:t>
            </a:r>
            <a:r>
              <a:rPr lang="en-US" sz="1600" b="1">
                <a:solidFill>
                  <a:srgbClr val="E7E6E6">
                    <a:lumMod val="50000"/>
                  </a:srgbClr>
                </a:solidFill>
                <a:latin typeface="Aptos" panose="020B0004020202020204" pitchFamily="34" charset="0"/>
                <a:ea typeface="Aptos" panose="020B0004020202020204" pitchFamily="34" charset="0"/>
                <a:cs typeface="Times New Roman" panose="02020603050405020304" pitchFamily="18" charset="0"/>
              </a:rPr>
              <a:t> </a:t>
            </a:r>
          </a:p>
          <a:p>
            <a:pPr algn="r" defTabSz="914377">
              <a:lnSpc>
                <a:spcPct val="90000"/>
              </a:lnSpc>
              <a:spcAft>
                <a:spcPts val="300"/>
              </a:spcAft>
              <a:buFont typeface="Arial" panose="020B0604020202020204" pitchFamily="34" charset="0"/>
              <a:buNone/>
              <a:defRPr/>
            </a:pPr>
            <a:r>
              <a:rPr lang="en-US" sz="1600">
                <a:solidFill>
                  <a:srgbClr val="E7E6E6">
                    <a:lumMod val="50000"/>
                  </a:srgbClr>
                </a:solidFill>
                <a:latin typeface="Aptos" panose="020B0004020202020204" pitchFamily="34" charset="0"/>
                <a:ea typeface="Aptos" panose="020B0004020202020204" pitchFamily="34" charset="0"/>
                <a:cs typeface="Times New Roman" panose="02020603050405020304" pitchFamily="18" charset="0"/>
              </a:rPr>
              <a:t>Grants a ground lease to Partner and chooses from a set of design options</a:t>
            </a:r>
            <a:endParaRPr lang="en-US">
              <a:solidFill>
                <a:srgbClr val="E7E6E6">
                  <a:lumMod val="50000"/>
                </a:srgbClr>
              </a:solidFill>
              <a:latin typeface="Aptos" panose="020B0004020202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A77839BA-4D47-6CCE-AB7E-4E500E3F155E}"/>
              </a:ext>
            </a:extLst>
          </p:cNvPr>
          <p:cNvSpPr txBox="1"/>
          <p:nvPr/>
        </p:nvSpPr>
        <p:spPr>
          <a:xfrm>
            <a:off x="4156675" y="3288284"/>
            <a:ext cx="3242009" cy="1620380"/>
          </a:xfrm>
          <a:prstGeom prst="rect">
            <a:avLst/>
          </a:prstGeom>
          <a:solidFill>
            <a:srgbClr val="FDF0E7"/>
          </a:solidFill>
          <a:ln w="0">
            <a:solidFill>
              <a:srgbClr val="ED7D31">
                <a:lumMod val="20000"/>
                <a:lumOff val="80000"/>
              </a:srgbClr>
            </a:solidFill>
          </a:ln>
        </p:spPr>
        <p:txBody>
          <a:bodyPr wrap="square" lIns="274320" tIns="91440" rIns="228600" bIns="91440">
            <a:spAutoFit/>
          </a:bodyPr>
          <a:lstStyle/>
          <a:p>
            <a:pPr marL="0" marR="0" lvl="0" indent="0" defTabSz="914377"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1800" b="1" i="0" u="none" strike="noStrike" kern="0" cap="none" spc="0" normalizeH="0" baseline="0" noProof="0">
                <a:ln>
                  <a:noFill/>
                </a:ln>
                <a:solidFill>
                  <a:srgbClr val="ED7D31">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rPr>
              <a:t>Partner </a:t>
            </a:r>
          </a:p>
          <a:p>
            <a:pPr marL="0" marR="0" lvl="0" indent="0" defTabSz="914377"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1600" b="0" i="0" u="none" strike="noStrike" kern="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Obtains financing and constructs the ADUs.</a:t>
            </a:r>
          </a:p>
          <a:p>
            <a:pPr marL="0" marR="0" lvl="0" indent="0" defTabSz="914377"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1600" b="0" i="0" u="none" strike="noStrike" kern="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Operates units as rental and shares a portion of income as lease payment to H</a:t>
            </a:r>
            <a:r>
              <a:rPr kumimoji="0" lang="en-US" sz="1600" b="0" i="0" u="none" strike="noStrike" kern="0" cap="none" spc="0" normalizeH="0" baseline="0" noProof="0" err="1">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omeowner</a:t>
            </a:r>
            <a:r>
              <a:rPr kumimoji="0" lang="en-US" sz="1600" b="0" i="0" u="none" strike="noStrike" kern="0" cap="none" spc="0" normalizeH="0" baseline="0" noProof="0">
                <a:ln>
                  <a:noFill/>
                </a:ln>
                <a:solidFill>
                  <a:srgbClr val="ED7D31">
                    <a:lumMod val="75000"/>
                  </a:srgbClr>
                </a:solidFill>
                <a:effectLst/>
                <a:uLnTx/>
                <a:uFillTx/>
                <a:latin typeface="Aptos" panose="020B0004020202020204" pitchFamily="34" charset="0"/>
                <a:ea typeface="Open Sans" panose="020B0606030504020204" pitchFamily="34" charset="0"/>
                <a:cs typeface="Open Sans" panose="020B0606030504020204" pitchFamily="34" charset="0"/>
              </a:rPr>
              <a:t>.</a:t>
            </a:r>
          </a:p>
        </p:txBody>
      </p:sp>
      <p:grpSp>
        <p:nvGrpSpPr>
          <p:cNvPr id="14" name="Group 13">
            <a:extLst>
              <a:ext uri="{FF2B5EF4-FFF2-40B4-BE49-F238E27FC236}">
                <a16:creationId xmlns:a16="http://schemas.microsoft.com/office/drawing/2014/main" id="{91744536-FCB6-02BE-754A-5C28449FB6AE}"/>
              </a:ext>
            </a:extLst>
          </p:cNvPr>
          <p:cNvGrpSpPr/>
          <p:nvPr/>
        </p:nvGrpSpPr>
        <p:grpSpPr>
          <a:xfrm>
            <a:off x="2656659" y="1966449"/>
            <a:ext cx="1500016" cy="3070072"/>
            <a:chOff x="4293669" y="1550248"/>
            <a:chExt cx="2052575" cy="4200990"/>
          </a:xfrm>
        </p:grpSpPr>
        <p:sp>
          <p:nvSpPr>
            <p:cNvPr id="15" name="Rectangle 14">
              <a:extLst>
                <a:ext uri="{FF2B5EF4-FFF2-40B4-BE49-F238E27FC236}">
                  <a16:creationId xmlns:a16="http://schemas.microsoft.com/office/drawing/2014/main" id="{9FB6BD50-0187-8AF0-742E-61A13AEE3E14}"/>
                </a:ext>
              </a:extLst>
            </p:cNvPr>
            <p:cNvSpPr/>
            <p:nvPr/>
          </p:nvSpPr>
          <p:spPr>
            <a:xfrm rot="5400000">
              <a:off x="3219462" y="2624455"/>
              <a:ext cx="4200990" cy="2052575"/>
            </a:xfrm>
            <a:prstGeom prst="rect">
              <a:avLst/>
            </a:prstGeom>
            <a:solidFill>
              <a:srgbClr val="E7E6E6">
                <a:lumMod val="90000"/>
              </a:srgbClr>
            </a:solidFill>
            <a:ln w="19050" cap="flat" cmpd="sng" algn="ctr">
              <a:solidFill>
                <a:srgbClr val="E7E6E6">
                  <a:lumMod val="75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42757A8-3E07-80BF-4657-07293570AE56}"/>
                </a:ext>
              </a:extLst>
            </p:cNvPr>
            <p:cNvSpPr/>
            <p:nvPr/>
          </p:nvSpPr>
          <p:spPr>
            <a:xfrm rot="10800000">
              <a:off x="4500077" y="2057189"/>
              <a:ext cx="1508289" cy="1896144"/>
            </a:xfrm>
            <a:prstGeom prst="rect">
              <a:avLst/>
            </a:prstGeom>
            <a:solidFill>
              <a:srgbClr val="E7E6E6">
                <a:lumMod val="75000"/>
              </a:srgbClr>
            </a:solidFill>
            <a:ln w="12700" cap="flat" cmpd="sng" algn="ctr">
              <a:solidFill>
                <a:srgbClr val="E7E6E6">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DD16CAE-1D24-BD45-E81F-3C9896D48598}"/>
                </a:ext>
              </a:extLst>
            </p:cNvPr>
            <p:cNvSpPr/>
            <p:nvPr/>
          </p:nvSpPr>
          <p:spPr>
            <a:xfrm rot="5400000">
              <a:off x="4908740" y="4311505"/>
              <a:ext cx="1030334" cy="1432876"/>
            </a:xfrm>
            <a:prstGeom prst="rect">
              <a:avLst/>
            </a:prstGeom>
            <a:solidFill>
              <a:srgbClr val="ED7D31">
                <a:lumMod val="40000"/>
                <a:lumOff val="60000"/>
              </a:srgbClr>
            </a:solidFill>
            <a:ln w="28575" cap="flat" cmpd="sng" algn="ctr">
              <a:solidFill>
                <a:srgbClr val="ED7D31"/>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8" name="TextBox 17">
            <a:extLst>
              <a:ext uri="{FF2B5EF4-FFF2-40B4-BE49-F238E27FC236}">
                <a16:creationId xmlns:a16="http://schemas.microsoft.com/office/drawing/2014/main" id="{42B57F60-5B1A-2D68-180F-1EE9E17861F0}"/>
              </a:ext>
            </a:extLst>
          </p:cNvPr>
          <p:cNvSpPr txBox="1"/>
          <p:nvPr/>
        </p:nvSpPr>
        <p:spPr>
          <a:xfrm>
            <a:off x="4316158" y="1891390"/>
            <a:ext cx="2875453" cy="824778"/>
          </a:xfrm>
          <a:prstGeom prst="rect">
            <a:avLst/>
          </a:prstGeom>
          <a:noFill/>
        </p:spPr>
        <p:txBody>
          <a:bodyPr wrap="square">
            <a:spAutoFit/>
          </a:bodyPr>
          <a:lstStyle/>
          <a:p>
            <a:pPr defTabSz="914377">
              <a:lnSpc>
                <a:spcPct val="90000"/>
              </a:lnSpc>
              <a:spcAft>
                <a:spcPts val="300"/>
              </a:spcAft>
              <a:buFont typeface="Arial" panose="020B0604020202020204" pitchFamily="34" charset="0"/>
              <a:buNone/>
              <a:defRPr/>
            </a:pPr>
            <a:r>
              <a:rPr lang="en-US" b="1">
                <a:solidFill>
                  <a:srgbClr val="003DA5">
                    <a:lumMod val="50000"/>
                  </a:srgbClr>
                </a:solidFill>
                <a:latin typeface="Aptos" panose="020B0004020202020204" pitchFamily="34" charset="0"/>
                <a:ea typeface="Aptos" panose="020B0004020202020204" pitchFamily="34" charset="0"/>
                <a:cs typeface="Times New Roman" panose="02020603050405020304" pitchFamily="18" charset="0"/>
              </a:rPr>
              <a:t>Lender</a:t>
            </a:r>
          </a:p>
          <a:p>
            <a:pPr defTabSz="914377">
              <a:lnSpc>
                <a:spcPct val="90000"/>
              </a:lnSpc>
              <a:spcAft>
                <a:spcPts val="300"/>
              </a:spcAft>
              <a:buFont typeface="Arial" panose="020B0604020202020204" pitchFamily="34" charset="0"/>
              <a:buNone/>
              <a:defRPr/>
            </a:pPr>
            <a:r>
              <a:rPr lang="en-US" sz="1600">
                <a:solidFill>
                  <a:srgbClr val="003DA5">
                    <a:lumMod val="50000"/>
                  </a:srgbClr>
                </a:solidFill>
                <a:latin typeface="Aptos" panose="020B0004020202020204" pitchFamily="34" charset="0"/>
                <a:ea typeface="Open Sans" panose="020B0606030504020204" pitchFamily="34" charset="0"/>
                <a:cs typeface="Open Sans" panose="020B0606030504020204" pitchFamily="34" charset="0"/>
              </a:rPr>
              <a:t>Provides construction financing</a:t>
            </a:r>
          </a:p>
        </p:txBody>
      </p:sp>
      <p:sp>
        <p:nvSpPr>
          <p:cNvPr id="19" name="Content Placeholder 2">
            <a:extLst>
              <a:ext uri="{FF2B5EF4-FFF2-40B4-BE49-F238E27FC236}">
                <a16:creationId xmlns:a16="http://schemas.microsoft.com/office/drawing/2014/main" id="{F93DBC09-33EB-07AE-24F4-61FFC416315A}"/>
              </a:ext>
            </a:extLst>
          </p:cNvPr>
          <p:cNvSpPr txBox="1">
            <a:spLocks/>
          </p:cNvSpPr>
          <p:nvPr/>
        </p:nvSpPr>
        <p:spPr>
          <a:xfrm>
            <a:off x="7948010" y="1144987"/>
            <a:ext cx="3918789" cy="527356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600"/>
              </a:spcBef>
              <a:spcAft>
                <a:spcPts val="400"/>
              </a:spcAft>
              <a:buClrTx/>
              <a:buSzTx/>
              <a:buFont typeface="Arial" panose="020B0604020202020204" pitchFamily="34" charset="0"/>
              <a:buNone/>
              <a:tabLst/>
              <a:defRPr/>
            </a:pPr>
            <a:r>
              <a:rPr kumimoji="0" lang="en-US" sz="1600" b="1" i="0" u="none" strike="noStrike" kern="100" cap="none" spc="0" normalizeH="0" baseline="0" noProof="0">
                <a:ln>
                  <a:noFill/>
                </a:ln>
                <a:solidFill>
                  <a:srgbClr val="E7E6E6">
                    <a:lumMod val="50000"/>
                  </a:srgbClr>
                </a:solidFill>
                <a:effectLst/>
                <a:uLnTx/>
                <a:uFillTx/>
                <a:latin typeface="Aptos" panose="020B0004020202020204" pitchFamily="34" charset="0"/>
                <a:ea typeface="Open Sans" panose="020B0606030504020204" pitchFamily="34" charset="0"/>
                <a:cs typeface="Open Sans" panose="020B0606030504020204" pitchFamily="34" charset="0"/>
              </a:rPr>
              <a:t>Questions the pilot will answer</a:t>
            </a:r>
          </a:p>
          <a:p>
            <a:pPr marL="228594" marR="0" lvl="0" indent="-228594" algn="l" defTabSz="914377" rtl="0" eaLnBrk="1" fontAlgn="auto" latinLnBrk="0" hangingPunct="1">
              <a:lnSpc>
                <a:spcPct val="90000"/>
              </a:lnSpc>
              <a:spcBef>
                <a:spcPts val="600"/>
              </a:spcBef>
              <a:spcAft>
                <a:spcPts val="400"/>
              </a:spcAft>
              <a:buClrTx/>
              <a:buSzTx/>
              <a:buFont typeface="Arial" panose="020B0604020202020204" pitchFamily="34" charset="0"/>
              <a:buChar char="•"/>
              <a:tabLst/>
              <a:defRPr/>
            </a:pPr>
            <a:r>
              <a:rPr kumimoji="0" lang="en-US" sz="1600" b="0" i="0" u="none" strike="noStrike" kern="100" cap="none" spc="0" normalizeH="0" baseline="0" noProof="0">
                <a:ln>
                  <a:noFill/>
                </a:ln>
                <a:solidFill>
                  <a:srgbClr val="E7E6E6">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rPr>
              <a:t>What types of homeowners and sites are suitable? </a:t>
            </a:r>
          </a:p>
          <a:p>
            <a:pPr marL="228594" marR="0" lvl="0" indent="-228594" algn="l" defTabSz="914377" rtl="0" eaLnBrk="1" fontAlgn="auto" latinLnBrk="0" hangingPunct="1">
              <a:lnSpc>
                <a:spcPct val="90000"/>
              </a:lnSpc>
              <a:spcBef>
                <a:spcPts val="600"/>
              </a:spcBef>
              <a:spcAft>
                <a:spcPts val="400"/>
              </a:spcAft>
              <a:buClrTx/>
              <a:buSzTx/>
              <a:buFont typeface="Arial" panose="020B0604020202020204" pitchFamily="34" charset="0"/>
              <a:buChar char="•"/>
              <a:tabLst/>
              <a:defRPr/>
            </a:pPr>
            <a:r>
              <a:rPr kumimoji="0" lang="en-US" sz="1600" b="0" i="0" u="none" strike="noStrike" kern="100" cap="none" spc="0" normalizeH="0" baseline="0" noProof="0">
                <a:ln>
                  <a:noFill/>
                </a:ln>
                <a:solidFill>
                  <a:srgbClr val="E7E6E6">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rPr>
              <a:t>How can the Partner work most effectively with identified homeowners? </a:t>
            </a:r>
          </a:p>
          <a:p>
            <a:pPr marL="228594" marR="0" lvl="0" indent="-228594" algn="l" defTabSz="914377" rtl="0" eaLnBrk="1" fontAlgn="auto" latinLnBrk="0" hangingPunct="1">
              <a:lnSpc>
                <a:spcPct val="90000"/>
              </a:lnSpc>
              <a:spcBef>
                <a:spcPts val="600"/>
              </a:spcBef>
              <a:spcAft>
                <a:spcPts val="400"/>
              </a:spcAft>
              <a:buClrTx/>
              <a:buSzTx/>
              <a:buFont typeface="Arial" panose="020B0604020202020204" pitchFamily="34" charset="0"/>
              <a:buChar char="•"/>
              <a:tabLst/>
              <a:defRPr/>
            </a:pPr>
            <a:r>
              <a:rPr kumimoji="0" lang="en-US" sz="1600" b="0" i="0" u="none" strike="noStrike" kern="100" cap="none" spc="0" normalizeH="0" baseline="0" noProof="0">
                <a:ln>
                  <a:noFill/>
                </a:ln>
                <a:solidFill>
                  <a:srgbClr val="E7E6E6">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rPr>
              <a:t>What legal considerations arise during the creation of a ground lease? </a:t>
            </a:r>
          </a:p>
          <a:p>
            <a:pPr marL="228594" marR="0" lvl="0" indent="-228594" algn="l" defTabSz="914377" rtl="0" eaLnBrk="1" fontAlgn="auto" latinLnBrk="0" hangingPunct="1">
              <a:lnSpc>
                <a:spcPct val="90000"/>
              </a:lnSpc>
              <a:spcBef>
                <a:spcPts val="600"/>
              </a:spcBef>
              <a:spcAft>
                <a:spcPts val="400"/>
              </a:spcAft>
              <a:buClrTx/>
              <a:buSzTx/>
              <a:buFont typeface="Arial" panose="020B0604020202020204" pitchFamily="34" charset="0"/>
              <a:buChar char="•"/>
              <a:tabLst/>
              <a:defRPr/>
            </a:pPr>
            <a:r>
              <a:rPr kumimoji="0" lang="en-US" sz="1600" b="0" i="0" u="none" strike="noStrike" kern="100" cap="none" spc="0" normalizeH="0" baseline="0" noProof="0">
                <a:ln>
                  <a:noFill/>
                </a:ln>
                <a:solidFill>
                  <a:srgbClr val="E7E6E6">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rPr>
              <a:t>What designs are optimal? </a:t>
            </a:r>
          </a:p>
          <a:p>
            <a:pPr marL="228594" marR="0" lvl="0" indent="-228594" algn="l" defTabSz="914377" rtl="0" eaLnBrk="1" fontAlgn="auto" latinLnBrk="0" hangingPunct="1">
              <a:lnSpc>
                <a:spcPct val="90000"/>
              </a:lnSpc>
              <a:spcBef>
                <a:spcPts val="600"/>
              </a:spcBef>
              <a:spcAft>
                <a:spcPts val="400"/>
              </a:spcAft>
              <a:buClrTx/>
              <a:buSzTx/>
              <a:buFont typeface="Arial" panose="020B0604020202020204" pitchFamily="34" charset="0"/>
              <a:buChar char="•"/>
              <a:tabLst/>
              <a:defRPr/>
            </a:pPr>
            <a:r>
              <a:rPr kumimoji="0" lang="en-US" sz="1600" b="0" i="0" u="none" strike="noStrike" kern="100" cap="none" spc="0" normalizeH="0" baseline="0" noProof="0">
                <a:ln>
                  <a:noFill/>
                </a:ln>
                <a:solidFill>
                  <a:srgbClr val="E7E6E6">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rPr>
              <a:t>What factors determine whether rents are sufficient to cover debt service and lease payments? </a:t>
            </a:r>
          </a:p>
          <a:p>
            <a:pPr marL="228594" marR="0" lvl="0" indent="-228594" algn="l" defTabSz="914377" rtl="0" eaLnBrk="1" fontAlgn="auto" latinLnBrk="0" hangingPunct="1">
              <a:lnSpc>
                <a:spcPct val="90000"/>
              </a:lnSpc>
              <a:spcBef>
                <a:spcPts val="600"/>
              </a:spcBef>
              <a:spcAft>
                <a:spcPts val="400"/>
              </a:spcAft>
              <a:buClrTx/>
              <a:buSzTx/>
              <a:buFont typeface="Arial" panose="020B0604020202020204" pitchFamily="34" charset="0"/>
              <a:buChar char="•"/>
              <a:tabLst/>
              <a:defRPr/>
            </a:pPr>
            <a:r>
              <a:rPr kumimoji="0" lang="en-US" sz="1600" b="0" i="0" u="none" strike="noStrike" kern="100" cap="none" spc="0" normalizeH="0" baseline="0" noProof="0">
                <a:ln>
                  <a:noFill/>
                </a:ln>
                <a:solidFill>
                  <a:srgbClr val="E7E6E6">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rPr>
              <a:t>How does the Partner recoup their investment? </a:t>
            </a:r>
          </a:p>
          <a:p>
            <a:pPr marL="228594" marR="0" lvl="0" indent="-228594" algn="l" defTabSz="914377" rtl="0" eaLnBrk="1" fontAlgn="auto" latinLnBrk="0" hangingPunct="1">
              <a:lnSpc>
                <a:spcPct val="90000"/>
              </a:lnSpc>
              <a:spcBef>
                <a:spcPts val="600"/>
              </a:spcBef>
              <a:spcAft>
                <a:spcPts val="400"/>
              </a:spcAft>
              <a:buClrTx/>
              <a:buSzTx/>
              <a:buFont typeface="Arial" panose="020B0604020202020204" pitchFamily="34" charset="0"/>
              <a:buChar char="•"/>
              <a:tabLst/>
              <a:defRPr/>
            </a:pPr>
            <a:r>
              <a:rPr kumimoji="0" lang="en-US" sz="1600" b="0" i="0" u="none" strike="noStrike" kern="100" cap="none" spc="0" normalizeH="0" baseline="0" noProof="0">
                <a:ln>
                  <a:noFill/>
                </a:ln>
                <a:solidFill>
                  <a:srgbClr val="E7E6E6">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rPr>
              <a:t>How many units could the Partner expect to deliver if the pilot were scaled? </a:t>
            </a:r>
          </a:p>
          <a:p>
            <a:pPr marL="228594" marR="0" lvl="0" indent="-228594" algn="l" defTabSz="914377" rtl="0" eaLnBrk="1" fontAlgn="auto" latinLnBrk="0" hangingPunct="1">
              <a:lnSpc>
                <a:spcPct val="90000"/>
              </a:lnSpc>
              <a:spcBef>
                <a:spcPts val="600"/>
              </a:spcBef>
              <a:spcAft>
                <a:spcPts val="400"/>
              </a:spcAft>
              <a:buClrTx/>
              <a:buSzTx/>
              <a:buFont typeface="Arial" panose="020B0604020202020204" pitchFamily="34" charset="0"/>
              <a:buChar char="•"/>
              <a:tabLst/>
              <a:defRPr/>
            </a:pPr>
            <a:r>
              <a:rPr kumimoji="0" lang="en-US" sz="1600" b="0" i="0" u="none" strike="noStrike" kern="100" cap="none" spc="0" normalizeH="0" baseline="0" noProof="0">
                <a:ln>
                  <a:noFill/>
                </a:ln>
                <a:solidFill>
                  <a:srgbClr val="E7E6E6">
                    <a:lumMod val="50000"/>
                  </a:srgbClr>
                </a:solidFill>
                <a:effectLst/>
                <a:uLnTx/>
                <a:uFillTx/>
                <a:latin typeface="Aptos" panose="020B0004020202020204" pitchFamily="34" charset="0"/>
                <a:ea typeface="Aptos" panose="020B0004020202020204" pitchFamily="34" charset="0"/>
                <a:cs typeface="Times New Roman" panose="02020603050405020304" pitchFamily="18" charset="0"/>
              </a:rPr>
              <a:t>What funding strategy should the Partner and City pursue? </a:t>
            </a:r>
          </a:p>
        </p:txBody>
      </p:sp>
      <p:sp>
        <p:nvSpPr>
          <p:cNvPr id="20" name="Content Placeholder 2">
            <a:extLst>
              <a:ext uri="{FF2B5EF4-FFF2-40B4-BE49-F238E27FC236}">
                <a16:creationId xmlns:a16="http://schemas.microsoft.com/office/drawing/2014/main" id="{A4CB59FA-C735-EA4F-AFB2-41BFC005F134}"/>
              </a:ext>
            </a:extLst>
          </p:cNvPr>
          <p:cNvSpPr txBox="1">
            <a:spLocks/>
          </p:cNvSpPr>
          <p:nvPr/>
        </p:nvSpPr>
        <p:spPr>
          <a:xfrm>
            <a:off x="2794373" y="2903054"/>
            <a:ext cx="1169147" cy="302426"/>
          </a:xfrm>
          <a:prstGeom prst="rect">
            <a:avLst/>
          </a:prstGeom>
        </p:spPr>
        <p:txBody>
          <a:bodyPr vert="horz" lIns="91440" tIns="45720" rIns="91440" bIns="45720" rtlCol="0"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defRPr/>
            </a:pPr>
            <a:r>
              <a:rPr lang="en-US" sz="1200" b="1">
                <a:solidFill>
                  <a:prstClr val="white">
                    <a:lumMod val="95000"/>
                  </a:prstClr>
                </a:solidFill>
                <a:ea typeface="Aptos" panose="020B0004020202020204" pitchFamily="34" charset="0"/>
                <a:cs typeface="Times New Roman" panose="02020603050405020304" pitchFamily="18" charset="0"/>
              </a:rPr>
              <a:t>HOUSE</a:t>
            </a:r>
            <a:endParaRPr lang="en-US" sz="1200">
              <a:solidFill>
                <a:prstClr val="white">
                  <a:lumMod val="95000"/>
                </a:prstClr>
              </a:solidFill>
              <a:ea typeface="Aptos" panose="020B0004020202020204" pitchFamily="34"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ACA5DB1A-DD18-D544-850A-D1F4DBCB82FD}"/>
              </a:ext>
            </a:extLst>
          </p:cNvPr>
          <p:cNvSpPr txBox="1">
            <a:spLocks/>
          </p:cNvSpPr>
          <p:nvPr/>
        </p:nvSpPr>
        <p:spPr>
          <a:xfrm>
            <a:off x="3011543" y="4393990"/>
            <a:ext cx="933675" cy="302426"/>
          </a:xfrm>
          <a:prstGeom prst="rect">
            <a:avLst/>
          </a:prstGeom>
        </p:spPr>
        <p:txBody>
          <a:bodyPr vert="horz" lIns="91440" tIns="45720" rIns="91440" bIns="45720" rtlCol="0"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lumMod val="50000"/>
                  </a:schemeClr>
                </a:solidFill>
                <a:latin typeface="Aptos" panose="020B0004020202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defRPr/>
            </a:pPr>
            <a:r>
              <a:rPr lang="en-US" sz="1200" b="1">
                <a:solidFill>
                  <a:srgbClr val="ED7D31"/>
                </a:solidFill>
                <a:ea typeface="Aptos" panose="020B0004020202020204" pitchFamily="34" charset="0"/>
                <a:cs typeface="Times New Roman" panose="02020603050405020304" pitchFamily="18" charset="0"/>
              </a:rPr>
              <a:t>ADUs</a:t>
            </a:r>
            <a:endParaRPr lang="en-US" sz="1200">
              <a:solidFill>
                <a:srgbClr val="ED7D31"/>
              </a:solidFill>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63021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BA770-C500-CD0E-5AEB-FD782342A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4B1CA-39A1-C30F-E961-45F472838847}"/>
              </a:ext>
            </a:extLst>
          </p:cNvPr>
          <p:cNvSpPr>
            <a:spLocks noGrp="1"/>
          </p:cNvSpPr>
          <p:nvPr>
            <p:ph type="title"/>
          </p:nvPr>
        </p:nvSpPr>
        <p:spPr/>
        <p:txBody>
          <a:bodyPr/>
          <a:lstStyle/>
          <a:p>
            <a:r>
              <a:rPr lang="en-US">
                <a:solidFill>
                  <a:srgbClr val="3A5D5F"/>
                </a:solidFill>
              </a:rPr>
              <a:t>FOR More information</a:t>
            </a:r>
            <a:endParaRPr lang="en-US" i="1">
              <a:solidFill>
                <a:srgbClr val="3A5D5F"/>
              </a:solidFill>
            </a:endParaRPr>
          </a:p>
        </p:txBody>
      </p:sp>
      <p:sp>
        <p:nvSpPr>
          <p:cNvPr id="4" name="Content Placeholder 3">
            <a:extLst>
              <a:ext uri="{FF2B5EF4-FFF2-40B4-BE49-F238E27FC236}">
                <a16:creationId xmlns:a16="http://schemas.microsoft.com/office/drawing/2014/main" id="{50EE52A3-83F6-8231-DC8B-E04FB6264298}"/>
              </a:ext>
            </a:extLst>
          </p:cNvPr>
          <p:cNvSpPr>
            <a:spLocks noGrp="1"/>
          </p:cNvSpPr>
          <p:nvPr>
            <p:ph idx="1"/>
          </p:nvPr>
        </p:nvSpPr>
        <p:spPr/>
        <p:txBody>
          <a:bodyPr>
            <a:normAutofit/>
          </a:bodyPr>
          <a:lstStyle/>
          <a:p>
            <a:pPr marL="0" indent="0">
              <a:buNone/>
            </a:pPr>
            <a:r>
              <a:rPr lang="en-US" b="1">
                <a:solidFill>
                  <a:schemeClr val="accent2"/>
                </a:solidFill>
                <a:ea typeface="Roboto" panose="02000000000000000000" pitchFamily="2" charset="0"/>
                <a:cs typeface="Roboto" panose="02000000000000000000" pitchFamily="2" charset="0"/>
              </a:rPr>
              <a:t>Office of Planning and Community Development </a:t>
            </a:r>
            <a:r>
              <a:rPr lang="en-US" b="1" i="1">
                <a:solidFill>
                  <a:schemeClr val="accent2"/>
                </a:solidFill>
                <a:ea typeface="Roboto" panose="02000000000000000000" pitchFamily="2" charset="0"/>
                <a:cs typeface="Roboto" panose="02000000000000000000" pitchFamily="2" charset="0"/>
              </a:rPr>
              <a:t>One Seattle Plan </a:t>
            </a:r>
            <a:r>
              <a:rPr lang="en-US" b="1">
                <a:solidFill>
                  <a:schemeClr val="accent2"/>
                </a:solidFill>
                <a:ea typeface="Roboto" panose="02000000000000000000" pitchFamily="2" charset="0"/>
                <a:cs typeface="Roboto" panose="02000000000000000000" pitchFamily="2" charset="0"/>
              </a:rPr>
              <a:t>website</a:t>
            </a:r>
          </a:p>
          <a:p>
            <a:pPr marL="0" indent="0">
              <a:buNone/>
            </a:pPr>
            <a:r>
              <a:rPr lang="en-US" b="1">
                <a:solidFill>
                  <a:srgbClr val="002B5C"/>
                </a:solidFill>
                <a:ea typeface="Roboto" panose="02000000000000000000" pitchFamily="2" charset="0"/>
                <a:cs typeface="Roboto" panose="02000000000000000000" pitchFamily="2" charset="0"/>
                <a:hlinkClick r:id="rId3"/>
              </a:rPr>
              <a:t>https://www.seattle.gov/opcd/one-seattle-plan</a:t>
            </a:r>
            <a:endParaRPr lang="en-US" b="1">
              <a:solidFill>
                <a:srgbClr val="002B5C"/>
              </a:solidFill>
              <a:ea typeface="Roboto" panose="02000000000000000000" pitchFamily="2" charset="0"/>
              <a:cs typeface="Roboto" panose="02000000000000000000" pitchFamily="2" charset="0"/>
            </a:endParaRPr>
          </a:p>
          <a:p>
            <a:pPr marL="0" indent="0">
              <a:buNone/>
            </a:pPr>
            <a:endParaRPr lang="en-US" b="1">
              <a:solidFill>
                <a:schemeClr val="tx1"/>
              </a:solidFill>
              <a:ea typeface="Roboto" panose="02000000000000000000" pitchFamily="2" charset="0"/>
              <a:cs typeface="Roboto" panose="02000000000000000000" pitchFamily="2" charset="0"/>
            </a:endParaRPr>
          </a:p>
          <a:p>
            <a:pPr marL="0" indent="0">
              <a:buNone/>
            </a:pPr>
            <a:r>
              <a:rPr lang="en-US" b="1">
                <a:solidFill>
                  <a:schemeClr val="accent2"/>
                </a:solidFill>
                <a:ea typeface="Roboto" panose="02000000000000000000" pitchFamily="2" charset="0"/>
                <a:cs typeface="Roboto" panose="02000000000000000000" pitchFamily="2" charset="0"/>
              </a:rPr>
              <a:t>Seattle City Council</a:t>
            </a:r>
          </a:p>
          <a:p>
            <a:pPr marL="0" indent="0">
              <a:buNone/>
            </a:pPr>
            <a:r>
              <a:rPr lang="en-US" b="1">
                <a:solidFill>
                  <a:schemeClr val="accent2"/>
                </a:solidFill>
                <a:ea typeface="Roboto" panose="02000000000000000000" pitchFamily="2" charset="0"/>
                <a:cs typeface="Roboto" panose="02000000000000000000" pitchFamily="2" charset="0"/>
              </a:rPr>
              <a:t>Select Committee on the Comprehensive Plan</a:t>
            </a:r>
          </a:p>
          <a:p>
            <a:pPr marL="0" indent="0">
              <a:buNone/>
            </a:pPr>
            <a:r>
              <a:rPr lang="en-US" b="1">
                <a:solidFill>
                  <a:srgbClr val="002B5C"/>
                </a:solidFill>
                <a:ea typeface="Roboto" panose="02000000000000000000" pitchFamily="2" charset="0"/>
                <a:cs typeface="Roboto" panose="02000000000000000000" pitchFamily="2" charset="0"/>
                <a:hlinkClick r:id="rId4"/>
              </a:rPr>
              <a:t>https://www.seattle.gov/council/issues/2025-comprehensive-plan</a:t>
            </a:r>
            <a:endParaRPr lang="en-US" b="1">
              <a:solidFill>
                <a:srgbClr val="002B5C"/>
              </a:solidFill>
              <a:ea typeface="Roboto" panose="02000000000000000000" pitchFamily="2" charset="0"/>
              <a:cs typeface="Roboto" panose="02000000000000000000" pitchFamily="2" charset="0"/>
            </a:endParaRPr>
          </a:p>
          <a:p>
            <a:pPr marL="0" indent="0">
              <a:buNone/>
            </a:pPr>
            <a:endParaRPr lang="en-US" b="1">
              <a:solidFill>
                <a:srgbClr val="002B5C"/>
              </a:solidFill>
              <a:ea typeface="Roboto" panose="02000000000000000000" pitchFamily="2" charset="0"/>
              <a:cs typeface="Roboto" panose="02000000000000000000" pitchFamily="2" charset="0"/>
            </a:endParaRPr>
          </a:p>
          <a:p>
            <a:pPr marL="0" indent="0">
              <a:buNone/>
            </a:pPr>
            <a:r>
              <a:rPr lang="en-US" b="1">
                <a:solidFill>
                  <a:schemeClr val="accent2"/>
                </a:solidFill>
                <a:ea typeface="Roboto" panose="02000000000000000000" pitchFamily="2" charset="0"/>
                <a:cs typeface="Roboto" panose="02000000000000000000" pitchFamily="2" charset="0"/>
              </a:rPr>
              <a:t>Learn more about Seattle’s ADU initiatives at ADUniverse</a:t>
            </a:r>
          </a:p>
          <a:p>
            <a:pPr marL="0" indent="0">
              <a:buNone/>
            </a:pPr>
            <a:r>
              <a:rPr lang="en-US" b="1">
                <a:solidFill>
                  <a:srgbClr val="002B5C"/>
                </a:solidFill>
                <a:ea typeface="Roboto" panose="02000000000000000000" pitchFamily="2" charset="0"/>
                <a:cs typeface="Roboto" panose="02000000000000000000" pitchFamily="2" charset="0"/>
                <a:hlinkClick r:id="rId5"/>
              </a:rPr>
              <a:t>maps.seattle.gov/ADUs</a:t>
            </a:r>
            <a:endParaRPr lang="en-US" b="1">
              <a:solidFill>
                <a:srgbClr val="002B5C"/>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88538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8826C-CC28-CBB2-9916-D39EAA1D39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BA95B7-408A-0D91-D449-C585603B41BC}"/>
              </a:ext>
            </a:extLst>
          </p:cNvPr>
          <p:cNvPicPr>
            <a:picLocks noChangeAspect="1"/>
          </p:cNvPicPr>
          <p:nvPr/>
        </p:nvPicPr>
        <p:blipFill rotWithShape="1">
          <a:blip r:embed="rId3"/>
          <a:srcRect l="24761" b="9151"/>
          <a:stretch/>
        </p:blipFill>
        <p:spPr>
          <a:xfrm>
            <a:off x="8086725" y="0"/>
            <a:ext cx="4193824" cy="6575731"/>
          </a:xfrm>
          <a:prstGeom prst="rect">
            <a:avLst/>
          </a:prstGeom>
        </p:spPr>
      </p:pic>
      <p:sp>
        <p:nvSpPr>
          <p:cNvPr id="2" name="Title 1">
            <a:extLst>
              <a:ext uri="{FF2B5EF4-FFF2-40B4-BE49-F238E27FC236}">
                <a16:creationId xmlns:a16="http://schemas.microsoft.com/office/drawing/2014/main" id="{ED558A3A-83FE-EA69-62F7-06270730E707}"/>
              </a:ext>
            </a:extLst>
          </p:cNvPr>
          <p:cNvSpPr>
            <a:spLocks noGrp="1"/>
          </p:cNvSpPr>
          <p:nvPr>
            <p:ph type="title"/>
          </p:nvPr>
        </p:nvSpPr>
        <p:spPr>
          <a:xfrm>
            <a:off x="219751" y="139394"/>
            <a:ext cx="8686124" cy="1210971"/>
          </a:xfrm>
        </p:spPr>
        <p:txBody>
          <a:bodyPr anchor="ctr">
            <a:normAutofit/>
          </a:bodyPr>
          <a:lstStyle/>
          <a:p>
            <a:r>
              <a:rPr lang="en-US" sz="2800"/>
              <a:t>Confronting our Housing Challenges</a:t>
            </a:r>
          </a:p>
        </p:txBody>
      </p:sp>
      <p:sp>
        <p:nvSpPr>
          <p:cNvPr id="4" name="Content Placeholder 3">
            <a:extLst>
              <a:ext uri="{FF2B5EF4-FFF2-40B4-BE49-F238E27FC236}">
                <a16:creationId xmlns:a16="http://schemas.microsoft.com/office/drawing/2014/main" id="{C696A179-99D0-060B-F3A2-51C8ED2F450F}"/>
              </a:ext>
            </a:extLst>
          </p:cNvPr>
          <p:cNvSpPr>
            <a:spLocks noGrp="1"/>
          </p:cNvSpPr>
          <p:nvPr>
            <p:ph idx="1"/>
          </p:nvPr>
        </p:nvSpPr>
        <p:spPr>
          <a:xfrm>
            <a:off x="219749" y="1171575"/>
            <a:ext cx="7200226" cy="5286375"/>
          </a:xfrm>
        </p:spPr>
        <p:txBody>
          <a:bodyPr vert="horz" lIns="91440" tIns="45720" rIns="91440" bIns="45720" rtlCol="0" anchor="t">
            <a:normAutofit/>
          </a:bodyPr>
          <a:lstStyle/>
          <a:p>
            <a:pPr marL="0" indent="0">
              <a:buNone/>
            </a:pPr>
            <a:r>
              <a:rPr lang="en-US" sz="2000" b="1"/>
              <a:t>Seattle was the fastest growing major U.S. city 2010-2020</a:t>
            </a:r>
          </a:p>
          <a:p>
            <a:pPr marL="285750"/>
            <a:r>
              <a:rPr lang="en-US" sz="1800"/>
              <a:t>Despite substantial construction, housing has not kept pace with job and population growth and is increasingly unaffordable</a:t>
            </a:r>
          </a:p>
          <a:p>
            <a:pPr marL="285750"/>
            <a:r>
              <a:rPr lang="en-US" sz="1800"/>
              <a:t>Recent growth has reinforced our history of housing exclusion and displacement </a:t>
            </a:r>
          </a:p>
          <a:p>
            <a:pPr marL="285750"/>
            <a:r>
              <a:rPr lang="en-US" sz="1800"/>
              <a:t>Seattle expects substantial growth over the next 20 years</a:t>
            </a:r>
          </a:p>
          <a:p>
            <a:pPr marL="0" indent="0">
              <a:buNone/>
            </a:pPr>
            <a:endParaRPr lang="en-US" sz="2000" b="1"/>
          </a:p>
          <a:p>
            <a:pPr marL="0" indent="0">
              <a:spcBef>
                <a:spcPts val="0"/>
              </a:spcBef>
              <a:buNone/>
            </a:pPr>
            <a:r>
              <a:rPr lang="en-US" sz="2000" b="1" i="1"/>
              <a:t>One Seattle Plan </a:t>
            </a:r>
            <a:r>
              <a:rPr lang="en-US" sz="2000" b="1"/>
              <a:t>identifies how we will plan for and accommodate future growth, with housing goals including:</a:t>
            </a:r>
          </a:p>
          <a:p>
            <a:pPr marL="285750"/>
            <a:r>
              <a:rPr lang="en-US" sz="1800"/>
              <a:t>Increase the supply and diversity of housing to reduce the market pressures driving up costs and accelerating displacement</a:t>
            </a:r>
          </a:p>
          <a:p>
            <a:pPr marL="285750"/>
            <a:r>
              <a:rPr lang="en-US" sz="1800"/>
              <a:t>Expand opportunities and incentives for affordable housing</a:t>
            </a:r>
          </a:p>
          <a:p>
            <a:pPr marL="285750"/>
            <a:r>
              <a:rPr lang="en-US" sz="1800"/>
              <a:t>Housing in complete, walkable neighborhoods near transit</a:t>
            </a:r>
          </a:p>
          <a:p>
            <a:pPr marL="285750"/>
            <a:r>
              <a:rPr lang="en-US" sz="1800"/>
              <a:t>Open pathways to homeownership and wealth-building</a:t>
            </a:r>
            <a:endParaRPr lang="en-US" sz="1700"/>
          </a:p>
        </p:txBody>
      </p:sp>
    </p:spTree>
    <p:extLst>
      <p:ext uri="{BB962C8B-B14F-4D97-AF65-F5344CB8AC3E}">
        <p14:creationId xmlns:p14="http://schemas.microsoft.com/office/powerpoint/2010/main" val="3250871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EACD71-146F-1FB3-6DC3-1841A19DCA9D}"/>
              </a:ext>
            </a:extLst>
          </p:cNvPr>
          <p:cNvSpPr txBox="1">
            <a:spLocks/>
          </p:cNvSpPr>
          <p:nvPr/>
        </p:nvSpPr>
        <p:spPr>
          <a:xfrm>
            <a:off x="838200" y="4168346"/>
            <a:ext cx="10515600" cy="1683814"/>
          </a:xfrm>
          <a:prstGeom prst="rect">
            <a:avLst/>
          </a:prstGeom>
        </p:spPr>
        <p:txBody>
          <a:bodyPr/>
          <a:lstStyle>
            <a:lvl1pPr algn="l" defTabSz="914400" rtl="0" eaLnBrk="1" latinLnBrk="0" hangingPunct="1">
              <a:lnSpc>
                <a:spcPct val="90000"/>
              </a:lnSpc>
              <a:spcBef>
                <a:spcPct val="0"/>
              </a:spcBef>
              <a:buNone/>
              <a:defRPr sz="4400" b="1" kern="1200">
                <a:solidFill>
                  <a:schemeClr val="tx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sz="5400">
                <a:solidFill>
                  <a:schemeClr val="bg1"/>
                </a:solidFill>
                <a:latin typeface="Aptos" panose="020B0004020202020204" pitchFamily="34" charset="0"/>
              </a:rPr>
              <a:t>Questions and conversation</a:t>
            </a:r>
          </a:p>
          <a:p>
            <a:endParaRPr lang="en-US" sz="5400">
              <a:solidFill>
                <a:schemeClr val="bg1"/>
              </a:solidFill>
              <a:latin typeface="Aptos" panose="020B0004020202020204" pitchFamily="34" charset="0"/>
            </a:endParaRPr>
          </a:p>
          <a:p>
            <a:r>
              <a:rPr lang="en-US" sz="2400" b="0">
                <a:solidFill>
                  <a:schemeClr val="bg1"/>
                </a:solidFill>
                <a:latin typeface="Aptos" panose="020B0004020202020204" pitchFamily="34" charset="0"/>
              </a:rPr>
              <a:t>Rico.Quirindongo@seattle.gov</a:t>
            </a:r>
          </a:p>
        </p:txBody>
      </p:sp>
      <p:pic>
        <p:nvPicPr>
          <p:cNvPr id="4" name="Picture 3">
            <a:extLst>
              <a:ext uri="{FF2B5EF4-FFF2-40B4-BE49-F238E27FC236}">
                <a16:creationId xmlns:a16="http://schemas.microsoft.com/office/drawing/2014/main" id="{9B77E75A-1F47-123B-E27C-12E7D9C073AC}"/>
              </a:ext>
            </a:extLst>
          </p:cNvPr>
          <p:cNvPicPr>
            <a:picLocks noChangeAspect="1"/>
          </p:cNvPicPr>
          <p:nvPr/>
        </p:nvPicPr>
        <p:blipFill>
          <a:blip r:embed="rId3"/>
          <a:stretch>
            <a:fillRect/>
          </a:stretch>
        </p:blipFill>
        <p:spPr>
          <a:xfrm>
            <a:off x="0" y="6629380"/>
            <a:ext cx="2438611" cy="228620"/>
          </a:xfrm>
          <a:prstGeom prst="rect">
            <a:avLst/>
          </a:prstGeom>
        </p:spPr>
      </p:pic>
    </p:spTree>
    <p:extLst>
      <p:ext uri="{BB962C8B-B14F-4D97-AF65-F5344CB8AC3E}">
        <p14:creationId xmlns:p14="http://schemas.microsoft.com/office/powerpoint/2010/main" val="777444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76344-DC36-4A8C-C0D5-F2896DEC646D}"/>
              </a:ext>
            </a:extLst>
          </p:cNvPr>
          <p:cNvSpPr>
            <a:spLocks noGrp="1"/>
          </p:cNvSpPr>
          <p:nvPr>
            <p:ph type="title"/>
          </p:nvPr>
        </p:nvSpPr>
        <p:spPr>
          <a:xfrm>
            <a:off x="534076" y="282269"/>
            <a:ext cx="11040607" cy="862719"/>
          </a:xfrm>
        </p:spPr>
        <p:txBody>
          <a:bodyPr anchor="ctr">
            <a:normAutofit/>
          </a:bodyPr>
          <a:lstStyle/>
          <a:p>
            <a:r>
              <a:rPr lang="en-US"/>
              <a:t>A new landscape of state requirements</a:t>
            </a:r>
          </a:p>
        </p:txBody>
      </p:sp>
      <p:sp>
        <p:nvSpPr>
          <p:cNvPr id="18" name="Content Placeholder 2">
            <a:extLst>
              <a:ext uri="{FF2B5EF4-FFF2-40B4-BE49-F238E27FC236}">
                <a16:creationId xmlns:a16="http://schemas.microsoft.com/office/drawing/2014/main" id="{F431D542-5EDA-4637-1A71-3753E2E072CB}"/>
              </a:ext>
            </a:extLst>
          </p:cNvPr>
          <p:cNvSpPr>
            <a:spLocks noGrp="1"/>
          </p:cNvSpPr>
          <p:nvPr>
            <p:ph idx="1"/>
          </p:nvPr>
        </p:nvSpPr>
        <p:spPr>
          <a:xfrm>
            <a:off x="534077" y="2160108"/>
            <a:ext cx="6652170" cy="4568024"/>
          </a:xfrm>
        </p:spPr>
        <p:txBody>
          <a:bodyPr>
            <a:noAutofit/>
          </a:bodyPr>
          <a:lstStyle/>
          <a:p>
            <a:pPr marL="0" indent="0">
              <a:buNone/>
            </a:pPr>
            <a:r>
              <a:rPr lang="en-US" sz="2000"/>
              <a:t>Today, roughly three-quarters of where Seattle allows housing is zoned for detached homes. The </a:t>
            </a:r>
            <a:r>
              <a:rPr lang="en-US" sz="2000" i="1"/>
              <a:t>One Seattle Plan </a:t>
            </a:r>
            <a:r>
              <a:rPr lang="en-US" sz="2000"/>
              <a:t>will expand housing choice by: </a:t>
            </a:r>
          </a:p>
          <a:p>
            <a:r>
              <a:rPr lang="en-US" sz="2000"/>
              <a:t>Allowing triplexes, fourplexes, courtyard apartments, and stacked flats</a:t>
            </a:r>
          </a:p>
          <a:p>
            <a:r>
              <a:rPr lang="en-US" sz="2000"/>
              <a:t>Allowing at least 4 units on every lot or 6 if within quarter-mile of major transit or if 2 are affordable</a:t>
            </a:r>
          </a:p>
          <a:p>
            <a:r>
              <a:rPr lang="en-US" sz="2000"/>
              <a:t>Allowing proportionally more density on larger lots</a:t>
            </a:r>
          </a:p>
          <a:p>
            <a:r>
              <a:rPr lang="en-US" sz="2000"/>
              <a:t>Removing development standards that are more restrictive for middle housing than detached homes</a:t>
            </a:r>
          </a:p>
          <a:p>
            <a:r>
              <a:rPr lang="en-US" sz="2000"/>
              <a:t>Incentivizing stacked flats and affordable housing</a:t>
            </a:r>
          </a:p>
          <a:p>
            <a:r>
              <a:rPr lang="en-US" sz="2000"/>
              <a:t>Allowing corner stores</a:t>
            </a:r>
          </a:p>
        </p:txBody>
      </p:sp>
      <p:grpSp>
        <p:nvGrpSpPr>
          <p:cNvPr id="6" name="Group 5">
            <a:extLst>
              <a:ext uri="{FF2B5EF4-FFF2-40B4-BE49-F238E27FC236}">
                <a16:creationId xmlns:a16="http://schemas.microsoft.com/office/drawing/2014/main" id="{B99E000E-55B1-734F-D07A-21585AD147AC}"/>
              </a:ext>
            </a:extLst>
          </p:cNvPr>
          <p:cNvGrpSpPr/>
          <p:nvPr/>
        </p:nvGrpSpPr>
        <p:grpSpPr>
          <a:xfrm>
            <a:off x="7441035" y="2160107"/>
            <a:ext cx="4824823" cy="4096698"/>
            <a:chOff x="7441035" y="1674266"/>
            <a:chExt cx="4824823" cy="4096698"/>
          </a:xfrm>
        </p:grpSpPr>
        <p:pic>
          <p:nvPicPr>
            <p:cNvPr id="15" name="Picture 14" descr="A house with a fence and grass&#10;&#10;Description automatically generated">
              <a:extLst>
                <a:ext uri="{FF2B5EF4-FFF2-40B4-BE49-F238E27FC236}">
                  <a16:creationId xmlns:a16="http://schemas.microsoft.com/office/drawing/2014/main" id="{29965F7E-9FA5-9EC2-68B1-AC554B5B9B3E}"/>
                </a:ext>
              </a:extLst>
            </p:cNvPr>
            <p:cNvPicPr>
              <a:picLocks noChangeAspect="1"/>
            </p:cNvPicPr>
            <p:nvPr/>
          </p:nvPicPr>
          <p:blipFill>
            <a:blip r:embed="rId3" cstate="print">
              <a:extLst>
                <a:ext uri="{28A0092B-C50C-407E-A947-70E740481C1C}">
                  <a14:useLocalDpi xmlns:a14="http://schemas.microsoft.com/office/drawing/2010/main" val="0"/>
                </a:ext>
              </a:extLst>
            </a:blip>
            <a:srcRect l="12666" r="10019"/>
            <a:stretch/>
          </p:blipFill>
          <p:spPr>
            <a:xfrm>
              <a:off x="7441035" y="1674266"/>
              <a:ext cx="4750965" cy="4096698"/>
            </a:xfrm>
            <a:prstGeom prst="rect">
              <a:avLst/>
            </a:prstGeom>
          </p:spPr>
        </p:pic>
        <p:sp>
          <p:nvSpPr>
            <p:cNvPr id="3" name="TextBox 2">
              <a:extLst>
                <a:ext uri="{FF2B5EF4-FFF2-40B4-BE49-F238E27FC236}">
                  <a16:creationId xmlns:a16="http://schemas.microsoft.com/office/drawing/2014/main" id="{E0512F70-4E60-6459-B7C9-C77CD50FE762}"/>
                </a:ext>
              </a:extLst>
            </p:cNvPr>
            <p:cNvSpPr txBox="1"/>
            <p:nvPr/>
          </p:nvSpPr>
          <p:spPr>
            <a:xfrm>
              <a:off x="8501448" y="5555520"/>
              <a:ext cx="376441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a:solidFill>
                    <a:schemeClr val="bg1"/>
                  </a:solidFill>
                  <a:latin typeface="Aptos" panose="020B0004020202020204" pitchFamily="34" charset="0"/>
                  <a:ea typeface="Calibri"/>
                  <a:cs typeface="Calibri"/>
                </a:rPr>
                <a:t>Credit: Hybrid Architecture</a:t>
              </a:r>
            </a:p>
          </p:txBody>
        </p:sp>
      </p:grpSp>
      <p:sp>
        <p:nvSpPr>
          <p:cNvPr id="8" name="TextBox 7">
            <a:extLst>
              <a:ext uri="{FF2B5EF4-FFF2-40B4-BE49-F238E27FC236}">
                <a16:creationId xmlns:a16="http://schemas.microsoft.com/office/drawing/2014/main" id="{DE9B56EB-FAB7-9D9A-31CB-DF01DB5DE4D4}"/>
              </a:ext>
            </a:extLst>
          </p:cNvPr>
          <p:cNvSpPr txBox="1"/>
          <p:nvPr/>
        </p:nvSpPr>
        <p:spPr>
          <a:xfrm>
            <a:off x="534075" y="1144988"/>
            <a:ext cx="11343599" cy="75924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2022">
                    <a:lumMod val="50000"/>
                  </a:srgbClr>
                </a:solidFill>
                <a:effectLst/>
                <a:uLnTx/>
                <a:uFillTx/>
                <a:latin typeface="Aptos" panose="020B0004020202020204" pitchFamily="34" charset="0"/>
                <a:ea typeface="Cambria" panose="02040503050406030204" pitchFamily="18" charset="0"/>
                <a:cs typeface="+mn-cs"/>
              </a:rPr>
              <a:t>In 2023, the Washington Legislation adopted </a:t>
            </a:r>
            <a:r>
              <a:rPr kumimoji="0" lang="en-US" sz="2400" b="1" i="0" u="none" strike="noStrike" kern="1200" cap="none" spc="0" normalizeH="0" baseline="0" noProof="0">
                <a:ln>
                  <a:noFill/>
                </a:ln>
                <a:solidFill>
                  <a:srgbClr val="002022">
                    <a:lumMod val="50000"/>
                  </a:srgbClr>
                </a:solidFill>
                <a:effectLst/>
                <a:uLnTx/>
                <a:uFillTx/>
                <a:latin typeface="Aptos" panose="020B0004020202020204" pitchFamily="34" charset="0"/>
                <a:ea typeface="Cambria" panose="02040503050406030204" pitchFamily="18" charset="0"/>
                <a:cs typeface="+mn-cs"/>
              </a:rPr>
              <a:t>House Bill 1110</a:t>
            </a:r>
            <a:r>
              <a:rPr kumimoji="0" lang="en-US" sz="2400" b="0" i="0" u="none" strike="noStrike" kern="1200" cap="none" spc="0" normalizeH="0" baseline="0" noProof="0">
                <a:ln>
                  <a:noFill/>
                </a:ln>
                <a:solidFill>
                  <a:srgbClr val="002022">
                    <a:lumMod val="50000"/>
                  </a:srgbClr>
                </a:solidFill>
                <a:effectLst/>
                <a:uLnTx/>
                <a:uFillTx/>
                <a:latin typeface="Aptos" panose="020B0004020202020204" pitchFamily="34" charset="0"/>
                <a:ea typeface="Cambria" panose="02040503050406030204" pitchFamily="18" charset="0"/>
                <a:cs typeface="+mn-cs"/>
              </a:rPr>
              <a:t>, requiring Seattle to allow middle housing and at least four units on all residential lots</a:t>
            </a:r>
            <a:r>
              <a:rPr lang="en-US" sz="2400">
                <a:solidFill>
                  <a:srgbClr val="002022">
                    <a:lumMod val="50000"/>
                  </a:srgbClr>
                </a:solidFill>
                <a:latin typeface="Aptos" panose="020B0004020202020204" pitchFamily="34" charset="0"/>
                <a:ea typeface="Cambria" panose="02040503050406030204" pitchFamily="18" charset="0"/>
              </a:rPr>
              <a:t>. </a:t>
            </a:r>
            <a:endParaRPr kumimoji="0" lang="en-US" sz="2400" b="0" i="0" u="none" strike="noStrike" kern="1200" cap="none" spc="0" normalizeH="0" baseline="0" noProof="0">
              <a:ln>
                <a:noFill/>
              </a:ln>
              <a:solidFill>
                <a:srgbClr val="002022">
                  <a:lumMod val="50000"/>
                </a:srgbClr>
              </a:solidFill>
              <a:effectLst/>
              <a:uLnTx/>
              <a:uFillTx/>
              <a:latin typeface="Aptos" panose="020B0004020202020204" pitchFamily="34" charset="0"/>
              <a:ea typeface="Cambria" panose="02040503050406030204" pitchFamily="18" charset="0"/>
              <a:cs typeface="+mn-cs"/>
            </a:endParaRPr>
          </a:p>
        </p:txBody>
      </p:sp>
    </p:spTree>
    <p:extLst>
      <p:ext uri="{BB962C8B-B14F-4D97-AF65-F5344CB8AC3E}">
        <p14:creationId xmlns:p14="http://schemas.microsoft.com/office/powerpoint/2010/main" val="372506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46E59FFE-A4A6-238C-961F-9845D64482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16"/>
          <a:stretch/>
        </p:blipFill>
        <p:spPr bwMode="auto">
          <a:xfrm>
            <a:off x="1841990" y="127819"/>
            <a:ext cx="8508019" cy="636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99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202D-A91F-421C-4813-EBE8DED3E1C1}"/>
              </a:ext>
            </a:extLst>
          </p:cNvPr>
          <p:cNvSpPr>
            <a:spLocks noGrp="1"/>
          </p:cNvSpPr>
          <p:nvPr>
            <p:ph type="title"/>
          </p:nvPr>
        </p:nvSpPr>
        <p:spPr>
          <a:xfrm>
            <a:off x="534076" y="282269"/>
            <a:ext cx="11040607" cy="862719"/>
          </a:xfrm>
        </p:spPr>
        <p:txBody>
          <a:bodyPr/>
          <a:lstStyle/>
          <a:p>
            <a:r>
              <a:rPr lang="en-US"/>
              <a:t>Bonus for stacked flats</a:t>
            </a:r>
          </a:p>
        </p:txBody>
      </p:sp>
      <p:sp>
        <p:nvSpPr>
          <p:cNvPr id="9" name="Content Placeholder 8">
            <a:extLst>
              <a:ext uri="{FF2B5EF4-FFF2-40B4-BE49-F238E27FC236}">
                <a16:creationId xmlns:a16="http://schemas.microsoft.com/office/drawing/2014/main" id="{3B3CFC70-1F69-90A0-5EFE-A3222BA0E637}"/>
              </a:ext>
            </a:extLst>
          </p:cNvPr>
          <p:cNvSpPr>
            <a:spLocks noGrp="1"/>
          </p:cNvSpPr>
          <p:nvPr>
            <p:ph idx="1"/>
          </p:nvPr>
        </p:nvSpPr>
        <p:spPr>
          <a:xfrm>
            <a:off x="533401" y="1614488"/>
            <a:ext cx="5373130" cy="4543425"/>
          </a:xfrm>
        </p:spPr>
        <p:txBody>
          <a:bodyPr>
            <a:normAutofit/>
          </a:bodyPr>
          <a:lstStyle/>
          <a:p>
            <a:pPr marL="0" indent="0">
              <a:buNone/>
            </a:pPr>
            <a:r>
              <a:rPr lang="en-US" sz="2200"/>
              <a:t>Stacked flats can have: </a:t>
            </a:r>
          </a:p>
          <a:p>
            <a:r>
              <a:rPr lang="en-US" sz="2200"/>
              <a:t>Maximum 2.0 FAR</a:t>
            </a:r>
          </a:p>
          <a:p>
            <a:r>
              <a:rPr lang="en-US" sz="2200"/>
              <a:t>Maximum density of 1 unit per 600 sq ft of lot area</a:t>
            </a:r>
          </a:p>
          <a:p>
            <a:r>
              <a:rPr lang="en-US" sz="2200"/>
              <a:t>Maximum height of 4 stories</a:t>
            </a:r>
          </a:p>
          <a:p>
            <a:pPr marL="0" indent="0">
              <a:buNone/>
            </a:pPr>
            <a:endParaRPr lang="en-US" sz="2200"/>
          </a:p>
          <a:p>
            <a:pPr marL="0" indent="0">
              <a:buNone/>
            </a:pPr>
            <a:r>
              <a:rPr lang="en-US" sz="2200" b="1">
                <a:solidFill>
                  <a:schemeClr val="accent2"/>
                </a:solidFill>
              </a:rPr>
              <a:t>On a 6,000-square-foot lot, this results in 9 units rather than 6, with more units allowed as lot size increases.</a:t>
            </a:r>
          </a:p>
          <a:p>
            <a:endParaRPr lang="en-US" sz="2200"/>
          </a:p>
          <a:p>
            <a:endParaRPr lang="en-US" sz="2200"/>
          </a:p>
        </p:txBody>
      </p:sp>
      <p:pic>
        <p:nvPicPr>
          <p:cNvPr id="4" name="Picture 3">
            <a:extLst>
              <a:ext uri="{FF2B5EF4-FFF2-40B4-BE49-F238E27FC236}">
                <a16:creationId xmlns:a16="http://schemas.microsoft.com/office/drawing/2014/main" id="{5B0B11F8-54C9-7EFB-88B9-C580F346889D}"/>
              </a:ext>
            </a:extLst>
          </p:cNvPr>
          <p:cNvPicPr>
            <a:picLocks noChangeAspect="1"/>
          </p:cNvPicPr>
          <p:nvPr/>
        </p:nvPicPr>
        <p:blipFill>
          <a:blip r:embed="rId3">
            <a:extLst>
              <a:ext uri="{28A0092B-C50C-407E-A947-70E740481C1C}">
                <a14:useLocalDpi xmlns:a14="http://schemas.microsoft.com/office/drawing/2010/main" val="0"/>
              </a:ext>
            </a:extLst>
          </a:blip>
          <a:srcRect l="9371" t="6519" r="8989" b="6209"/>
          <a:stretch/>
        </p:blipFill>
        <p:spPr>
          <a:xfrm>
            <a:off x="6617070" y="1614488"/>
            <a:ext cx="5574930" cy="4469672"/>
          </a:xfrm>
          <a:prstGeom prst="rect">
            <a:avLst/>
          </a:prstGeom>
        </p:spPr>
      </p:pic>
      <p:sp>
        <p:nvSpPr>
          <p:cNvPr id="5" name="Content Placeholder 2">
            <a:extLst>
              <a:ext uri="{FF2B5EF4-FFF2-40B4-BE49-F238E27FC236}">
                <a16:creationId xmlns:a16="http://schemas.microsoft.com/office/drawing/2014/main" id="{C3F5A6C9-B11D-A5EC-91AA-F423B3B9575C}"/>
              </a:ext>
            </a:extLst>
          </p:cNvPr>
          <p:cNvSpPr txBox="1">
            <a:spLocks/>
          </p:cNvSpPr>
          <p:nvPr/>
        </p:nvSpPr>
        <p:spPr>
          <a:xfrm>
            <a:off x="540848" y="1463295"/>
            <a:ext cx="5458905" cy="455107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50000"/>
                  </a:schemeClr>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schemeClr>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chemeClr val="tx1"/>
              </a:solidFill>
              <a:latin typeface="Aptos" panose="020B0004020202020204" pitchFamily="34" charset="0"/>
            </a:endParaRPr>
          </a:p>
        </p:txBody>
      </p:sp>
    </p:spTree>
    <p:extLst>
      <p:ext uri="{BB962C8B-B14F-4D97-AF65-F5344CB8AC3E}">
        <p14:creationId xmlns:p14="http://schemas.microsoft.com/office/powerpoint/2010/main" val="1239766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BF815-3FDB-3E52-03FC-B91AFE6506BD}"/>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4519739-6DA6-1FA7-4596-DD3BB8F80CD4}"/>
              </a:ext>
            </a:extLst>
          </p:cNvPr>
          <p:cNvSpPr txBox="1">
            <a:spLocks/>
          </p:cNvSpPr>
          <p:nvPr/>
        </p:nvSpPr>
        <p:spPr>
          <a:xfrm>
            <a:off x="549155" y="1573722"/>
            <a:ext cx="6393513" cy="45629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schemeClr>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schemeClr>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241300" indent="0">
              <a:lnSpc>
                <a:spcPct val="97000"/>
              </a:lnSpc>
              <a:spcBef>
                <a:spcPts val="20"/>
              </a:spcBef>
              <a:buNone/>
            </a:pPr>
            <a:r>
              <a:rPr lang="en-US" sz="2400">
                <a:latin typeface="Aptos" panose="020B0004020202020204" pitchFamily="34" charset="0"/>
                <a:ea typeface="Roboto Condensed" panose="02000000000000000000" pitchFamily="2" charset="0"/>
                <a:cs typeface="Roboto Condensed" panose="02000000000000000000" pitchFamily="2" charset="0"/>
              </a:rPr>
              <a:t>Small-scale commercial uses, such as restaurants and retail stores, will be allowed on any lot in NR and multifamily zones provided they meet certain standards for: </a:t>
            </a:r>
          </a:p>
          <a:p>
            <a:pPr marR="241300">
              <a:lnSpc>
                <a:spcPct val="97000"/>
              </a:lnSpc>
              <a:spcBef>
                <a:spcPts val="20"/>
              </a:spcBef>
            </a:pPr>
            <a:r>
              <a:rPr lang="en-US" sz="2400">
                <a:latin typeface="Aptos" panose="020B0004020202020204" pitchFamily="34" charset="0"/>
                <a:ea typeface="Roboto Condensed" panose="02000000000000000000" pitchFamily="2" charset="0"/>
                <a:cs typeface="Roboto Condensed" panose="02000000000000000000" pitchFamily="2" charset="0"/>
              </a:rPr>
              <a:t>maximum size</a:t>
            </a:r>
          </a:p>
          <a:p>
            <a:pPr marR="241300">
              <a:lnSpc>
                <a:spcPct val="97000"/>
              </a:lnSpc>
              <a:spcBef>
                <a:spcPts val="20"/>
              </a:spcBef>
            </a:pPr>
            <a:r>
              <a:rPr lang="en-US" sz="2400">
                <a:effectLst/>
                <a:latin typeface="Aptos" panose="020B0004020202020204" pitchFamily="34" charset="0"/>
                <a:ea typeface="Roboto Condensed" panose="02000000000000000000" pitchFamily="2" charset="0"/>
                <a:cs typeface="Roboto Condensed" panose="02000000000000000000" pitchFamily="2" charset="0"/>
              </a:rPr>
              <a:t>hours of operation</a:t>
            </a:r>
          </a:p>
          <a:p>
            <a:pPr marR="241300">
              <a:lnSpc>
                <a:spcPct val="97000"/>
              </a:lnSpc>
              <a:spcBef>
                <a:spcPts val="20"/>
              </a:spcBef>
            </a:pPr>
            <a:r>
              <a:rPr lang="en-US" sz="2400">
                <a:latin typeface="Aptos" panose="020B0004020202020204" pitchFamily="34" charset="0"/>
                <a:ea typeface="Roboto Condensed" panose="02000000000000000000" pitchFamily="2" charset="0"/>
                <a:cs typeface="Roboto Condensed" panose="02000000000000000000" pitchFamily="2" charset="0"/>
              </a:rPr>
              <a:t>n</a:t>
            </a:r>
            <a:r>
              <a:rPr lang="en-US" sz="2400">
                <a:effectLst/>
                <a:latin typeface="Aptos" panose="020B0004020202020204" pitchFamily="34" charset="0"/>
                <a:ea typeface="Roboto Condensed" panose="02000000000000000000" pitchFamily="2" charset="0"/>
                <a:cs typeface="Roboto Condensed" panose="02000000000000000000" pitchFamily="2" charset="0"/>
              </a:rPr>
              <a:t>oise</a:t>
            </a:r>
            <a:r>
              <a:rPr lang="en-US" sz="2400">
                <a:latin typeface="Aptos" panose="020B0004020202020204" pitchFamily="34" charset="0"/>
                <a:ea typeface="Roboto Condensed" panose="02000000000000000000" pitchFamily="2" charset="0"/>
                <a:cs typeface="Roboto Condensed" panose="02000000000000000000" pitchFamily="2" charset="0"/>
              </a:rPr>
              <a:t> and</a:t>
            </a:r>
            <a:r>
              <a:rPr lang="en-US" sz="2400">
                <a:effectLst/>
                <a:latin typeface="Aptos" panose="020B0004020202020204" pitchFamily="34" charset="0"/>
                <a:ea typeface="Roboto Condensed" panose="02000000000000000000" pitchFamily="2" charset="0"/>
                <a:cs typeface="Roboto Condensed" panose="02000000000000000000" pitchFamily="2" charset="0"/>
              </a:rPr>
              <a:t> odor</a:t>
            </a:r>
          </a:p>
          <a:p>
            <a:pPr marR="241300">
              <a:lnSpc>
                <a:spcPct val="97000"/>
              </a:lnSpc>
              <a:spcBef>
                <a:spcPts val="20"/>
              </a:spcBef>
            </a:pPr>
            <a:r>
              <a:rPr lang="en-US" sz="2400">
                <a:effectLst/>
                <a:latin typeface="Aptos" panose="020B0004020202020204" pitchFamily="34" charset="0"/>
                <a:ea typeface="Roboto Condensed" panose="02000000000000000000" pitchFamily="2" charset="0"/>
                <a:cs typeface="Roboto Condensed" panose="02000000000000000000" pitchFamily="2" charset="0"/>
              </a:rPr>
              <a:t>the location and screening</a:t>
            </a:r>
            <a:r>
              <a:rPr lang="en-US" sz="2400" spc="-10">
                <a:effectLst/>
                <a:latin typeface="Aptos" panose="020B0004020202020204" pitchFamily="34" charset="0"/>
                <a:ea typeface="Roboto Condensed" panose="02000000000000000000" pitchFamily="2" charset="0"/>
                <a:cs typeface="Roboto Condensed" panose="02000000000000000000" pitchFamily="2" charset="0"/>
              </a:rPr>
              <a:t> </a:t>
            </a:r>
            <a:r>
              <a:rPr lang="en-US" sz="2400">
                <a:effectLst/>
                <a:latin typeface="Aptos" panose="020B0004020202020204" pitchFamily="34" charset="0"/>
                <a:ea typeface="Roboto Condensed" panose="02000000000000000000" pitchFamily="2" charset="0"/>
                <a:cs typeface="Roboto Condensed" panose="02000000000000000000" pitchFamily="2" charset="0"/>
              </a:rPr>
              <a:t>of</a:t>
            </a:r>
            <a:r>
              <a:rPr lang="en-US" sz="2400" spc="-10">
                <a:effectLst/>
                <a:latin typeface="Aptos" panose="020B0004020202020204" pitchFamily="34" charset="0"/>
                <a:ea typeface="Roboto Condensed" panose="02000000000000000000" pitchFamily="2" charset="0"/>
                <a:cs typeface="Roboto Condensed" panose="02000000000000000000" pitchFamily="2" charset="0"/>
              </a:rPr>
              <a:t> </a:t>
            </a:r>
            <a:r>
              <a:rPr lang="en-US" sz="2400">
                <a:effectLst/>
                <a:latin typeface="Aptos" panose="020B0004020202020204" pitchFamily="34" charset="0"/>
                <a:ea typeface="Roboto Condensed" panose="02000000000000000000" pitchFamily="2" charset="0"/>
                <a:cs typeface="Roboto Condensed" panose="02000000000000000000" pitchFamily="2" charset="0"/>
              </a:rPr>
              <a:t>solid</a:t>
            </a:r>
            <a:r>
              <a:rPr lang="en-US" sz="2400" spc="-10">
                <a:effectLst/>
                <a:latin typeface="Aptos" panose="020B0004020202020204" pitchFamily="34" charset="0"/>
                <a:ea typeface="Roboto Condensed" panose="02000000000000000000" pitchFamily="2" charset="0"/>
                <a:cs typeface="Roboto Condensed" panose="02000000000000000000" pitchFamily="2" charset="0"/>
              </a:rPr>
              <a:t> </a:t>
            </a:r>
            <a:r>
              <a:rPr lang="en-US" sz="2400">
                <a:effectLst/>
                <a:latin typeface="Aptos" panose="020B0004020202020204" pitchFamily="34" charset="0"/>
                <a:ea typeface="Roboto Condensed" panose="02000000000000000000" pitchFamily="2" charset="0"/>
                <a:cs typeface="Roboto Condensed" panose="02000000000000000000" pitchFamily="2" charset="0"/>
              </a:rPr>
              <a:t>waste</a:t>
            </a:r>
            <a:r>
              <a:rPr lang="en-US" sz="2400" spc="-15">
                <a:effectLst/>
                <a:latin typeface="Aptos" panose="020B0004020202020204" pitchFamily="34" charset="0"/>
                <a:ea typeface="Roboto Condensed" panose="02000000000000000000" pitchFamily="2" charset="0"/>
                <a:cs typeface="Roboto Condensed" panose="02000000000000000000" pitchFamily="2" charset="0"/>
              </a:rPr>
              <a:t> </a:t>
            </a:r>
            <a:r>
              <a:rPr lang="en-US" sz="2400">
                <a:effectLst/>
                <a:latin typeface="Aptos" panose="020B0004020202020204" pitchFamily="34" charset="0"/>
                <a:ea typeface="Roboto Condensed" panose="02000000000000000000" pitchFamily="2" charset="0"/>
                <a:cs typeface="Roboto Condensed" panose="02000000000000000000" pitchFamily="2" charset="0"/>
              </a:rPr>
              <a:t>and</a:t>
            </a:r>
            <a:r>
              <a:rPr lang="en-US" sz="2400" spc="-10">
                <a:effectLst/>
                <a:latin typeface="Aptos" panose="020B0004020202020204" pitchFamily="34" charset="0"/>
                <a:ea typeface="Roboto Condensed" panose="02000000000000000000" pitchFamily="2" charset="0"/>
                <a:cs typeface="Roboto Condensed" panose="02000000000000000000" pitchFamily="2" charset="0"/>
              </a:rPr>
              <a:t> </a:t>
            </a:r>
            <a:r>
              <a:rPr lang="en-US" sz="2400">
                <a:effectLst/>
                <a:latin typeface="Aptos" panose="020B0004020202020204" pitchFamily="34" charset="0"/>
                <a:ea typeface="Roboto Condensed" panose="02000000000000000000" pitchFamily="2" charset="0"/>
                <a:cs typeface="Roboto Condensed" panose="02000000000000000000" pitchFamily="2" charset="0"/>
              </a:rPr>
              <a:t>other</a:t>
            </a:r>
            <a:r>
              <a:rPr lang="en-US" sz="2400" spc="-10">
                <a:effectLst/>
                <a:latin typeface="Aptos" panose="020B0004020202020204" pitchFamily="34" charset="0"/>
                <a:ea typeface="Roboto Condensed" panose="02000000000000000000" pitchFamily="2" charset="0"/>
                <a:cs typeface="Roboto Condensed" panose="02000000000000000000" pitchFamily="2" charset="0"/>
              </a:rPr>
              <a:t> </a:t>
            </a:r>
            <a:r>
              <a:rPr lang="en-US" sz="2400">
                <a:effectLst/>
                <a:latin typeface="Aptos" panose="020B0004020202020204" pitchFamily="34" charset="0"/>
                <a:ea typeface="Roboto Condensed" panose="02000000000000000000" pitchFamily="2" charset="0"/>
                <a:cs typeface="Roboto Condensed" panose="02000000000000000000" pitchFamily="2" charset="0"/>
              </a:rPr>
              <a:t>outdoor</a:t>
            </a:r>
            <a:r>
              <a:rPr lang="en-US" sz="2400" spc="-10">
                <a:effectLst/>
                <a:latin typeface="Aptos" panose="020B0004020202020204" pitchFamily="34" charset="0"/>
                <a:ea typeface="Roboto Condensed" panose="02000000000000000000" pitchFamily="2" charset="0"/>
                <a:cs typeface="Roboto Condensed" panose="02000000000000000000" pitchFamily="2" charset="0"/>
              </a:rPr>
              <a:t> activities.</a:t>
            </a:r>
            <a:endParaRPr lang="en-US" sz="2400">
              <a:latin typeface="Aptos" panose="020B0004020202020204" pitchFamily="34" charset="0"/>
              <a:ea typeface="Roboto Condensed" panose="02000000000000000000" pitchFamily="2" charset="0"/>
              <a:cs typeface="Roboto Condensed" panose="02000000000000000000" pitchFamily="2" charset="0"/>
            </a:endParaRPr>
          </a:p>
          <a:p>
            <a:pPr marL="0"/>
            <a:endParaRPr lang="en-US" sz="2400">
              <a:latin typeface="Aptos" panose="020B0004020202020204" pitchFamily="34" charset="0"/>
              <a:ea typeface="Roboto Condensed" panose="02000000000000000000" pitchFamily="2" charset="0"/>
              <a:cs typeface="Roboto Condensed" panose="02000000000000000000" pitchFamily="2" charset="0"/>
            </a:endParaRPr>
          </a:p>
        </p:txBody>
      </p:sp>
      <p:pic>
        <p:nvPicPr>
          <p:cNvPr id="9" name="Picture 8" descr="A yellow building with people walking in front of it&#10;&#10;Description automatically generated">
            <a:extLst>
              <a:ext uri="{FF2B5EF4-FFF2-40B4-BE49-F238E27FC236}">
                <a16:creationId xmlns:a16="http://schemas.microsoft.com/office/drawing/2014/main" id="{41C3027E-0857-C1BA-D94C-F30E1C3E3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8011" y="3917010"/>
            <a:ext cx="3961017" cy="2604369"/>
          </a:xfrm>
          <a:prstGeom prst="rect">
            <a:avLst/>
          </a:prstGeom>
        </p:spPr>
      </p:pic>
      <p:sp>
        <p:nvSpPr>
          <p:cNvPr id="10" name="Title 1">
            <a:extLst>
              <a:ext uri="{FF2B5EF4-FFF2-40B4-BE49-F238E27FC236}">
                <a16:creationId xmlns:a16="http://schemas.microsoft.com/office/drawing/2014/main" id="{9A6B4DE8-35B7-12D4-1633-95D0D3A9CAD0}"/>
              </a:ext>
            </a:extLst>
          </p:cNvPr>
          <p:cNvSpPr txBox="1">
            <a:spLocks/>
          </p:cNvSpPr>
          <p:nvPr/>
        </p:nvSpPr>
        <p:spPr>
          <a:xfrm>
            <a:off x="540423" y="562130"/>
            <a:ext cx="10749809" cy="7915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sz="3200">
                <a:latin typeface="Aptos" panose="020B0004020202020204" pitchFamily="34" charset="0"/>
                <a:ea typeface="Roboto Condensed"/>
                <a:cs typeface="Roboto Condensed"/>
              </a:rPr>
              <a:t>Corner Stores</a:t>
            </a:r>
          </a:p>
        </p:txBody>
      </p:sp>
      <p:sp>
        <p:nvSpPr>
          <p:cNvPr id="5" name="TextBox 4">
            <a:extLst>
              <a:ext uri="{FF2B5EF4-FFF2-40B4-BE49-F238E27FC236}">
                <a16:creationId xmlns:a16="http://schemas.microsoft.com/office/drawing/2014/main" id="{4CEC9484-3815-9AB5-0AFF-19B322F632A3}"/>
              </a:ext>
            </a:extLst>
          </p:cNvPr>
          <p:cNvSpPr txBox="1"/>
          <p:nvPr/>
        </p:nvSpPr>
        <p:spPr>
          <a:xfrm>
            <a:off x="7860761" y="6275158"/>
            <a:ext cx="3488267" cy="246221"/>
          </a:xfrm>
          <a:prstGeom prst="rect">
            <a:avLst/>
          </a:prstGeom>
          <a:noFill/>
        </p:spPr>
        <p:txBody>
          <a:bodyPr wrap="square" rtlCol="0">
            <a:spAutoFit/>
          </a:bodyPr>
          <a:lstStyle/>
          <a:p>
            <a:r>
              <a:rPr lang="en-US" sz="1000" b="1">
                <a:solidFill>
                  <a:schemeClr val="bg1"/>
                </a:solidFill>
                <a:latin typeface="Roboto Condensed" panose="02000000000000000000" pitchFamily="2" charset="0"/>
                <a:ea typeface="Roboto Condensed" panose="02000000000000000000" pitchFamily="2" charset="0"/>
              </a:rPr>
              <a:t>Photo credit: Joel W. Rogers</a:t>
            </a:r>
          </a:p>
        </p:txBody>
      </p:sp>
      <p:pic>
        <p:nvPicPr>
          <p:cNvPr id="3" name="Picture 2" descr="A building with a diagram&#10;&#10;Description automatically generated with medium confidence">
            <a:extLst>
              <a:ext uri="{FF2B5EF4-FFF2-40B4-BE49-F238E27FC236}">
                <a16:creationId xmlns:a16="http://schemas.microsoft.com/office/drawing/2014/main" id="{24F50434-4416-E334-5500-E62887FDEFF4}"/>
              </a:ext>
            </a:extLst>
          </p:cNvPr>
          <p:cNvPicPr>
            <a:picLocks noChangeAspect="1"/>
          </p:cNvPicPr>
          <p:nvPr/>
        </p:nvPicPr>
        <p:blipFill>
          <a:blip r:embed="rId4" cstate="print">
            <a:extLst>
              <a:ext uri="{28A0092B-C50C-407E-A947-70E740481C1C}">
                <a14:useLocalDpi xmlns:a14="http://schemas.microsoft.com/office/drawing/2010/main" val="0"/>
              </a:ext>
            </a:extLst>
          </a:blip>
          <a:srcRect l="11829" r="6915"/>
          <a:stretch/>
        </p:blipFill>
        <p:spPr>
          <a:xfrm>
            <a:off x="6996212" y="403705"/>
            <a:ext cx="4744613" cy="3025295"/>
          </a:xfrm>
          <a:prstGeom prst="rect">
            <a:avLst/>
          </a:prstGeom>
        </p:spPr>
      </p:pic>
    </p:spTree>
    <p:extLst>
      <p:ext uri="{BB962C8B-B14F-4D97-AF65-F5344CB8AC3E}">
        <p14:creationId xmlns:p14="http://schemas.microsoft.com/office/powerpoint/2010/main" val="2163174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38CDA-17D7-2CB8-2AD0-80844ADEF9B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6C12CA-EFA6-1CEB-F800-5CBDC0FD90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7208142" y="102935"/>
            <a:ext cx="4983858" cy="6447064"/>
          </a:xfrm>
          <a:prstGeom prst="rect">
            <a:avLst/>
          </a:prstGeom>
          <a:noFill/>
          <a:ln>
            <a:noFill/>
          </a:ln>
          <a:effectLst/>
        </p:spPr>
      </p:pic>
      <p:sp>
        <p:nvSpPr>
          <p:cNvPr id="3" name="Title 2">
            <a:extLst>
              <a:ext uri="{FF2B5EF4-FFF2-40B4-BE49-F238E27FC236}">
                <a16:creationId xmlns:a16="http://schemas.microsoft.com/office/drawing/2014/main" id="{0284F765-FC72-5D4C-0615-FB84B7A22E72}"/>
              </a:ext>
            </a:extLst>
          </p:cNvPr>
          <p:cNvSpPr>
            <a:spLocks noGrp="1"/>
          </p:cNvSpPr>
          <p:nvPr>
            <p:ph type="title"/>
          </p:nvPr>
        </p:nvSpPr>
        <p:spPr>
          <a:xfrm>
            <a:off x="451512" y="305733"/>
            <a:ext cx="7669032" cy="1325563"/>
          </a:xfrm>
        </p:spPr>
        <p:txBody>
          <a:bodyPr>
            <a:normAutofit/>
          </a:bodyPr>
          <a:lstStyle/>
          <a:p>
            <a:r>
              <a:rPr lang="en-US" sz="3200"/>
              <a:t>A new Growth Strategy at the center of the </a:t>
            </a:r>
            <a:r>
              <a:rPr lang="en-US" sz="3200" i="1"/>
              <a:t>one </a:t>
            </a:r>
            <a:r>
              <a:rPr lang="en-US" sz="3200" i="1" err="1"/>
              <a:t>seattle</a:t>
            </a:r>
            <a:r>
              <a:rPr lang="en-US" sz="3200" i="1"/>
              <a:t> plan</a:t>
            </a:r>
          </a:p>
        </p:txBody>
      </p:sp>
      <p:sp>
        <p:nvSpPr>
          <p:cNvPr id="2" name="Content Placeholder 1">
            <a:extLst>
              <a:ext uri="{FF2B5EF4-FFF2-40B4-BE49-F238E27FC236}">
                <a16:creationId xmlns:a16="http://schemas.microsoft.com/office/drawing/2014/main" id="{D17BB4B5-0DD2-A978-F899-D46BDF5186E4}"/>
              </a:ext>
            </a:extLst>
          </p:cNvPr>
          <p:cNvSpPr>
            <a:spLocks noGrp="1"/>
          </p:cNvSpPr>
          <p:nvPr>
            <p:ph idx="1"/>
          </p:nvPr>
        </p:nvSpPr>
        <p:spPr>
          <a:xfrm>
            <a:off x="451511" y="1631296"/>
            <a:ext cx="6649505" cy="4720972"/>
          </a:xfrm>
        </p:spPr>
        <p:txBody>
          <a:bodyPr vert="horz" wrap="square" lIns="91440" tIns="45720" rIns="91440" bIns="45720" rtlCol="0" anchor="t">
            <a:spAutoFit/>
          </a:bodyPr>
          <a:lstStyle/>
          <a:p>
            <a:pPr marL="339725" lvl="1" indent="-282575">
              <a:spcAft>
                <a:spcPts val="500"/>
              </a:spcAft>
              <a:buFont typeface="Arial" panose="020B0604020202020204" pitchFamily="34" charset="0"/>
              <a:buChar char="•"/>
            </a:pPr>
            <a:r>
              <a:rPr lang="en-US" sz="1900" kern="0">
                <a:ea typeface="Roboto Condensed"/>
                <a:cs typeface="Roboto Condensed"/>
              </a:rPr>
              <a:t>Advances vision for more </a:t>
            </a:r>
            <a:r>
              <a:rPr lang="en-US" sz="1900" b="1" kern="0">
                <a:ea typeface="Roboto Condensed"/>
                <a:cs typeface="Roboto Condensed"/>
              </a:rPr>
              <a:t>affordable</a:t>
            </a:r>
            <a:r>
              <a:rPr lang="en-US" sz="1900" kern="0">
                <a:ea typeface="Roboto Condensed"/>
                <a:cs typeface="Roboto Condensed"/>
              </a:rPr>
              <a:t>, </a:t>
            </a:r>
            <a:r>
              <a:rPr lang="en-US" sz="1900" b="1" kern="0">
                <a:ea typeface="Roboto Condensed"/>
                <a:cs typeface="Roboto Condensed"/>
              </a:rPr>
              <a:t>inclusive</a:t>
            </a:r>
            <a:r>
              <a:rPr lang="en-US" sz="1900" kern="0">
                <a:ea typeface="Roboto Condensed"/>
                <a:cs typeface="Roboto Condensed"/>
              </a:rPr>
              <a:t>, and </a:t>
            </a:r>
            <a:r>
              <a:rPr lang="en-US" sz="1900" b="1" kern="0">
                <a:ea typeface="Roboto Condensed"/>
                <a:cs typeface="Roboto Condensed"/>
              </a:rPr>
              <a:t>equitable</a:t>
            </a:r>
            <a:r>
              <a:rPr lang="en-US" sz="1900" kern="0">
                <a:ea typeface="Roboto Condensed"/>
                <a:cs typeface="Roboto Condensed"/>
              </a:rPr>
              <a:t> city</a:t>
            </a:r>
            <a:endParaRPr lang="en-US" sz="1900"/>
          </a:p>
          <a:p>
            <a:pPr marL="339725" lvl="1" indent="-282575">
              <a:spcAft>
                <a:spcPts val="500"/>
              </a:spcAft>
              <a:buFont typeface="Arial" panose="020B0604020202020204" pitchFamily="34" charset="0"/>
              <a:buChar char="•"/>
            </a:pPr>
            <a:r>
              <a:rPr lang="en-US" sz="1900" kern="0">
                <a:ea typeface="Roboto Condensed"/>
                <a:cs typeface="Roboto Condensed"/>
              </a:rPr>
              <a:t>Most significant </a:t>
            </a:r>
            <a:r>
              <a:rPr lang="en-US" sz="1900" b="1" kern="0">
                <a:ea typeface="Roboto Condensed"/>
                <a:cs typeface="Roboto Condensed"/>
              </a:rPr>
              <a:t>changes in 30 years </a:t>
            </a:r>
            <a:r>
              <a:rPr lang="en-US" sz="1900" kern="0">
                <a:ea typeface="Roboto Condensed"/>
                <a:cs typeface="Roboto Condensed"/>
              </a:rPr>
              <a:t>to meet  pressing growth and housing challenges</a:t>
            </a:r>
          </a:p>
          <a:p>
            <a:pPr marL="339725" lvl="1" indent="-282575">
              <a:spcAft>
                <a:spcPts val="500"/>
              </a:spcAft>
              <a:buFont typeface="Arial" panose="020B0604020202020204" pitchFamily="34" charset="0"/>
              <a:buChar char="•"/>
            </a:pPr>
            <a:r>
              <a:rPr lang="en-US" sz="1900" kern="0">
                <a:ea typeface="Roboto Condensed"/>
                <a:cs typeface="Roboto Condensed"/>
              </a:rPr>
              <a:t>Improves </a:t>
            </a:r>
            <a:r>
              <a:rPr lang="en-US" sz="1900" b="1" kern="0">
                <a:ea typeface="Roboto Condensed"/>
                <a:cs typeface="Roboto Condensed"/>
              </a:rPr>
              <a:t>supply, diversity, and affordability </a:t>
            </a:r>
            <a:r>
              <a:rPr lang="en-US" sz="1900" kern="0">
                <a:ea typeface="Roboto Condensed"/>
                <a:cs typeface="Roboto Condensed"/>
              </a:rPr>
              <a:t>of housing to meet present &amp; future needs </a:t>
            </a:r>
          </a:p>
          <a:p>
            <a:pPr marL="339725" lvl="1" indent="-282575">
              <a:spcAft>
                <a:spcPts val="500"/>
              </a:spcAft>
              <a:buFont typeface="Arial" panose="020B0604020202020204" pitchFamily="34" charset="0"/>
              <a:buChar char="•"/>
            </a:pPr>
            <a:r>
              <a:rPr lang="en-US" sz="1900" kern="0">
                <a:ea typeface="Roboto Condensed"/>
                <a:cs typeface="Roboto Condensed"/>
              </a:rPr>
              <a:t>Supports </a:t>
            </a:r>
            <a:r>
              <a:rPr lang="en-US" sz="1900" b="1" kern="0">
                <a:ea typeface="Roboto Condensed"/>
                <a:cs typeface="Roboto Condensed"/>
              </a:rPr>
              <a:t>middle housing</a:t>
            </a:r>
            <a:r>
              <a:rPr lang="en-US" sz="1900" kern="0">
                <a:ea typeface="Roboto Condensed"/>
                <a:cs typeface="Roboto Condensed"/>
              </a:rPr>
              <a:t> in all neighborhoods</a:t>
            </a:r>
            <a:endParaRPr lang="en-US" sz="1900"/>
          </a:p>
          <a:p>
            <a:pPr marL="339725" lvl="1" indent="-282575">
              <a:spcAft>
                <a:spcPts val="500"/>
              </a:spcAft>
              <a:buFont typeface="Arial" panose="020B0604020202020204" pitchFamily="34" charset="0"/>
              <a:buChar char="•"/>
            </a:pPr>
            <a:r>
              <a:rPr lang="en-US" sz="1900" kern="0">
                <a:ea typeface="Roboto Condensed"/>
                <a:cs typeface="Roboto Condensed"/>
              </a:rPr>
              <a:t>Boosts capacity for apartments, condos, and middle </a:t>
            </a:r>
            <a:r>
              <a:rPr lang="en-US" sz="1900" b="1" kern="0">
                <a:ea typeface="Roboto Condensed"/>
                <a:cs typeface="Roboto Condensed"/>
              </a:rPr>
              <a:t>housing near transit</a:t>
            </a:r>
            <a:r>
              <a:rPr lang="en-US" sz="1900" kern="0">
                <a:ea typeface="Roboto Condensed"/>
                <a:cs typeface="Roboto Condensed"/>
              </a:rPr>
              <a:t>, including:</a:t>
            </a:r>
          </a:p>
          <a:p>
            <a:pPr marL="800100" lvl="2" indent="-288925">
              <a:spcAft>
                <a:spcPts val="500"/>
              </a:spcAft>
              <a:buFont typeface="Aptos" panose="020B0004020202020204" pitchFamily="34" charset="0"/>
              <a:buChar char="–"/>
            </a:pPr>
            <a:r>
              <a:rPr lang="en-US" sz="1700" kern="0">
                <a:ea typeface="Roboto Condensed"/>
                <a:cs typeface="Roboto Condensed"/>
              </a:rPr>
              <a:t>New and expanded Urban Centers</a:t>
            </a:r>
          </a:p>
          <a:p>
            <a:pPr marL="800100" lvl="2" indent="-288925">
              <a:spcAft>
                <a:spcPts val="500"/>
              </a:spcAft>
              <a:buFont typeface="Aptos" panose="020B0004020202020204" pitchFamily="34" charset="0"/>
              <a:buChar char="–"/>
            </a:pPr>
            <a:r>
              <a:rPr lang="en-US" sz="1700" kern="0">
                <a:ea typeface="Roboto Condensed"/>
                <a:cs typeface="Roboto Condensed"/>
              </a:rPr>
              <a:t>New Neighborhood Centers</a:t>
            </a:r>
          </a:p>
          <a:p>
            <a:pPr marL="800100" lvl="2" indent="-288925">
              <a:spcAft>
                <a:spcPts val="500"/>
              </a:spcAft>
              <a:buFont typeface="Aptos" panose="020B0004020202020204" pitchFamily="34" charset="0"/>
              <a:buChar char="–"/>
            </a:pPr>
            <a:r>
              <a:rPr lang="en-US" sz="1700" kern="0">
                <a:ea typeface="Roboto Condensed"/>
                <a:cs typeface="Roboto Condensed"/>
              </a:rPr>
              <a:t>Zoning for apartments along frequent transit routes</a:t>
            </a:r>
          </a:p>
          <a:p>
            <a:pPr marL="339725" lvl="1" indent="-282575">
              <a:spcAft>
                <a:spcPts val="500"/>
              </a:spcAft>
              <a:buFont typeface="Arial" panose="020B0604020202020204" pitchFamily="34" charset="0"/>
              <a:buChar char="•"/>
            </a:pPr>
            <a:r>
              <a:rPr lang="en-US" sz="1900" kern="0">
                <a:ea typeface="Roboto Condensed"/>
                <a:cs typeface="Roboto Condensed"/>
              </a:rPr>
              <a:t>Roughly doubles current residential development capacity to </a:t>
            </a:r>
            <a:r>
              <a:rPr lang="en-US" sz="1900" b="1" kern="0">
                <a:ea typeface="Roboto Condensed"/>
                <a:cs typeface="Roboto Condensed"/>
              </a:rPr>
              <a:t>330,000 potential new homes</a:t>
            </a:r>
          </a:p>
        </p:txBody>
      </p:sp>
    </p:spTree>
    <p:extLst>
      <p:ext uri="{BB962C8B-B14F-4D97-AF65-F5344CB8AC3E}">
        <p14:creationId xmlns:p14="http://schemas.microsoft.com/office/powerpoint/2010/main" val="4130876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DCFB2-50EE-A099-5819-99863FADE6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49754A-1602-E71A-5BDB-19AC42F31CF4}"/>
              </a:ext>
            </a:extLst>
          </p:cNvPr>
          <p:cNvPicPr>
            <a:picLocks noChangeAspect="1"/>
          </p:cNvPicPr>
          <p:nvPr/>
        </p:nvPicPr>
        <p:blipFill>
          <a:blip r:embed="rId3" cstate="print">
            <a:extLst>
              <a:ext uri="{28A0092B-C50C-407E-A947-70E740481C1C}">
                <a14:useLocalDpi xmlns:a14="http://schemas.microsoft.com/office/drawing/2010/main" val="0"/>
              </a:ext>
            </a:extLst>
          </a:blip>
          <a:srcRect t="-743" b="10635"/>
          <a:stretch>
            <a:fillRect/>
          </a:stretch>
        </p:blipFill>
        <p:spPr>
          <a:xfrm>
            <a:off x="8534400" y="230636"/>
            <a:ext cx="3392555" cy="6260780"/>
          </a:xfrm>
          <a:prstGeom prst="rect">
            <a:avLst/>
          </a:prstGeom>
          <a:ln>
            <a:noFill/>
          </a:ln>
        </p:spPr>
      </p:pic>
      <p:sp>
        <p:nvSpPr>
          <p:cNvPr id="2" name="Title 1">
            <a:extLst>
              <a:ext uri="{FF2B5EF4-FFF2-40B4-BE49-F238E27FC236}">
                <a16:creationId xmlns:a16="http://schemas.microsoft.com/office/drawing/2014/main" id="{16ED5DA2-E995-BF43-60A9-94D57E3E3283}"/>
              </a:ext>
            </a:extLst>
          </p:cNvPr>
          <p:cNvSpPr>
            <a:spLocks noGrp="1"/>
          </p:cNvSpPr>
          <p:nvPr>
            <p:ph type="title"/>
          </p:nvPr>
        </p:nvSpPr>
        <p:spPr/>
        <p:txBody>
          <a:bodyPr>
            <a:normAutofit/>
          </a:bodyPr>
          <a:lstStyle/>
          <a:p>
            <a:r>
              <a:rPr lang="en-US"/>
              <a:t>Neighborhood Centers</a:t>
            </a:r>
          </a:p>
        </p:txBody>
      </p:sp>
      <p:sp>
        <p:nvSpPr>
          <p:cNvPr id="7" name="Content Placeholder 6">
            <a:extLst>
              <a:ext uri="{FF2B5EF4-FFF2-40B4-BE49-F238E27FC236}">
                <a16:creationId xmlns:a16="http://schemas.microsoft.com/office/drawing/2014/main" id="{697461C5-C6D6-991B-AC60-C0D56EB86FA7}"/>
              </a:ext>
            </a:extLst>
          </p:cNvPr>
          <p:cNvSpPr>
            <a:spLocks noGrp="1"/>
          </p:cNvSpPr>
          <p:nvPr>
            <p:ph idx="1"/>
          </p:nvPr>
        </p:nvSpPr>
        <p:spPr>
          <a:xfrm>
            <a:off x="534077" y="2096178"/>
            <a:ext cx="6992137" cy="4395238"/>
          </a:xfrm>
        </p:spPr>
        <p:txBody>
          <a:bodyPr>
            <a:normAutofit/>
          </a:bodyPr>
          <a:lstStyle/>
          <a:p>
            <a:pPr marL="0" indent="0">
              <a:buNone/>
            </a:pPr>
            <a:r>
              <a:rPr lang="en-US" sz="1800" b="1"/>
              <a:t>Number and locations </a:t>
            </a:r>
          </a:p>
          <a:p>
            <a:r>
              <a:rPr lang="en-US" sz="1800"/>
              <a:t>30 Neighborhood Centers</a:t>
            </a:r>
          </a:p>
          <a:p>
            <a:r>
              <a:rPr lang="en-US" sz="1800"/>
              <a:t>Add housing options within easy walk to frequent transit and/or neighborhood business districts</a:t>
            </a:r>
          </a:p>
          <a:p>
            <a:r>
              <a:rPr lang="en-US" sz="1800"/>
              <a:t>Increase housing diversity in more neighborhoods across the city</a:t>
            </a:r>
          </a:p>
          <a:p>
            <a:pPr marL="0" indent="0">
              <a:spcBef>
                <a:spcPts val="2400"/>
              </a:spcBef>
              <a:buNone/>
            </a:pPr>
            <a:r>
              <a:rPr lang="en-US" sz="1800" b="1"/>
              <a:t>Size</a:t>
            </a:r>
          </a:p>
          <a:p>
            <a:r>
              <a:rPr lang="en-US" sz="1800"/>
              <a:t>Generally a 3- to 4-minute (800 feet) walk from the central intersection</a:t>
            </a:r>
          </a:p>
          <a:p>
            <a:pPr marL="0" indent="0">
              <a:spcBef>
                <a:spcPts val="2400"/>
              </a:spcBef>
              <a:buNone/>
            </a:pPr>
            <a:r>
              <a:rPr lang="en-US" sz="1800" b="1"/>
              <a:t>Housing types allowed</a:t>
            </a:r>
          </a:p>
          <a:p>
            <a:r>
              <a:rPr lang="en-US" sz="1800"/>
              <a:t>Generally 4- to 6-story buildings</a:t>
            </a:r>
          </a:p>
          <a:p>
            <a:r>
              <a:rPr lang="en-US" sz="1800"/>
              <a:t>Especially 5- and 6-story apartments &amp; condos</a:t>
            </a:r>
          </a:p>
          <a:p>
            <a:endParaRPr lang="en-US" sz="1800"/>
          </a:p>
        </p:txBody>
      </p:sp>
      <p:sp>
        <p:nvSpPr>
          <p:cNvPr id="9" name="Rectangle 8">
            <a:extLst>
              <a:ext uri="{FF2B5EF4-FFF2-40B4-BE49-F238E27FC236}">
                <a16:creationId xmlns:a16="http://schemas.microsoft.com/office/drawing/2014/main" id="{B464B6D0-6FF7-A958-A3F4-34B6088EF9AB}"/>
              </a:ext>
            </a:extLst>
          </p:cNvPr>
          <p:cNvSpPr/>
          <p:nvPr/>
        </p:nvSpPr>
        <p:spPr>
          <a:xfrm>
            <a:off x="8320217" y="3260988"/>
            <a:ext cx="230659" cy="230659"/>
          </a:xfrm>
          <a:prstGeom prst="rect">
            <a:avLst/>
          </a:prstGeom>
          <a:solidFill>
            <a:srgbClr val="819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8045345-EBA0-C1E6-4397-E8AC3476E4C4}"/>
              </a:ext>
            </a:extLst>
          </p:cNvPr>
          <p:cNvSpPr txBox="1"/>
          <p:nvPr/>
        </p:nvSpPr>
        <p:spPr>
          <a:xfrm>
            <a:off x="8534400" y="3210927"/>
            <a:ext cx="1754660" cy="436145"/>
          </a:xfrm>
          <a:prstGeom prst="rect">
            <a:avLst/>
          </a:prstGeom>
          <a:noFill/>
        </p:spPr>
        <p:txBody>
          <a:bodyPr wrap="square" rtlCol="0">
            <a:spAutoFit/>
          </a:bodyPr>
          <a:lstStyle/>
          <a:p>
            <a:pPr>
              <a:lnSpc>
                <a:spcPct val="85000"/>
              </a:lnSpc>
            </a:pPr>
            <a:r>
              <a:rPr lang="en-US" sz="1300" b="1">
                <a:latin typeface="Aptos" panose="020B0004020202020204" pitchFamily="34" charset="0"/>
              </a:rPr>
              <a:t>Neighborhood Center</a:t>
            </a:r>
          </a:p>
        </p:txBody>
      </p:sp>
      <p:sp>
        <p:nvSpPr>
          <p:cNvPr id="12" name="TextBox 11">
            <a:extLst>
              <a:ext uri="{FF2B5EF4-FFF2-40B4-BE49-F238E27FC236}">
                <a16:creationId xmlns:a16="http://schemas.microsoft.com/office/drawing/2014/main" id="{B9C5BB37-E2E3-18A6-A329-97112825319F}"/>
              </a:ext>
            </a:extLst>
          </p:cNvPr>
          <p:cNvSpPr txBox="1"/>
          <p:nvPr/>
        </p:nvSpPr>
        <p:spPr>
          <a:xfrm>
            <a:off x="534076" y="1144988"/>
            <a:ext cx="8016800" cy="70371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2022">
                    <a:lumMod val="50000"/>
                  </a:srgbClr>
                </a:solidFill>
                <a:effectLst/>
                <a:uLnTx/>
                <a:uFillTx/>
                <a:latin typeface="Aptos" panose="020B0004020202020204" pitchFamily="34" charset="0"/>
                <a:ea typeface="Cambria" panose="02040503050406030204" pitchFamily="18" charset="0"/>
                <a:cs typeface="+mn-cs"/>
              </a:rPr>
              <a:t>A new place type in Seattle’s growth strategy that expands room for apartments around beloved neighborhood business districts.</a:t>
            </a:r>
          </a:p>
        </p:txBody>
      </p:sp>
    </p:spTree>
    <p:extLst>
      <p:ext uri="{BB962C8B-B14F-4D97-AF65-F5344CB8AC3E}">
        <p14:creationId xmlns:p14="http://schemas.microsoft.com/office/powerpoint/2010/main" val="284698483"/>
      </p:ext>
    </p:extLst>
  </p:cSld>
  <p:clrMapOvr>
    <a:masterClrMapping/>
  </p:clrMapOvr>
</p:sld>
</file>

<file path=ppt/theme/theme1.xml><?xml version="1.0" encoding="utf-8"?>
<a:theme xmlns:a="http://schemas.openxmlformats.org/drawingml/2006/main" name="CompPlanUpdate Theme">
  <a:themeElements>
    <a:clrScheme name="SeaComp2044">
      <a:dk1>
        <a:srgbClr val="002022"/>
      </a:dk1>
      <a:lt1>
        <a:sysClr val="window" lastClr="FFFFFF"/>
      </a:lt1>
      <a:dk2>
        <a:srgbClr val="002760"/>
      </a:dk2>
      <a:lt2>
        <a:srgbClr val="D4D4D4"/>
      </a:lt2>
      <a:accent1>
        <a:srgbClr val="E78F31"/>
      </a:accent1>
      <a:accent2>
        <a:srgbClr val="00474B"/>
      </a:accent2>
      <a:accent3>
        <a:srgbClr val="0046AD"/>
      </a:accent3>
      <a:accent4>
        <a:srgbClr val="FACFDA"/>
      </a:accent4>
      <a:accent5>
        <a:srgbClr val="D4D4D4"/>
      </a:accent5>
      <a:accent6>
        <a:srgbClr val="70AD47"/>
      </a:accent6>
      <a:hlink>
        <a:srgbClr val="002C6C"/>
      </a:hlink>
      <a:folHlink>
        <a:srgbClr val="810D2B"/>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wide Theme1" id="{06B9FB9E-FE49-4F8D-81EE-E1AC90E5EFC9}" vid="{13CD830F-653F-4DB0-BD1C-5AF3949CDC65}"/>
    </a:ext>
  </a:extLst>
</a:theme>
</file>

<file path=ppt/theme/theme2.xml><?xml version="1.0" encoding="utf-8"?>
<a:theme xmlns:a="http://schemas.openxmlformats.org/drawingml/2006/main" name="1_CompPlanUpdate Theme">
  <a:themeElements>
    <a:clrScheme name="SeaComp2044">
      <a:dk1>
        <a:srgbClr val="002022"/>
      </a:dk1>
      <a:lt1>
        <a:sysClr val="window" lastClr="FFFFFF"/>
      </a:lt1>
      <a:dk2>
        <a:srgbClr val="002760"/>
      </a:dk2>
      <a:lt2>
        <a:srgbClr val="D4D4D4"/>
      </a:lt2>
      <a:accent1>
        <a:srgbClr val="E78F31"/>
      </a:accent1>
      <a:accent2>
        <a:srgbClr val="00474B"/>
      </a:accent2>
      <a:accent3>
        <a:srgbClr val="0046AD"/>
      </a:accent3>
      <a:accent4>
        <a:srgbClr val="FACFDA"/>
      </a:accent4>
      <a:accent5>
        <a:srgbClr val="D4D4D4"/>
      </a:accent5>
      <a:accent6>
        <a:srgbClr val="70AD47"/>
      </a:accent6>
      <a:hlink>
        <a:srgbClr val="002C6C"/>
      </a:hlink>
      <a:folHlink>
        <a:srgbClr val="810D2B"/>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wide Theme1" id="{06B9FB9E-FE49-4F8D-81EE-E1AC90E5EFC9}" vid="{13CD830F-653F-4DB0-BD1C-5AF3949CDC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98deb05-15e9-4dcb-ad4c-0587882165ad">
      <UserInfo>
        <DisplayName>Quirindongo, Rico</DisplayName>
        <AccountId>31</AccountId>
        <AccountType/>
      </UserInfo>
      <UserInfo>
        <DisplayName>Hazelhoff, Aja</DisplayName>
        <AccountId>25</AccountId>
        <AccountType/>
      </UserInfo>
      <UserInfo>
        <DisplayName>Hubner, Michael</DisplayName>
        <AccountId>19</AccountId>
        <AccountType/>
      </UserInfo>
      <UserInfo>
        <DisplayName>Carroll, Patrice</DisplayName>
        <AccountId>16</AccountId>
        <AccountType/>
      </UserInfo>
      <UserInfo>
        <DisplayName>Rios, Israel</DisplayName>
        <AccountId>1198</AccountId>
        <AccountType/>
      </UserInfo>
      <UserInfo>
        <DisplayName>Gomez, Pedro (MOS)</DisplayName>
        <AccountId>1199</AccountId>
        <AccountType/>
      </UserInfo>
      <UserInfo>
        <DisplayName>Craighead, Callie</DisplayName>
        <AccountId>1200</AccountId>
        <AccountType/>
      </UserInfo>
      <UserInfo>
        <DisplayName>Chindavongsa, Crystal</DisplayName>
        <AccountId>1201</AccountId>
        <AccountType/>
      </UserInfo>
      <UserInfo>
        <DisplayName>Valles, Christa</DisplayName>
        <AccountId>218</AccountId>
        <AccountType/>
      </UserInfo>
      <UserInfo>
        <DisplayName>Housen, Jamie</DisplayName>
        <AccountId>202</AccountId>
        <AccountType/>
      </UserInfo>
      <UserInfo>
        <DisplayName>Lee, Kye</DisplayName>
        <AccountId>175</AccountId>
        <AccountType/>
      </UserInfo>
      <UserInfo>
        <DisplayName>Lowe, Marco</DisplayName>
        <AccountId>795</AccountId>
        <AccountType/>
      </UserInfo>
      <UserInfo>
        <DisplayName>Nolte, Dan (MOS)</DisplayName>
        <AccountId>173</AccountId>
        <AccountType/>
      </UserInfo>
      <UserInfo>
        <DisplayName>Day, Seferiana</DisplayName>
        <AccountId>994</AccountId>
        <AccountType/>
      </UserInfo>
      <UserInfo>
        <DisplayName>Sung, PeiPei</DisplayName>
        <AccountId>656</AccountId>
        <AccountType/>
      </UserInfo>
      <UserInfo>
        <DisplayName>Dalgetty, Ben</DisplayName>
        <AccountId>1359</AccountId>
        <AccountType/>
      </UserInfo>
      <UserInfo>
        <DisplayName>Sheehy, Katie</DisplayName>
        <AccountId>14</AccountId>
        <AccountType/>
      </UserInfo>
      <UserInfo>
        <DisplayName>Staley, Brennon</DisplayName>
        <AccountId>15</AccountId>
        <AccountType/>
      </UserInfo>
      <UserInfo>
        <DisplayName>Dapiaoen, Ian</DisplayName>
        <AccountId>13</AccountId>
        <AccountType/>
      </UserInfo>
    </SharedWithUsers>
    <Notes xmlns="ee62688e-149c-422b-ab1a-a3518cacc6a6" xsi:nil="true"/>
    <count xmlns="ee62688e-149c-422b-ab1a-a3518cacc6a6" xsi:nil="true"/>
    <lcf76f155ced4ddcb4097134ff3c332f xmlns="ee62688e-149c-422b-ab1a-a3518cacc6a6">
      <Terms xmlns="http://schemas.microsoft.com/office/infopath/2007/PartnerControls"/>
    </lcf76f155ced4ddcb4097134ff3c332f>
    <TaxCatchAll xmlns="97c2a25c-25db-4634-b347-87ab0af10b27" xsi:nil="true"/>
    <Status xmlns="ee62688e-149c-422b-ab1a-a3518cacc6a6">Drafted</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9297338C9C1241B0EEBDD076EACFF7" ma:contentTypeVersion="21" ma:contentTypeDescription="Create a new document." ma:contentTypeScope="" ma:versionID="fa52175dc2dc31b16a255769d6794682">
  <xsd:schema xmlns:xsd="http://www.w3.org/2001/XMLSchema" xmlns:xs="http://www.w3.org/2001/XMLSchema" xmlns:p="http://schemas.microsoft.com/office/2006/metadata/properties" xmlns:ns2="ee62688e-149c-422b-ab1a-a3518cacc6a6" xmlns:ns3="898deb05-15e9-4dcb-ad4c-0587882165ad" xmlns:ns4="97c2a25c-25db-4634-b347-87ab0af10b27" targetNamespace="http://schemas.microsoft.com/office/2006/metadata/properties" ma:root="true" ma:fieldsID="a4396b93a1c31187298d81b2dba0393a" ns2:_="" ns3:_="" ns4:_="">
    <xsd:import namespace="ee62688e-149c-422b-ab1a-a3518cacc6a6"/>
    <xsd:import namespace="898deb05-15e9-4dcb-ad4c-0587882165ad"/>
    <xsd:import namespace="97c2a25c-25db-4634-b347-87ab0af10b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element ref="ns2:Notes" minOccurs="0"/>
                <xsd:element ref="ns2:Status" minOccurs="0"/>
                <xsd:element ref="ns2:count"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62688e-149c-422b-ab1a-a3518cacc6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ec48df8-e8cc-4a73-a73e-519b29584a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Notes" ma:index="23" nillable="true" ma:displayName="Notes" ma:format="Dropdown" ma:internalName="Notes">
      <xsd:simpleType>
        <xsd:restriction base="dms:Text">
          <xsd:maxLength value="255"/>
        </xsd:restriction>
      </xsd:simpleType>
    </xsd:element>
    <xsd:element name="Status" ma:index="24" nillable="true" ma:displayName="Status" ma:default="Drafted" ma:format="Dropdown" ma:internalName="Status">
      <xsd:simpleType>
        <xsd:restriction base="dms:Choice">
          <xsd:enumeration value="Approved"/>
          <xsd:enumeration value="Under Review"/>
          <xsd:enumeration value="Drafted"/>
        </xsd:restriction>
      </xsd:simpleType>
    </xsd:element>
    <xsd:element name="count" ma:index="25" nillable="true" ma:displayName="count" ma:format="Dropdown" ma:internalName="count"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8deb05-15e9-4dcb-ad4c-0587882165a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c2a25c-25db-4634-b347-87ab0af10b2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ebab0a1-ee69-4ae0-acc7-6d8c213b4d38}" ma:internalName="TaxCatchAll" ma:showField="CatchAllData" ma:web="898deb05-15e9-4dcb-ad4c-0587882165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0209A3-53D9-4216-A5FF-652FC3F7C1B7}">
  <ds:schemaRefs>
    <ds:schemaRef ds:uri="http://schemas.microsoft.com/sharepoint/v3/contenttype/forms"/>
  </ds:schemaRefs>
</ds:datastoreItem>
</file>

<file path=customXml/itemProps2.xml><?xml version="1.0" encoding="utf-8"?>
<ds:datastoreItem xmlns:ds="http://schemas.openxmlformats.org/officeDocument/2006/customXml" ds:itemID="{64160F02-D04E-4179-BF9C-A1CC42804571}">
  <ds:schemaRefs>
    <ds:schemaRef ds:uri="ee62688e-149c-422b-ab1a-a3518cacc6a6"/>
    <ds:schemaRef ds:uri="http://purl.org/dc/terms/"/>
    <ds:schemaRef ds:uri="http://schemas.openxmlformats.org/package/2006/metadata/core-properties"/>
    <ds:schemaRef ds:uri="http://schemas.microsoft.com/office/2006/documentManagement/types"/>
    <ds:schemaRef ds:uri="http://www.w3.org/XML/1998/namespace"/>
    <ds:schemaRef ds:uri="898deb05-15e9-4dcb-ad4c-0587882165ad"/>
    <ds:schemaRef ds:uri="http://purl.org/dc/elements/1.1/"/>
    <ds:schemaRef ds:uri="http://schemas.microsoft.com/office/2006/metadata/properties"/>
    <ds:schemaRef ds:uri="http://schemas.microsoft.com/office/infopath/2007/PartnerControls"/>
    <ds:schemaRef ds:uri="97c2a25c-25db-4634-b347-87ab0af10b27"/>
    <ds:schemaRef ds:uri="http://purl.org/dc/dcmitype/"/>
  </ds:schemaRefs>
</ds:datastoreItem>
</file>

<file path=customXml/itemProps3.xml><?xml version="1.0" encoding="utf-8"?>
<ds:datastoreItem xmlns:ds="http://schemas.openxmlformats.org/officeDocument/2006/customXml" ds:itemID="{D7EB4C92-E6E6-445A-8C21-45EB32327D8D}">
  <ds:schemaRefs>
    <ds:schemaRef ds:uri="898deb05-15e9-4dcb-ad4c-0587882165ad"/>
    <ds:schemaRef ds:uri="97c2a25c-25db-4634-b347-87ab0af10b27"/>
    <ds:schemaRef ds:uri="ee62688e-149c-422b-ab1a-a3518cacc6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8e61e45-6beb-4009-8f99-359d8b54f41b}" enabled="0" method="" siteId="{78e61e45-6beb-4009-8f99-359d8b54f41b}"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2925</Words>
  <Application>Microsoft Office PowerPoint</Application>
  <PresentationFormat>Widescreen</PresentationFormat>
  <Paragraphs>331</Paragraphs>
  <Slides>30</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Aptos</vt:lpstr>
      <vt:lpstr>Aptos Display</vt:lpstr>
      <vt:lpstr>Arial</vt:lpstr>
      <vt:lpstr>Arial,Sans-Serif</vt:lpstr>
      <vt:lpstr>Calibri</vt:lpstr>
      <vt:lpstr>Cambria</vt:lpstr>
      <vt:lpstr>Open Sans</vt:lpstr>
      <vt:lpstr>Roboto</vt:lpstr>
      <vt:lpstr>Roboto Condensed</vt:lpstr>
      <vt:lpstr>Seattle Text</vt:lpstr>
      <vt:lpstr>Segoe UI Light</vt:lpstr>
      <vt:lpstr>CompPlanUpdate Theme</vt:lpstr>
      <vt:lpstr>1_CompPlanUpdate Theme</vt:lpstr>
      <vt:lpstr>PowerPoint Presentation</vt:lpstr>
      <vt:lpstr>Our Comprehensive Plan Major Update:  The ‘One Seattle Plan’</vt:lpstr>
      <vt:lpstr>Confronting our Housing Challenges</vt:lpstr>
      <vt:lpstr>A new landscape of state requirements</vt:lpstr>
      <vt:lpstr>PowerPoint Presentation</vt:lpstr>
      <vt:lpstr>Bonus for stacked flats</vt:lpstr>
      <vt:lpstr>PowerPoint Presentation</vt:lpstr>
      <vt:lpstr>A new Growth Strategy at the center of the one seattle plan</vt:lpstr>
      <vt:lpstr>Neighborhood Centers</vt:lpstr>
      <vt:lpstr>PowerPoint Presentation</vt:lpstr>
      <vt:lpstr>City of Seattle comprehensive plan legislation</vt:lpstr>
      <vt:lpstr>Other legislation adopted or in the works</vt:lpstr>
      <vt:lpstr>Other State legislation</vt:lpstr>
      <vt:lpstr>Accessory Dwelling Units (ADUs)</vt:lpstr>
      <vt:lpstr>Office to residential conversions </vt:lpstr>
      <vt:lpstr>INDUSTRIAL And maritime strategy </vt:lpstr>
      <vt:lpstr>INDUSTRIAL And maritime strategy  limited Workforce housing</vt:lpstr>
      <vt:lpstr>Downtown Activation rezoning </vt:lpstr>
      <vt:lpstr>“Housing Opportunities” Legislation </vt:lpstr>
      <vt:lpstr>Regional and urban centers  zoning implementation </vt:lpstr>
      <vt:lpstr>Design review - Exemption and reforms </vt:lpstr>
      <vt:lpstr>Partnership for ADU Development (PAD)</vt:lpstr>
      <vt:lpstr>PowerPoint Presentation</vt:lpstr>
      <vt:lpstr>Introducing PARTNERSHIP FOR ADU DEVELOPMENT (PAD):  A MODEL FOR CO-DEVELOPMENT TO HELP THE CITY ADD HOUSING AND HOMEOWNERS CREATE WEALTH</vt:lpstr>
      <vt:lpstr>PowerPoint Presentation</vt:lpstr>
      <vt:lpstr>PowerPoint Presentation</vt:lpstr>
      <vt:lpstr>HOW IT WORKS: TWO MODELS TO SUPPORT HOMEOWNERS &amp; BOOST HOUSING</vt:lpstr>
      <vt:lpstr>A PILOT PROJECT TO TEST AND REFINE THIS NEW MODEL</vt:lpstr>
      <vt:lpstr>FOR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Seattle Comprehensive Plan</dc:title>
  <dc:creator>Hubner, Michael</dc:creator>
  <cp:lastModifiedBy>Quirindongo, Rico</cp:lastModifiedBy>
  <cp:revision>1</cp:revision>
  <cp:lastPrinted>2024-03-04T17:31:29Z</cp:lastPrinted>
  <dcterms:created xsi:type="dcterms:W3CDTF">2023-08-10T16:07:42Z</dcterms:created>
  <dcterms:modified xsi:type="dcterms:W3CDTF">2025-12-04T17:33:50Z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mplianceAssetId">
    <vt:lpwstr/>
  </property>
  <property fmtid="{D5CDD505-2E9C-101B-9397-08002B2CF9AE}" pid="4" name="_ExtendedDescription">
    <vt:lpwstr/>
  </property>
  <property fmtid="{D5CDD505-2E9C-101B-9397-08002B2CF9AE}" pid="5" name="_activity">
    <vt:lpwstr>{"FileActivityType":"8","FileActivityTimeStamp":"2023-12-20T00:42:54.900Z","FileActivityUsersOnPage":[{"DisplayName":"Hubner, Michael","Id":"michael.hubner@seattle.gov"}],"FileActivityNavigationId":null}</vt:lpwstr>
  </property>
  <property fmtid="{D5CDD505-2E9C-101B-9397-08002B2CF9AE}" pid="6" name="TriggerFlowInfo">
    <vt:lpwstr/>
  </property>
  <property fmtid="{D5CDD505-2E9C-101B-9397-08002B2CF9AE}" pid="7" name="ContentTypeId">
    <vt:lpwstr>0x0101005A9297338C9C1241B0EEBDD076EACFF7</vt:lpwstr>
  </property>
</Properties>
</file>