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B17_9B5298AE.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746_D5A49C0C.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AFC_4FB76C8C.xml" ContentType="application/vnd.ms-powerpoint.comments+xml"/>
  <Override PartName="/ppt/comments/modernComment_369_5C5172A8.xml" ContentType="application/vnd.ms-powerpoint.comments+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0" r:id="rId5"/>
  </p:sldMasterIdLst>
  <p:notesMasterIdLst>
    <p:notesMasterId r:id="rId38"/>
  </p:notesMasterIdLst>
  <p:sldIdLst>
    <p:sldId id="2839" r:id="rId6"/>
    <p:sldId id="258" r:id="rId7"/>
    <p:sldId id="2802" r:id="rId8"/>
    <p:sldId id="1862" r:id="rId9"/>
    <p:sldId id="2801" r:id="rId10"/>
    <p:sldId id="2803" r:id="rId11"/>
    <p:sldId id="2812" r:id="rId12"/>
    <p:sldId id="873" r:id="rId13"/>
    <p:sldId id="263" r:id="rId14"/>
    <p:sldId id="2804" r:id="rId15"/>
    <p:sldId id="2855" r:id="rId16"/>
    <p:sldId id="2806" r:id="rId17"/>
    <p:sldId id="2854" r:id="rId18"/>
    <p:sldId id="3347" r:id="rId19"/>
    <p:sldId id="3367" r:id="rId20"/>
    <p:sldId id="2795" r:id="rId21"/>
    <p:sldId id="2752" r:id="rId22"/>
    <p:sldId id="2827" r:id="rId23"/>
    <p:sldId id="2829" r:id="rId24"/>
    <p:sldId id="3111" r:id="rId25"/>
    <p:sldId id="2833" r:id="rId26"/>
    <p:sldId id="2837" r:id="rId27"/>
    <p:sldId id="3349" r:id="rId28"/>
    <p:sldId id="3366" r:id="rId29"/>
    <p:sldId id="2836" r:id="rId30"/>
    <p:sldId id="2838" r:id="rId31"/>
    <p:sldId id="3160" r:id="rId32"/>
    <p:sldId id="282" r:id="rId33"/>
    <p:sldId id="274" r:id="rId34"/>
    <p:sldId id="275" r:id="rId35"/>
    <p:sldId id="397" r:id="rId36"/>
    <p:sldId id="286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51941B-4EAC-631F-B41D-4E3086DACDF7}" name="Dombrowski, Katie" initials="DK" userId="S::katie.dombrowski@raleighnc.gov::4a420224-035b-4df7-a2b0-f3c25927ad56" providerId="AD"/>
  <p188:author id="{FBF24B5A-7B7D-CDC3-4672-0D1ED2887B58}" name="McDonald, Keegan" initials="MK" userId="S::Keegan.McDonald@raleighnc.gov::04e563ab-a313-4129-879b-d36d9392e074" providerId="AD"/>
  <p188:author id="{19BD6692-453E-D5A3-738B-955098B9B5E7}" name="Hayes, Allison" initials="HA" userId="S::allison.hayes@raleighnc.gov::70f907e3-8c7f-4913-a88a-56ddf5143573" providerId="AD"/>
  <p188:author id="{0864E0BD-F34A-2F7D-2087-4CE6D5188B41}" name="Mansolf, JP" initials="MJ" userId="S::jp.mansolf@raleighnc.gov::dc9ec570-8e13-4150-8bbb-2b2448ec20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63"/>
    <a:srgbClr val="518EBE"/>
    <a:srgbClr val="F0A852"/>
    <a:srgbClr val="009AC3"/>
    <a:srgbClr val="FFFFFF"/>
    <a:srgbClr val="9DD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796EB0-A679-0440-9E53-8A46147EE94C}" v="66" dt="2025-12-01T15:54:05.365"/>
    <p1510:client id="{792C5405-E5BB-65E4-2E18-54C545F4C22E}" v="58" dt="2025-12-01T15:47:36.7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raleighncgov.sharepoint.com/sites/CP-CP/Shared%20Documents/Demographics%20and%20Data%20Book/MissingMiddle_Pres_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_369_5C5172A8.xlsx"/></Relationships>
</file>

<file path=ppt/charts/_rels/chart3.xml.rels><?xml version="1.0" encoding="UTF-8" standalone="yes"?>
<Relationships xmlns="http://schemas.openxmlformats.org/package/2006/relationships"><Relationship Id="rId3" Type="http://schemas.openxmlformats.org/officeDocument/2006/relationships/oleObject" Target="https://raleighncgov-my.sharepoint.com/personal/ken_bowers_raleighnc_gov/Documents/Documents/Data/construction%20cost%20trend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11A_8395C5A4.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491071748124568"/>
          <c:y val="0.28597682723965512"/>
          <c:w val="0.35359701168152174"/>
          <c:h val="0.65074943110861017"/>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044-4442-99EB-FB6A3E161A59}"/>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044-4442-99EB-FB6A3E161A59}"/>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044-4442-99EB-FB6A3E161A59}"/>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044-4442-99EB-FB6A3E161A59}"/>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044-4442-99EB-FB6A3E161A59}"/>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044-4442-99EB-FB6A3E161A59}"/>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E044-4442-99EB-FB6A3E161A59}"/>
              </c:ext>
            </c:extLst>
          </c:dPt>
          <c:dLbls>
            <c:dLbl>
              <c:idx val="0"/>
              <c:layout>
                <c:manualLayout>
                  <c:x val="2.2390247908021483E-2"/>
                  <c:y val="3.0156371298658089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044-4442-99EB-FB6A3E161A59}"/>
                </c:ext>
              </c:extLst>
            </c:dLbl>
            <c:dLbl>
              <c:idx val="1"/>
              <c:layout>
                <c:manualLayout>
                  <c:x val="-4.7972290579081376E-3"/>
                  <c:y val="4.9279755523517306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044-4442-99EB-FB6A3E161A59}"/>
                </c:ext>
              </c:extLst>
            </c:dLbl>
            <c:dLbl>
              <c:idx val="2"/>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fld id="{5777564A-804E-46CB-A1F3-43EB62D5277A}" type="CATEGORYNAME">
                      <a:rPr lang="en-US" sz="1400"/>
                      <a:pPr>
                        <a:defRPr sz="1400">
                          <a:solidFill>
                            <a:schemeClr val="accent1"/>
                          </a:solidFill>
                        </a:defRPr>
                      </a:pPr>
                      <a:t>[CATEGORY NAME]</a:t>
                    </a:fld>
                    <a:r>
                      <a:rPr lang="en-US" sz="1400" baseline="0"/>
                      <a:t>
1%</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044-4442-99EB-FB6A3E161A59}"/>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7-E044-4442-99EB-FB6A3E161A59}"/>
                </c:ext>
              </c:extLst>
            </c:dLbl>
            <c:dLbl>
              <c:idx val="4"/>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fld id="{E26B5AB3-4F77-41F0-B26B-030111AF6743}" type="CATEGORYNAME">
                      <a:rPr lang="en-US" sz="1400"/>
                      <a:pPr>
                        <a:defRPr sz="1400">
                          <a:solidFill>
                            <a:schemeClr val="accent1"/>
                          </a:solidFill>
                        </a:defRPr>
                      </a:pPr>
                      <a:t>[CATEGORY NAME]</a:t>
                    </a:fld>
                    <a:r>
                      <a:rPr lang="en-US" sz="1400" baseline="0"/>
                      <a:t>
*</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044-4442-99EB-FB6A3E161A59}"/>
                </c:ext>
              </c:extLst>
            </c:dLbl>
            <c:dLbl>
              <c:idx val="5"/>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B-E044-4442-99EB-FB6A3E161A59}"/>
                </c:ext>
              </c:extLst>
            </c:dLbl>
            <c:dLbl>
              <c:idx val="6"/>
              <c:layout>
                <c:manualLayout>
                  <c:x val="8.5220726202006686E-2"/>
                  <c:y val="4.7043452901720621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9765980310638281"/>
                      <c:h val="8.1214814814814809E-2"/>
                    </c:manualLayout>
                  </c15:layout>
                </c:ext>
                <c:ext xmlns:c16="http://schemas.microsoft.com/office/drawing/2014/chart" uri="{C3380CC4-5D6E-409C-BE32-E72D297353CC}">
                  <c16:uniqueId val="{0000000D-E044-4442-99EB-FB6A3E161A5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'Race and Ethnicity'!$A$4:$A$10</c:f>
              <c:strCache>
                <c:ptCount val="7"/>
                <c:pt idx="0">
                  <c:v>White</c:v>
                </c:pt>
                <c:pt idx="1">
                  <c:v>Black or African American</c:v>
                </c:pt>
                <c:pt idx="2">
                  <c:v>American Indian and Alaska Native</c:v>
                </c:pt>
                <c:pt idx="3">
                  <c:v>Asian</c:v>
                </c:pt>
                <c:pt idx="4">
                  <c:v>Native Hawaiian and Other Pacific Islander</c:v>
                </c:pt>
                <c:pt idx="5">
                  <c:v>Some other race</c:v>
                </c:pt>
                <c:pt idx="6">
                  <c:v>Two or more races</c:v>
                </c:pt>
              </c:strCache>
            </c:strRef>
          </c:cat>
          <c:val>
            <c:numRef>
              <c:f>'Race and Ethnicity'!$B$4:$B$10</c:f>
              <c:numCache>
                <c:formatCode>0.00%</c:formatCode>
                <c:ptCount val="7"/>
                <c:pt idx="0">
                  <c:v>0.57499999999999996</c:v>
                </c:pt>
                <c:pt idx="1">
                  <c:v>0.28899999999999998</c:v>
                </c:pt>
                <c:pt idx="2">
                  <c:v>3.0000000000000001E-3</c:v>
                </c:pt>
                <c:pt idx="3">
                  <c:v>4.8000000000000001E-2</c:v>
                </c:pt>
                <c:pt idx="4">
                  <c:v>0</c:v>
                </c:pt>
                <c:pt idx="5">
                  <c:v>4.2000000000000003E-2</c:v>
                </c:pt>
                <c:pt idx="6">
                  <c:v>4.2000000000000003E-2</c:v>
                </c:pt>
              </c:numCache>
            </c:numRef>
          </c:val>
          <c:extLst>
            <c:ext xmlns:c16="http://schemas.microsoft.com/office/drawing/2014/chart" uri="{C3380CC4-5D6E-409C-BE32-E72D297353CC}">
              <c16:uniqueId val="{0000000E-E044-4442-99EB-FB6A3E161A59}"/>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b="1">
                <a:latin typeface="Arial" panose="020B0604020202020204" pitchFamily="34" charset="0"/>
                <a:cs typeface="Arial" panose="020B0604020202020204" pitchFamily="34" charset="0"/>
              </a:rPr>
              <a:t>Housing Opportunity Index</a:t>
            </a:r>
          </a:p>
        </c:rich>
      </c:tx>
      <c:overlay val="0"/>
    </c:title>
    <c:autoTitleDeleted val="0"/>
    <c:plotArea>
      <c:layout/>
      <c:lineChart>
        <c:grouping val="standard"/>
        <c:varyColors val="0"/>
        <c:ser>
          <c:idx val="0"/>
          <c:order val="0"/>
          <c:tx>
            <c:strRef>
              <c:f>Sheet2!$B$1</c:f>
              <c:strCache>
                <c:ptCount val="1"/>
                <c:pt idx="0">
                  <c:v>Median Price</c:v>
                </c:pt>
              </c:strCache>
            </c:strRef>
          </c:tx>
          <c:spPr>
            <a:ln w="38100">
              <a:solidFill>
                <a:schemeClr val="tx2"/>
              </a:solidFill>
              <a:prstDash val="sysDash"/>
            </a:ln>
          </c:spPr>
          <c:marker>
            <c:symbol val="none"/>
          </c:marker>
          <c:cat>
            <c:strRef>
              <c:f>Sheet2!$A$3:$A$55</c:f>
              <c:strCache>
                <c:ptCount val="53"/>
                <c:pt idx="0">
                  <c:v>Q2_09</c:v>
                </c:pt>
                <c:pt idx="1">
                  <c:v>Q3_09</c:v>
                </c:pt>
                <c:pt idx="2">
                  <c:v>Q4_09</c:v>
                </c:pt>
                <c:pt idx="3">
                  <c:v>Q1_10</c:v>
                </c:pt>
                <c:pt idx="4">
                  <c:v>Q2_10</c:v>
                </c:pt>
                <c:pt idx="5">
                  <c:v>Q3_10</c:v>
                </c:pt>
                <c:pt idx="6">
                  <c:v>Q4_10</c:v>
                </c:pt>
                <c:pt idx="7">
                  <c:v>Q1_11</c:v>
                </c:pt>
                <c:pt idx="8">
                  <c:v>Q2_11</c:v>
                </c:pt>
                <c:pt idx="9">
                  <c:v>Q3_11</c:v>
                </c:pt>
                <c:pt idx="10">
                  <c:v>Q4_11</c:v>
                </c:pt>
                <c:pt idx="11">
                  <c:v>Q1_12</c:v>
                </c:pt>
                <c:pt idx="12">
                  <c:v>Q2_12</c:v>
                </c:pt>
                <c:pt idx="13">
                  <c:v>Q3_12</c:v>
                </c:pt>
                <c:pt idx="14">
                  <c:v>Q4_12</c:v>
                </c:pt>
                <c:pt idx="15">
                  <c:v>Q1_13</c:v>
                </c:pt>
                <c:pt idx="16">
                  <c:v>Q2_13</c:v>
                </c:pt>
                <c:pt idx="17">
                  <c:v>Q3_13</c:v>
                </c:pt>
                <c:pt idx="18">
                  <c:v>Q4_13</c:v>
                </c:pt>
                <c:pt idx="19">
                  <c:v>Q1_14</c:v>
                </c:pt>
                <c:pt idx="20">
                  <c:v>Q2_14</c:v>
                </c:pt>
                <c:pt idx="21">
                  <c:v>Q3_14</c:v>
                </c:pt>
                <c:pt idx="22">
                  <c:v>Q4_14</c:v>
                </c:pt>
                <c:pt idx="23">
                  <c:v>Q1_15</c:v>
                </c:pt>
                <c:pt idx="24">
                  <c:v>Q2_15</c:v>
                </c:pt>
                <c:pt idx="25">
                  <c:v>Q3_15</c:v>
                </c:pt>
                <c:pt idx="26">
                  <c:v>Q4_15</c:v>
                </c:pt>
                <c:pt idx="27">
                  <c:v>Q1_16</c:v>
                </c:pt>
                <c:pt idx="28">
                  <c:v>Q2_16</c:v>
                </c:pt>
                <c:pt idx="29">
                  <c:v>Q3_16</c:v>
                </c:pt>
                <c:pt idx="30">
                  <c:v>Q4_16</c:v>
                </c:pt>
                <c:pt idx="31">
                  <c:v>Q1_17</c:v>
                </c:pt>
                <c:pt idx="32">
                  <c:v>Q2_17</c:v>
                </c:pt>
                <c:pt idx="33">
                  <c:v>Q3_17</c:v>
                </c:pt>
                <c:pt idx="34">
                  <c:v>Q4_17</c:v>
                </c:pt>
                <c:pt idx="35">
                  <c:v>Q1_18</c:v>
                </c:pt>
                <c:pt idx="36">
                  <c:v>Q2_18</c:v>
                </c:pt>
                <c:pt idx="37">
                  <c:v>Q3_18</c:v>
                </c:pt>
                <c:pt idx="38">
                  <c:v>Q4_18</c:v>
                </c:pt>
                <c:pt idx="39">
                  <c:v>Q1_19</c:v>
                </c:pt>
                <c:pt idx="40">
                  <c:v>Q2_19</c:v>
                </c:pt>
                <c:pt idx="41">
                  <c:v>Q3_19</c:v>
                </c:pt>
                <c:pt idx="42">
                  <c:v>Q4_19</c:v>
                </c:pt>
                <c:pt idx="43">
                  <c:v>Q1_20</c:v>
                </c:pt>
                <c:pt idx="44">
                  <c:v>Q2_20</c:v>
                </c:pt>
                <c:pt idx="45">
                  <c:v>Q3_20</c:v>
                </c:pt>
                <c:pt idx="46">
                  <c:v>Q4_20</c:v>
                </c:pt>
                <c:pt idx="47">
                  <c:v>Q1_21</c:v>
                </c:pt>
                <c:pt idx="48">
                  <c:v>Q2_21</c:v>
                </c:pt>
                <c:pt idx="49">
                  <c:v>Q3_21</c:v>
                </c:pt>
                <c:pt idx="50">
                  <c:v>Q4_21</c:v>
                </c:pt>
                <c:pt idx="51">
                  <c:v>Q1_22</c:v>
                </c:pt>
                <c:pt idx="52">
                  <c:v>Q2_22</c:v>
                </c:pt>
              </c:strCache>
            </c:strRef>
          </c:cat>
          <c:val>
            <c:numRef>
              <c:f>Sheet2!$B$3:$B$55</c:f>
              <c:numCache>
                <c:formatCode>_("$"* #,##0_);_("$"* \(#,##0\);_("$"* "-"??_);_(@_)</c:formatCode>
                <c:ptCount val="53"/>
                <c:pt idx="0">
                  <c:v>197</c:v>
                </c:pt>
                <c:pt idx="1">
                  <c:v>196</c:v>
                </c:pt>
                <c:pt idx="2">
                  <c:v>199</c:v>
                </c:pt>
                <c:pt idx="3">
                  <c:v>200</c:v>
                </c:pt>
                <c:pt idx="4">
                  <c:v>205</c:v>
                </c:pt>
                <c:pt idx="5">
                  <c:v>210</c:v>
                </c:pt>
                <c:pt idx="6">
                  <c:v>209</c:v>
                </c:pt>
                <c:pt idx="7">
                  <c:v>200</c:v>
                </c:pt>
                <c:pt idx="8">
                  <c:v>225</c:v>
                </c:pt>
                <c:pt idx="9">
                  <c:v>215</c:v>
                </c:pt>
                <c:pt idx="10">
                  <c:v>206</c:v>
                </c:pt>
                <c:pt idx="11">
                  <c:v>194</c:v>
                </c:pt>
                <c:pt idx="12">
                  <c:v>213</c:v>
                </c:pt>
                <c:pt idx="13">
                  <c:v>213</c:v>
                </c:pt>
                <c:pt idx="14">
                  <c:v>219</c:v>
                </c:pt>
                <c:pt idx="15">
                  <c:v>205</c:v>
                </c:pt>
                <c:pt idx="16">
                  <c:v>217</c:v>
                </c:pt>
                <c:pt idx="17">
                  <c:v>220</c:v>
                </c:pt>
                <c:pt idx="18">
                  <c:v>226</c:v>
                </c:pt>
                <c:pt idx="19">
                  <c:v>215</c:v>
                </c:pt>
                <c:pt idx="20">
                  <c:v>230</c:v>
                </c:pt>
                <c:pt idx="21">
                  <c:v>236</c:v>
                </c:pt>
                <c:pt idx="22">
                  <c:v>239</c:v>
                </c:pt>
                <c:pt idx="23">
                  <c:v>230</c:v>
                </c:pt>
                <c:pt idx="24">
                  <c:v>250</c:v>
                </c:pt>
                <c:pt idx="25">
                  <c:v>247</c:v>
                </c:pt>
                <c:pt idx="26">
                  <c:v>250</c:v>
                </c:pt>
                <c:pt idx="27">
                  <c:v>242</c:v>
                </c:pt>
                <c:pt idx="28">
                  <c:v>260</c:v>
                </c:pt>
                <c:pt idx="29">
                  <c:v>266</c:v>
                </c:pt>
                <c:pt idx="30">
                  <c:v>253</c:v>
                </c:pt>
                <c:pt idx="31">
                  <c:v>267</c:v>
                </c:pt>
                <c:pt idx="32">
                  <c:v>283</c:v>
                </c:pt>
                <c:pt idx="33">
                  <c:v>280</c:v>
                </c:pt>
                <c:pt idx="34">
                  <c:v>290</c:v>
                </c:pt>
                <c:pt idx="35">
                  <c:v>285</c:v>
                </c:pt>
                <c:pt idx="36">
                  <c:v>299</c:v>
                </c:pt>
                <c:pt idx="37">
                  <c:v>300</c:v>
                </c:pt>
                <c:pt idx="38">
                  <c:v>315</c:v>
                </c:pt>
                <c:pt idx="39">
                  <c:v>303</c:v>
                </c:pt>
                <c:pt idx="40">
                  <c:v>310</c:v>
                </c:pt>
                <c:pt idx="41">
                  <c:v>310</c:v>
                </c:pt>
                <c:pt idx="42">
                  <c:v>320</c:v>
                </c:pt>
                <c:pt idx="43">
                  <c:v>320</c:v>
                </c:pt>
                <c:pt idx="44">
                  <c:v>328</c:v>
                </c:pt>
                <c:pt idx="45">
                  <c:v>334</c:v>
                </c:pt>
                <c:pt idx="46">
                  <c:v>342</c:v>
                </c:pt>
                <c:pt idx="47">
                  <c:v>343</c:v>
                </c:pt>
                <c:pt idx="48">
                  <c:v>380</c:v>
                </c:pt>
                <c:pt idx="49">
                  <c:v>393</c:v>
                </c:pt>
                <c:pt idx="50">
                  <c:v>418</c:v>
                </c:pt>
                <c:pt idx="51">
                  <c:v>427</c:v>
                </c:pt>
                <c:pt idx="52">
                  <c:v>468</c:v>
                </c:pt>
              </c:numCache>
            </c:numRef>
          </c:val>
          <c:smooth val="0"/>
          <c:extLst>
            <c:ext xmlns:c16="http://schemas.microsoft.com/office/drawing/2014/chart" uri="{C3380CC4-5D6E-409C-BE32-E72D297353CC}">
              <c16:uniqueId val="{00000000-E143-4D08-BE2A-B8289DCEB02C}"/>
            </c:ext>
          </c:extLst>
        </c:ser>
        <c:dLbls>
          <c:showLegendKey val="0"/>
          <c:showVal val="0"/>
          <c:showCatName val="0"/>
          <c:showSerName val="0"/>
          <c:showPercent val="0"/>
          <c:showBubbleSize val="0"/>
        </c:dLbls>
        <c:marker val="1"/>
        <c:smooth val="0"/>
        <c:axId val="759251136"/>
        <c:axId val="1"/>
      </c:lineChart>
      <c:lineChart>
        <c:grouping val="standard"/>
        <c:varyColors val="0"/>
        <c:ser>
          <c:idx val="1"/>
          <c:order val="1"/>
          <c:tx>
            <c:strRef>
              <c:f>Sheet2!$C$1</c:f>
              <c:strCache>
                <c:ptCount val="1"/>
                <c:pt idx="0">
                  <c:v>Raleigh HOI</c:v>
                </c:pt>
              </c:strCache>
            </c:strRef>
          </c:tx>
          <c:spPr>
            <a:ln w="38100">
              <a:solidFill>
                <a:srgbClr val="F0A852"/>
              </a:solidFill>
            </a:ln>
          </c:spPr>
          <c:marker>
            <c:symbol val="none"/>
          </c:marker>
          <c:cat>
            <c:strRef>
              <c:f>Sheet2!$A$3:$A$55</c:f>
              <c:strCache>
                <c:ptCount val="53"/>
                <c:pt idx="0">
                  <c:v>Q2_09</c:v>
                </c:pt>
                <c:pt idx="1">
                  <c:v>Q3_09</c:v>
                </c:pt>
                <c:pt idx="2">
                  <c:v>Q4_09</c:v>
                </c:pt>
                <c:pt idx="3">
                  <c:v>Q1_10</c:v>
                </c:pt>
                <c:pt idx="4">
                  <c:v>Q2_10</c:v>
                </c:pt>
                <c:pt idx="5">
                  <c:v>Q3_10</c:v>
                </c:pt>
                <c:pt idx="6">
                  <c:v>Q4_10</c:v>
                </c:pt>
                <c:pt idx="7">
                  <c:v>Q1_11</c:v>
                </c:pt>
                <c:pt idx="8">
                  <c:v>Q2_11</c:v>
                </c:pt>
                <c:pt idx="9">
                  <c:v>Q3_11</c:v>
                </c:pt>
                <c:pt idx="10">
                  <c:v>Q4_11</c:v>
                </c:pt>
                <c:pt idx="11">
                  <c:v>Q1_12</c:v>
                </c:pt>
                <c:pt idx="12">
                  <c:v>Q2_12</c:v>
                </c:pt>
                <c:pt idx="13">
                  <c:v>Q3_12</c:v>
                </c:pt>
                <c:pt idx="14">
                  <c:v>Q4_12</c:v>
                </c:pt>
                <c:pt idx="15">
                  <c:v>Q1_13</c:v>
                </c:pt>
                <c:pt idx="16">
                  <c:v>Q2_13</c:v>
                </c:pt>
                <c:pt idx="17">
                  <c:v>Q3_13</c:v>
                </c:pt>
                <c:pt idx="18">
                  <c:v>Q4_13</c:v>
                </c:pt>
                <c:pt idx="19">
                  <c:v>Q1_14</c:v>
                </c:pt>
                <c:pt idx="20">
                  <c:v>Q2_14</c:v>
                </c:pt>
                <c:pt idx="21">
                  <c:v>Q3_14</c:v>
                </c:pt>
                <c:pt idx="22">
                  <c:v>Q4_14</c:v>
                </c:pt>
                <c:pt idx="23">
                  <c:v>Q1_15</c:v>
                </c:pt>
                <c:pt idx="24">
                  <c:v>Q2_15</c:v>
                </c:pt>
                <c:pt idx="25">
                  <c:v>Q3_15</c:v>
                </c:pt>
                <c:pt idx="26">
                  <c:v>Q4_15</c:v>
                </c:pt>
                <c:pt idx="27">
                  <c:v>Q1_16</c:v>
                </c:pt>
                <c:pt idx="28">
                  <c:v>Q2_16</c:v>
                </c:pt>
                <c:pt idx="29">
                  <c:v>Q3_16</c:v>
                </c:pt>
                <c:pt idx="30">
                  <c:v>Q4_16</c:v>
                </c:pt>
                <c:pt idx="31">
                  <c:v>Q1_17</c:v>
                </c:pt>
                <c:pt idx="32">
                  <c:v>Q2_17</c:v>
                </c:pt>
                <c:pt idx="33">
                  <c:v>Q3_17</c:v>
                </c:pt>
                <c:pt idx="34">
                  <c:v>Q4_17</c:v>
                </c:pt>
                <c:pt idx="35">
                  <c:v>Q1_18</c:v>
                </c:pt>
                <c:pt idx="36">
                  <c:v>Q2_18</c:v>
                </c:pt>
                <c:pt idx="37">
                  <c:v>Q3_18</c:v>
                </c:pt>
                <c:pt idx="38">
                  <c:v>Q4_18</c:v>
                </c:pt>
                <c:pt idx="39">
                  <c:v>Q1_19</c:v>
                </c:pt>
                <c:pt idx="40">
                  <c:v>Q2_19</c:v>
                </c:pt>
                <c:pt idx="41">
                  <c:v>Q3_19</c:v>
                </c:pt>
                <c:pt idx="42">
                  <c:v>Q4_19</c:v>
                </c:pt>
                <c:pt idx="43">
                  <c:v>Q1_20</c:v>
                </c:pt>
                <c:pt idx="44">
                  <c:v>Q2_20</c:v>
                </c:pt>
                <c:pt idx="45">
                  <c:v>Q3_20</c:v>
                </c:pt>
                <c:pt idx="46">
                  <c:v>Q4_20</c:v>
                </c:pt>
                <c:pt idx="47">
                  <c:v>Q1_21</c:v>
                </c:pt>
                <c:pt idx="48">
                  <c:v>Q2_21</c:v>
                </c:pt>
                <c:pt idx="49">
                  <c:v>Q3_21</c:v>
                </c:pt>
                <c:pt idx="50">
                  <c:v>Q4_21</c:v>
                </c:pt>
                <c:pt idx="51">
                  <c:v>Q1_22</c:v>
                </c:pt>
                <c:pt idx="52">
                  <c:v>Q2_22</c:v>
                </c:pt>
              </c:strCache>
            </c:strRef>
          </c:cat>
          <c:val>
            <c:numRef>
              <c:f>Sheet2!$C$3:$C$55</c:f>
              <c:numCache>
                <c:formatCode>General</c:formatCode>
                <c:ptCount val="53"/>
                <c:pt idx="0">
                  <c:v>79.900000000000006</c:v>
                </c:pt>
                <c:pt idx="1">
                  <c:v>76.2</c:v>
                </c:pt>
                <c:pt idx="2">
                  <c:v>76.400000000000006</c:v>
                </c:pt>
                <c:pt idx="3">
                  <c:v>73.5</c:v>
                </c:pt>
                <c:pt idx="4">
                  <c:v>76.099999999999994</c:v>
                </c:pt>
                <c:pt idx="5">
                  <c:v>73.099999999999994</c:v>
                </c:pt>
                <c:pt idx="6">
                  <c:v>76.400000000000006</c:v>
                </c:pt>
                <c:pt idx="7">
                  <c:v>77.599999999999994</c:v>
                </c:pt>
                <c:pt idx="8">
                  <c:v>71.2</c:v>
                </c:pt>
                <c:pt idx="9">
                  <c:v>73.599999999999994</c:v>
                </c:pt>
                <c:pt idx="10">
                  <c:v>80.7</c:v>
                </c:pt>
                <c:pt idx="11">
                  <c:v>84.5</c:v>
                </c:pt>
                <c:pt idx="12">
                  <c:v>81.7</c:v>
                </c:pt>
                <c:pt idx="13">
                  <c:v>82.6</c:v>
                </c:pt>
                <c:pt idx="14">
                  <c:v>81.900000000000006</c:v>
                </c:pt>
                <c:pt idx="15">
                  <c:v>81.2</c:v>
                </c:pt>
                <c:pt idx="16">
                  <c:v>77.900000000000006</c:v>
                </c:pt>
                <c:pt idx="17">
                  <c:v>73.5</c:v>
                </c:pt>
                <c:pt idx="18">
                  <c:v>71.900000000000006</c:v>
                </c:pt>
                <c:pt idx="19">
                  <c:v>72.400000000000006</c:v>
                </c:pt>
                <c:pt idx="20">
                  <c:v>70.2</c:v>
                </c:pt>
                <c:pt idx="21">
                  <c:v>69.900000000000006</c:v>
                </c:pt>
                <c:pt idx="22">
                  <c:v>68.099999999999994</c:v>
                </c:pt>
                <c:pt idx="23">
                  <c:v>76.2</c:v>
                </c:pt>
                <c:pt idx="24">
                  <c:v>71.5</c:v>
                </c:pt>
                <c:pt idx="25">
                  <c:v>72.5</c:v>
                </c:pt>
                <c:pt idx="26">
                  <c:v>71.400000000000006</c:v>
                </c:pt>
                <c:pt idx="27">
                  <c:v>72.7</c:v>
                </c:pt>
                <c:pt idx="28">
                  <c:v>69</c:v>
                </c:pt>
                <c:pt idx="29">
                  <c:v>67.2</c:v>
                </c:pt>
                <c:pt idx="30">
                  <c:v>70.5</c:v>
                </c:pt>
                <c:pt idx="31">
                  <c:v>66.900000000000006</c:v>
                </c:pt>
                <c:pt idx="32">
                  <c:v>64.3</c:v>
                </c:pt>
                <c:pt idx="33">
                  <c:v>65.900000000000006</c:v>
                </c:pt>
                <c:pt idx="34">
                  <c:v>66</c:v>
                </c:pt>
                <c:pt idx="35">
                  <c:v>68.5</c:v>
                </c:pt>
                <c:pt idx="36">
                  <c:v>62.2</c:v>
                </c:pt>
                <c:pt idx="37">
                  <c:v>61.4</c:v>
                </c:pt>
                <c:pt idx="38">
                  <c:v>55.8</c:v>
                </c:pt>
                <c:pt idx="39">
                  <c:v>70.2</c:v>
                </c:pt>
                <c:pt idx="40">
                  <c:v>71.3</c:v>
                </c:pt>
                <c:pt idx="41">
                  <c:v>74</c:v>
                </c:pt>
                <c:pt idx="42">
                  <c:v>71</c:v>
                </c:pt>
                <c:pt idx="43">
                  <c:v>72.099999999999994</c:v>
                </c:pt>
                <c:pt idx="44">
                  <c:v>74.599999999999994</c:v>
                </c:pt>
                <c:pt idx="45">
                  <c:v>74.7</c:v>
                </c:pt>
                <c:pt idx="46">
                  <c:v>73.8</c:v>
                </c:pt>
                <c:pt idx="47">
                  <c:v>75.7</c:v>
                </c:pt>
                <c:pt idx="48">
                  <c:v>67.7</c:v>
                </c:pt>
                <c:pt idx="49">
                  <c:v>65.7</c:v>
                </c:pt>
                <c:pt idx="50">
                  <c:v>59.3</c:v>
                </c:pt>
                <c:pt idx="51">
                  <c:v>64</c:v>
                </c:pt>
                <c:pt idx="52">
                  <c:v>41</c:v>
                </c:pt>
              </c:numCache>
            </c:numRef>
          </c:val>
          <c:smooth val="0"/>
          <c:extLst>
            <c:ext xmlns:c16="http://schemas.microsoft.com/office/drawing/2014/chart" uri="{C3380CC4-5D6E-409C-BE32-E72D297353CC}">
              <c16:uniqueId val="{00000001-E143-4D08-BE2A-B8289DCEB02C}"/>
            </c:ext>
          </c:extLst>
        </c:ser>
        <c:ser>
          <c:idx val="2"/>
          <c:order val="2"/>
          <c:tx>
            <c:strRef>
              <c:f>Sheet2!$D$1</c:f>
              <c:strCache>
                <c:ptCount val="1"/>
                <c:pt idx="0">
                  <c:v>US HOI</c:v>
                </c:pt>
              </c:strCache>
            </c:strRef>
          </c:tx>
          <c:spPr>
            <a:ln w="38100">
              <a:solidFill>
                <a:srgbClr val="518EBE"/>
              </a:solidFill>
            </a:ln>
          </c:spPr>
          <c:marker>
            <c:symbol val="none"/>
          </c:marker>
          <c:cat>
            <c:strRef>
              <c:f>Sheet2!$A$3:$A$55</c:f>
              <c:strCache>
                <c:ptCount val="53"/>
                <c:pt idx="0">
                  <c:v>Q2_09</c:v>
                </c:pt>
                <c:pt idx="1">
                  <c:v>Q3_09</c:v>
                </c:pt>
                <c:pt idx="2">
                  <c:v>Q4_09</c:v>
                </c:pt>
                <c:pt idx="3">
                  <c:v>Q1_10</c:v>
                </c:pt>
                <c:pt idx="4">
                  <c:v>Q2_10</c:v>
                </c:pt>
                <c:pt idx="5">
                  <c:v>Q3_10</c:v>
                </c:pt>
                <c:pt idx="6">
                  <c:v>Q4_10</c:v>
                </c:pt>
                <c:pt idx="7">
                  <c:v>Q1_11</c:v>
                </c:pt>
                <c:pt idx="8">
                  <c:v>Q2_11</c:v>
                </c:pt>
                <c:pt idx="9">
                  <c:v>Q3_11</c:v>
                </c:pt>
                <c:pt idx="10">
                  <c:v>Q4_11</c:v>
                </c:pt>
                <c:pt idx="11">
                  <c:v>Q1_12</c:v>
                </c:pt>
                <c:pt idx="12">
                  <c:v>Q2_12</c:v>
                </c:pt>
                <c:pt idx="13">
                  <c:v>Q3_12</c:v>
                </c:pt>
                <c:pt idx="14">
                  <c:v>Q4_12</c:v>
                </c:pt>
                <c:pt idx="15">
                  <c:v>Q1_13</c:v>
                </c:pt>
                <c:pt idx="16">
                  <c:v>Q2_13</c:v>
                </c:pt>
                <c:pt idx="17">
                  <c:v>Q3_13</c:v>
                </c:pt>
                <c:pt idx="18">
                  <c:v>Q4_13</c:v>
                </c:pt>
                <c:pt idx="19">
                  <c:v>Q1_14</c:v>
                </c:pt>
                <c:pt idx="20">
                  <c:v>Q2_14</c:v>
                </c:pt>
                <c:pt idx="21">
                  <c:v>Q3_14</c:v>
                </c:pt>
                <c:pt idx="22">
                  <c:v>Q4_14</c:v>
                </c:pt>
                <c:pt idx="23">
                  <c:v>Q1_15</c:v>
                </c:pt>
                <c:pt idx="24">
                  <c:v>Q2_15</c:v>
                </c:pt>
                <c:pt idx="25">
                  <c:v>Q3_15</c:v>
                </c:pt>
                <c:pt idx="26">
                  <c:v>Q4_15</c:v>
                </c:pt>
                <c:pt idx="27">
                  <c:v>Q1_16</c:v>
                </c:pt>
                <c:pt idx="28">
                  <c:v>Q2_16</c:v>
                </c:pt>
                <c:pt idx="29">
                  <c:v>Q3_16</c:v>
                </c:pt>
                <c:pt idx="30">
                  <c:v>Q4_16</c:v>
                </c:pt>
                <c:pt idx="31">
                  <c:v>Q1_17</c:v>
                </c:pt>
                <c:pt idx="32">
                  <c:v>Q2_17</c:v>
                </c:pt>
                <c:pt idx="33">
                  <c:v>Q3_17</c:v>
                </c:pt>
                <c:pt idx="34">
                  <c:v>Q4_17</c:v>
                </c:pt>
                <c:pt idx="35">
                  <c:v>Q1_18</c:v>
                </c:pt>
                <c:pt idx="36">
                  <c:v>Q2_18</c:v>
                </c:pt>
                <c:pt idx="37">
                  <c:v>Q3_18</c:v>
                </c:pt>
                <c:pt idx="38">
                  <c:v>Q4_18</c:v>
                </c:pt>
                <c:pt idx="39">
                  <c:v>Q1_19</c:v>
                </c:pt>
                <c:pt idx="40">
                  <c:v>Q2_19</c:v>
                </c:pt>
                <c:pt idx="41">
                  <c:v>Q3_19</c:v>
                </c:pt>
                <c:pt idx="42">
                  <c:v>Q4_19</c:v>
                </c:pt>
                <c:pt idx="43">
                  <c:v>Q1_20</c:v>
                </c:pt>
                <c:pt idx="44">
                  <c:v>Q2_20</c:v>
                </c:pt>
                <c:pt idx="45">
                  <c:v>Q3_20</c:v>
                </c:pt>
                <c:pt idx="46">
                  <c:v>Q4_20</c:v>
                </c:pt>
                <c:pt idx="47">
                  <c:v>Q1_21</c:v>
                </c:pt>
                <c:pt idx="48">
                  <c:v>Q2_21</c:v>
                </c:pt>
                <c:pt idx="49">
                  <c:v>Q3_21</c:v>
                </c:pt>
                <c:pt idx="50">
                  <c:v>Q4_21</c:v>
                </c:pt>
                <c:pt idx="51">
                  <c:v>Q1_22</c:v>
                </c:pt>
                <c:pt idx="52">
                  <c:v>Q2_22</c:v>
                </c:pt>
              </c:strCache>
            </c:strRef>
          </c:cat>
          <c:val>
            <c:numRef>
              <c:f>Sheet2!$D$3:$D$55</c:f>
              <c:numCache>
                <c:formatCode>General</c:formatCode>
                <c:ptCount val="53"/>
                <c:pt idx="0">
                  <c:v>72.3</c:v>
                </c:pt>
                <c:pt idx="1">
                  <c:v>70.099999999999994</c:v>
                </c:pt>
                <c:pt idx="2">
                  <c:v>70.8</c:v>
                </c:pt>
                <c:pt idx="3">
                  <c:v>72.2</c:v>
                </c:pt>
                <c:pt idx="4">
                  <c:v>72.3</c:v>
                </c:pt>
                <c:pt idx="5">
                  <c:v>72.099999999999994</c:v>
                </c:pt>
                <c:pt idx="6">
                  <c:v>73.900000000000006</c:v>
                </c:pt>
                <c:pt idx="7">
                  <c:v>74.599999999999994</c:v>
                </c:pt>
                <c:pt idx="8">
                  <c:v>72.599999999999994</c:v>
                </c:pt>
                <c:pt idx="9">
                  <c:v>72.900000000000006</c:v>
                </c:pt>
                <c:pt idx="10">
                  <c:v>75.900000000000006</c:v>
                </c:pt>
                <c:pt idx="11">
                  <c:v>77.5</c:v>
                </c:pt>
                <c:pt idx="12">
                  <c:v>73.8</c:v>
                </c:pt>
                <c:pt idx="13">
                  <c:v>74.099999999999994</c:v>
                </c:pt>
                <c:pt idx="14">
                  <c:v>74.900000000000006</c:v>
                </c:pt>
                <c:pt idx="15">
                  <c:v>73.7</c:v>
                </c:pt>
                <c:pt idx="16">
                  <c:v>69.3</c:v>
                </c:pt>
                <c:pt idx="17">
                  <c:v>64.5</c:v>
                </c:pt>
                <c:pt idx="18">
                  <c:v>64.7</c:v>
                </c:pt>
                <c:pt idx="19">
                  <c:v>65.5</c:v>
                </c:pt>
                <c:pt idx="20">
                  <c:v>62.6</c:v>
                </c:pt>
                <c:pt idx="21">
                  <c:v>61.8</c:v>
                </c:pt>
                <c:pt idx="22">
                  <c:v>62.8</c:v>
                </c:pt>
                <c:pt idx="23">
                  <c:v>66.5</c:v>
                </c:pt>
                <c:pt idx="24">
                  <c:v>63.2</c:v>
                </c:pt>
                <c:pt idx="25">
                  <c:v>62.2</c:v>
                </c:pt>
                <c:pt idx="26">
                  <c:v>63.3</c:v>
                </c:pt>
                <c:pt idx="27">
                  <c:v>65</c:v>
                </c:pt>
                <c:pt idx="28">
                  <c:v>62</c:v>
                </c:pt>
                <c:pt idx="29">
                  <c:v>61.4</c:v>
                </c:pt>
                <c:pt idx="30">
                  <c:v>59.9</c:v>
                </c:pt>
                <c:pt idx="31">
                  <c:v>60.3</c:v>
                </c:pt>
                <c:pt idx="32">
                  <c:v>59.4</c:v>
                </c:pt>
                <c:pt idx="33">
                  <c:v>58.3</c:v>
                </c:pt>
                <c:pt idx="34">
                  <c:v>60.1</c:v>
                </c:pt>
                <c:pt idx="35">
                  <c:v>61.6</c:v>
                </c:pt>
                <c:pt idx="36">
                  <c:v>57.4</c:v>
                </c:pt>
                <c:pt idx="37">
                  <c:v>56.9</c:v>
                </c:pt>
                <c:pt idx="38">
                  <c:v>56.9</c:v>
                </c:pt>
                <c:pt idx="39">
                  <c:v>62.6</c:v>
                </c:pt>
                <c:pt idx="40">
                  <c:v>60.9</c:v>
                </c:pt>
                <c:pt idx="41">
                  <c:v>63.6</c:v>
                </c:pt>
                <c:pt idx="42">
                  <c:v>63.2</c:v>
                </c:pt>
                <c:pt idx="43">
                  <c:v>66</c:v>
                </c:pt>
                <c:pt idx="44">
                  <c:v>64.900000000000006</c:v>
                </c:pt>
                <c:pt idx="45">
                  <c:v>63.3</c:v>
                </c:pt>
                <c:pt idx="46">
                  <c:v>63.3</c:v>
                </c:pt>
                <c:pt idx="47">
                  <c:v>63.1</c:v>
                </c:pt>
                <c:pt idx="48">
                  <c:v>56.6</c:v>
                </c:pt>
                <c:pt idx="49">
                  <c:v>56.6</c:v>
                </c:pt>
                <c:pt idx="50">
                  <c:v>54.2</c:v>
                </c:pt>
                <c:pt idx="51">
                  <c:v>56.9</c:v>
                </c:pt>
                <c:pt idx="52">
                  <c:v>42.8</c:v>
                </c:pt>
              </c:numCache>
            </c:numRef>
          </c:val>
          <c:smooth val="0"/>
          <c:extLst>
            <c:ext xmlns:c16="http://schemas.microsoft.com/office/drawing/2014/chart" uri="{C3380CC4-5D6E-409C-BE32-E72D297353CC}">
              <c16:uniqueId val="{00000002-E143-4D08-BE2A-B8289DCEB02C}"/>
            </c:ext>
          </c:extLst>
        </c:ser>
        <c:dLbls>
          <c:showLegendKey val="0"/>
          <c:showVal val="0"/>
          <c:showCatName val="0"/>
          <c:showSerName val="0"/>
          <c:showPercent val="0"/>
          <c:showBubbleSize val="0"/>
        </c:dLbls>
        <c:marker val="1"/>
        <c:smooth val="0"/>
        <c:axId val="3"/>
        <c:axId val="4"/>
      </c:lineChart>
      <c:catAx>
        <c:axId val="759251136"/>
        <c:scaling>
          <c:orientation val="minMax"/>
        </c:scaling>
        <c:delete val="0"/>
        <c:axPos val="b"/>
        <c:title>
          <c:tx>
            <c:rich>
              <a:bodyPr/>
              <a:lstStyle/>
              <a:p>
                <a:pPr>
                  <a:defRPr/>
                </a:pPr>
                <a:r>
                  <a:rPr lang="en-US"/>
                  <a:t>Quarter</a:t>
                </a:r>
              </a:p>
            </c:rich>
          </c:tx>
          <c:overlay val="0"/>
        </c:title>
        <c:numFmt formatCode="General" sourceLinked="1"/>
        <c:majorTickMark val="none"/>
        <c:minorTickMark val="none"/>
        <c:tickLblPos val="nextTo"/>
        <c:txPr>
          <a:bodyPr/>
          <a:lstStyle/>
          <a:p>
            <a:pPr>
              <a:defRPr sz="1400"/>
            </a:pPr>
            <a:endParaRPr lang="en-US"/>
          </a:p>
        </c:txPr>
        <c:crossAx val="1"/>
        <c:crosses val="autoZero"/>
        <c:auto val="1"/>
        <c:lblAlgn val="ctr"/>
        <c:lblOffset val="100"/>
        <c:tickLblSkip val="4"/>
        <c:tickMarkSkip val="4"/>
        <c:noMultiLvlLbl val="0"/>
      </c:catAx>
      <c:valAx>
        <c:axId val="1"/>
        <c:scaling>
          <c:orientation val="minMax"/>
          <c:min val="100"/>
        </c:scaling>
        <c:delete val="0"/>
        <c:axPos val="l"/>
        <c:majorGridlines/>
        <c:title>
          <c:tx>
            <c:rich>
              <a:bodyPr/>
              <a:lstStyle/>
              <a:p>
                <a:pPr>
                  <a:defRPr sz="1400"/>
                </a:pPr>
                <a:r>
                  <a:rPr lang="en-US" sz="1400"/>
                  <a:t>Median Sale Price ($000)</a:t>
                </a:r>
              </a:p>
            </c:rich>
          </c:tx>
          <c:overlay val="0"/>
        </c:title>
        <c:numFmt formatCode="_(&quot;$&quot;* #,##0_);_(&quot;$&quot;* \(#,##0\);_(&quot;$&quot;* &quot;-&quot;??_);_(@_)" sourceLinked="1"/>
        <c:majorTickMark val="none"/>
        <c:minorTickMark val="none"/>
        <c:tickLblPos val="nextTo"/>
        <c:txPr>
          <a:bodyPr/>
          <a:lstStyle/>
          <a:p>
            <a:pPr>
              <a:defRPr sz="1400"/>
            </a:pPr>
            <a:endParaRPr lang="en-US"/>
          </a:p>
        </c:txPr>
        <c:crossAx val="759251136"/>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in val="35"/>
        </c:scaling>
        <c:delete val="0"/>
        <c:axPos val="r"/>
        <c:title>
          <c:tx>
            <c:rich>
              <a:bodyPr rot="-5400000" vert="horz"/>
              <a:lstStyle/>
              <a:p>
                <a:pPr>
                  <a:defRPr sz="1400"/>
                </a:pPr>
                <a:r>
                  <a:rPr lang="en-US" sz="1400"/>
                  <a:t>% Affordable</a:t>
                </a:r>
                <a:r>
                  <a:rPr lang="en-US" sz="1400" baseline="0"/>
                  <a:t> at Median Household Income</a:t>
                </a:r>
                <a:endParaRPr lang="en-US" sz="1400"/>
              </a:p>
            </c:rich>
          </c:tx>
          <c:overlay val="0"/>
        </c:title>
        <c:numFmt formatCode="General" sourceLinked="1"/>
        <c:majorTickMark val="out"/>
        <c:minorTickMark val="none"/>
        <c:tickLblPos val="nextTo"/>
        <c:txPr>
          <a:bodyPr/>
          <a:lstStyle/>
          <a:p>
            <a:pPr>
              <a:defRPr sz="1400"/>
            </a:pPr>
            <a:endParaRPr lang="en-US"/>
          </a:p>
        </c:txPr>
        <c:crossAx val="3"/>
        <c:crosses val="max"/>
        <c:crossBetween val="between"/>
      </c:valAx>
    </c:plotArea>
    <c:legend>
      <c:legendPos val="b"/>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r>
              <a:rPr lang="en-US" b="1"/>
              <a:t>Construction Costs and Consumer Price Index</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HCI</c:v>
          </c:tx>
          <c:spPr>
            <a:ln w="25400" cap="rnd">
              <a:noFill/>
              <a:round/>
            </a:ln>
            <a:effectLst/>
          </c:spPr>
          <c:marker>
            <c:symbol val="circle"/>
            <c:size val="5"/>
            <c:spPr>
              <a:solidFill>
                <a:schemeClr val="accent1"/>
              </a:solidFill>
              <a:ln w="9525">
                <a:solidFill>
                  <a:schemeClr val="accent1"/>
                </a:solidFill>
              </a:ln>
              <a:effectLst/>
            </c:spPr>
          </c:marker>
          <c:xVal>
            <c:numRef>
              <c:f>Sheet1!$A$3:$A$42</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xVal>
          <c:yVal>
            <c:numRef>
              <c:f>Sheet1!$C$3:$C$42</c:f>
              <c:numCache>
                <c:formatCode>General</c:formatCode>
                <c:ptCount val="40"/>
                <c:pt idx="0">
                  <c:v>100</c:v>
                </c:pt>
                <c:pt idx="1">
                  <c:v>111.28775834658188</c:v>
                </c:pt>
                <c:pt idx="2">
                  <c:v>120.98569157392687</c:v>
                </c:pt>
                <c:pt idx="3">
                  <c:v>127.50397456279809</c:v>
                </c:pt>
                <c:pt idx="4">
                  <c:v>130.3656597774245</c:v>
                </c:pt>
                <c:pt idx="5">
                  <c:v>131.31955484896659</c:v>
                </c:pt>
                <c:pt idx="6">
                  <c:v>133.86327503974564</c:v>
                </c:pt>
                <c:pt idx="7">
                  <c:v>139.42766295707474</c:v>
                </c:pt>
                <c:pt idx="8">
                  <c:v>142.92527821939586</c:v>
                </c:pt>
                <c:pt idx="9">
                  <c:v>146.42289348171701</c:v>
                </c:pt>
                <c:pt idx="10">
                  <c:v>149.92050874403816</c:v>
                </c:pt>
                <c:pt idx="11">
                  <c:v>153.89507154213035</c:v>
                </c:pt>
                <c:pt idx="12">
                  <c:v>158.02861685214629</c:v>
                </c:pt>
                <c:pt idx="13">
                  <c:v>161.68521462639112</c:v>
                </c:pt>
                <c:pt idx="14">
                  <c:v>165.9777424483307</c:v>
                </c:pt>
                <c:pt idx="15">
                  <c:v>171.06518282988873</c:v>
                </c:pt>
                <c:pt idx="16">
                  <c:v>175.19872813990463</c:v>
                </c:pt>
                <c:pt idx="17">
                  <c:v>179.33227344992051</c:v>
                </c:pt>
                <c:pt idx="18">
                  <c:v>182.98887122416534</c:v>
                </c:pt>
                <c:pt idx="19">
                  <c:v>186.96343402225756</c:v>
                </c:pt>
                <c:pt idx="20">
                  <c:v>192.20985691573929</c:v>
                </c:pt>
                <c:pt idx="21">
                  <c:v>198.88712241653417</c:v>
                </c:pt>
                <c:pt idx="22">
                  <c:v>204.61049284578695</c:v>
                </c:pt>
                <c:pt idx="23">
                  <c:v>209.85691573926869</c:v>
                </c:pt>
                <c:pt idx="24">
                  <c:v>228.45786963434023</c:v>
                </c:pt>
                <c:pt idx="25">
                  <c:v>241.01748807631159</c:v>
                </c:pt>
                <c:pt idx="26">
                  <c:v>257.55166931637518</c:v>
                </c:pt>
                <c:pt idx="27">
                  <c:v>269.31637519872817</c:v>
                </c:pt>
                <c:pt idx="28">
                  <c:v>286.80445151033388</c:v>
                </c:pt>
                <c:pt idx="29">
                  <c:v>286.32750397456277</c:v>
                </c:pt>
                <c:pt idx="30">
                  <c:v>291.73290937996825</c:v>
                </c:pt>
                <c:pt idx="31">
                  <c:v>303.97456279809217</c:v>
                </c:pt>
                <c:pt idx="32">
                  <c:v>309.37996820349764</c:v>
                </c:pt>
                <c:pt idx="33">
                  <c:v>319.87281399046105</c:v>
                </c:pt>
                <c:pt idx="34">
                  <c:v>325.75516693163758</c:v>
                </c:pt>
                <c:pt idx="35">
                  <c:v>327.8219395866455</c:v>
                </c:pt>
                <c:pt idx="36">
                  <c:v>329.57074721780606</c:v>
                </c:pt>
                <c:pt idx="37">
                  <c:v>339.58664546899843</c:v>
                </c:pt>
                <c:pt idx="38">
                  <c:v>354.37201907790143</c:v>
                </c:pt>
                <c:pt idx="39">
                  <c:v>369.15739268680443</c:v>
                </c:pt>
              </c:numCache>
            </c:numRef>
          </c:yVal>
          <c:smooth val="0"/>
          <c:extLst>
            <c:ext xmlns:c16="http://schemas.microsoft.com/office/drawing/2014/chart" uri="{C3380CC4-5D6E-409C-BE32-E72D297353CC}">
              <c16:uniqueId val="{00000000-C078-4B2E-9CE7-03B31C28902D}"/>
            </c:ext>
          </c:extLst>
        </c:ser>
        <c:ser>
          <c:idx val="1"/>
          <c:order val="1"/>
          <c:tx>
            <c:v>CPI-U</c:v>
          </c:tx>
          <c:spPr>
            <a:ln w="25400" cap="rnd">
              <a:noFill/>
              <a:round/>
            </a:ln>
            <a:effectLst/>
          </c:spPr>
          <c:marker>
            <c:symbol val="circle"/>
            <c:size val="5"/>
            <c:spPr>
              <a:solidFill>
                <a:schemeClr val="accent2"/>
              </a:solidFill>
              <a:ln w="9525">
                <a:solidFill>
                  <a:schemeClr val="accent2"/>
                </a:solidFill>
              </a:ln>
              <a:effectLst/>
            </c:spPr>
          </c:marker>
          <c:xVal>
            <c:numRef>
              <c:f>Sheet1!$A$3:$A$42</c:f>
              <c:numCache>
                <c:formatCode>General</c:formatCod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numCache>
            </c:numRef>
          </c:xVal>
          <c:yVal>
            <c:numRef>
              <c:f>Sheet1!$E$3:$E$42</c:f>
              <c:numCache>
                <c:formatCode>General</c:formatCode>
                <c:ptCount val="40"/>
                <c:pt idx="0">
                  <c:v>100</c:v>
                </c:pt>
                <c:pt idx="1">
                  <c:v>111.82519280205656</c:v>
                </c:pt>
                <c:pt idx="2">
                  <c:v>121.2082262210797</c:v>
                </c:pt>
                <c:pt idx="3">
                  <c:v>125.70694087403599</c:v>
                </c:pt>
                <c:pt idx="4">
                  <c:v>130.97686375321337</c:v>
                </c:pt>
                <c:pt idx="5">
                  <c:v>135.60411311053986</c:v>
                </c:pt>
                <c:pt idx="6">
                  <c:v>140.87403598971721</c:v>
                </c:pt>
                <c:pt idx="7">
                  <c:v>142.93059125964012</c:v>
                </c:pt>
                <c:pt idx="8">
                  <c:v>148.71465295629821</c:v>
                </c:pt>
                <c:pt idx="9">
                  <c:v>155.65552699228792</c:v>
                </c:pt>
                <c:pt idx="10">
                  <c:v>163.75321336760925</c:v>
                </c:pt>
                <c:pt idx="11">
                  <c:v>173.0077120822622</c:v>
                </c:pt>
                <c:pt idx="12">
                  <c:v>177.5064267352185</c:v>
                </c:pt>
                <c:pt idx="13">
                  <c:v>183.29048843187661</c:v>
                </c:pt>
                <c:pt idx="14">
                  <c:v>187.9177377892031</c:v>
                </c:pt>
                <c:pt idx="15">
                  <c:v>193.18766066838049</c:v>
                </c:pt>
                <c:pt idx="16">
                  <c:v>198.45758354755785</c:v>
                </c:pt>
                <c:pt idx="17">
                  <c:v>204.49871465295629</c:v>
                </c:pt>
                <c:pt idx="18">
                  <c:v>207.7120822622108</c:v>
                </c:pt>
                <c:pt idx="19">
                  <c:v>211.18251928020567</c:v>
                </c:pt>
                <c:pt idx="20">
                  <c:v>216.96658097686375</c:v>
                </c:pt>
                <c:pt idx="21">
                  <c:v>225.06426735218508</c:v>
                </c:pt>
                <c:pt idx="22">
                  <c:v>227.63496143958866</c:v>
                </c:pt>
                <c:pt idx="23">
                  <c:v>233.54755784061697</c:v>
                </c:pt>
                <c:pt idx="24">
                  <c:v>238.04627249357324</c:v>
                </c:pt>
                <c:pt idx="25">
                  <c:v>245.11568123393315</c:v>
                </c:pt>
                <c:pt idx="26">
                  <c:v>248.45758354755785</c:v>
                </c:pt>
                <c:pt idx="27">
                  <c:v>260.15424164524421</c:v>
                </c:pt>
                <c:pt idx="28">
                  <c:v>271.33676092544988</c:v>
                </c:pt>
                <c:pt idx="29">
                  <c:v>271.33676092544988</c:v>
                </c:pt>
                <c:pt idx="30">
                  <c:v>278.53470437017995</c:v>
                </c:pt>
                <c:pt idx="31">
                  <c:v>283.03341902313622</c:v>
                </c:pt>
                <c:pt idx="32">
                  <c:v>291.38817480719797</c:v>
                </c:pt>
                <c:pt idx="33">
                  <c:v>296.01542416452446</c:v>
                </c:pt>
                <c:pt idx="34">
                  <c:v>300.6426735218509</c:v>
                </c:pt>
                <c:pt idx="35">
                  <c:v>300.38560411311056</c:v>
                </c:pt>
                <c:pt idx="36">
                  <c:v>304.49871465295632</c:v>
                </c:pt>
                <c:pt idx="37">
                  <c:v>312.08226221079696</c:v>
                </c:pt>
                <c:pt idx="38">
                  <c:v>318.63753213367613</c:v>
                </c:pt>
                <c:pt idx="39">
                  <c:v>323.5218508997429</c:v>
                </c:pt>
              </c:numCache>
            </c:numRef>
          </c:yVal>
          <c:smooth val="0"/>
          <c:extLst>
            <c:ext xmlns:c16="http://schemas.microsoft.com/office/drawing/2014/chart" uri="{C3380CC4-5D6E-409C-BE32-E72D297353CC}">
              <c16:uniqueId val="{00000001-C078-4B2E-9CE7-03B31C28902D}"/>
            </c:ext>
          </c:extLst>
        </c:ser>
        <c:dLbls>
          <c:showLegendKey val="0"/>
          <c:showVal val="0"/>
          <c:showCatName val="0"/>
          <c:showSerName val="0"/>
          <c:showPercent val="0"/>
          <c:showBubbleSize val="0"/>
        </c:dLbls>
        <c:axId val="421190671"/>
        <c:axId val="419697359"/>
      </c:scatterChart>
      <c:valAx>
        <c:axId val="42119067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b="1"/>
                  <a:t>Year</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19697359"/>
        <c:crosses val="autoZero"/>
        <c:crossBetween val="midCat"/>
      </c:valAx>
      <c:valAx>
        <c:axId val="4196973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b="1"/>
                  <a:t>Cost Index (1980 = 100)</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21190671"/>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67840852423259"/>
          <c:y val="9.0893491197866813E-2"/>
          <c:w val="0.55685581377795734"/>
          <c:h val="0.89511770400382928"/>
        </c:manualLayout>
      </c:layout>
      <c:doughnutChart>
        <c:varyColors val="1"/>
        <c:ser>
          <c:idx val="0"/>
          <c:order val="0"/>
          <c:tx>
            <c:strRef>
              <c:f>Sheet1!$B$1</c:f>
              <c:strCache>
                <c:ptCount val="1"/>
                <c:pt idx="0">
                  <c:v>Sales</c:v>
                </c:pt>
              </c:strCache>
            </c:strRef>
          </c:tx>
          <c:spPr>
            <a:effectLst>
              <a:outerShdw blurRad="127000" dist="38100" dir="2700000" algn="tl" rotWithShape="0">
                <a:prstClr val="black">
                  <a:alpha val="40000"/>
                </a:prstClr>
              </a:outerShdw>
            </a:effectLst>
          </c:spPr>
          <c:dPt>
            <c:idx val="0"/>
            <c:bubble3D val="0"/>
            <c:spPr>
              <a:solidFill>
                <a:srgbClr val="CC0000"/>
              </a:solidFill>
              <a:ln w="19050">
                <a:noFill/>
              </a:ln>
              <a:effectLst>
                <a:outerShdw blurRad="127000" dist="38100" dir="2700000" algn="tl" rotWithShape="0">
                  <a:prstClr val="black">
                    <a:alpha val="40000"/>
                  </a:prstClr>
                </a:outerShdw>
              </a:effectLst>
            </c:spPr>
            <c:extLst>
              <c:ext xmlns:c16="http://schemas.microsoft.com/office/drawing/2014/chart" uri="{C3380CC4-5D6E-409C-BE32-E72D297353CC}">
                <c16:uniqueId val="{00000001-BFED-46FB-9382-126DD3801BE7}"/>
              </c:ext>
            </c:extLst>
          </c:dPt>
          <c:dPt>
            <c:idx val="1"/>
            <c:bubble3D val="0"/>
            <c:spPr>
              <a:solidFill>
                <a:schemeClr val="accent1">
                  <a:lumMod val="50000"/>
                </a:schemeClr>
              </a:solidFill>
              <a:ln w="19050">
                <a:noFill/>
              </a:ln>
              <a:effectLst>
                <a:outerShdw blurRad="127000" dist="38100" dir="2700000" algn="tl" rotWithShape="0">
                  <a:prstClr val="black">
                    <a:alpha val="40000"/>
                  </a:prstClr>
                </a:outerShdw>
              </a:effectLst>
            </c:spPr>
            <c:extLst>
              <c:ext xmlns:c16="http://schemas.microsoft.com/office/drawing/2014/chart" uri="{C3380CC4-5D6E-409C-BE32-E72D297353CC}">
                <c16:uniqueId val="{00000003-BFED-46FB-9382-126DD3801BE7}"/>
              </c:ext>
            </c:extLst>
          </c:dPt>
          <c:dPt>
            <c:idx val="2"/>
            <c:bubble3D val="0"/>
            <c:spPr>
              <a:solidFill>
                <a:schemeClr val="accent6">
                  <a:lumMod val="60000"/>
                  <a:lumOff val="40000"/>
                </a:schemeClr>
              </a:solidFill>
              <a:ln w="19050">
                <a:noFill/>
              </a:ln>
              <a:effectLst>
                <a:outerShdw blurRad="127000" dist="38100" dir="2700000" algn="tl" rotWithShape="0">
                  <a:prstClr val="black">
                    <a:alpha val="40000"/>
                  </a:prstClr>
                </a:outerShdw>
              </a:effectLst>
            </c:spPr>
            <c:extLst>
              <c:ext xmlns:c16="http://schemas.microsoft.com/office/drawing/2014/chart" uri="{C3380CC4-5D6E-409C-BE32-E72D297353CC}">
                <c16:uniqueId val="{00000005-BFED-46FB-9382-126DD3801BE7}"/>
              </c:ext>
            </c:extLst>
          </c:dPt>
          <c:dPt>
            <c:idx val="3"/>
            <c:bubble3D val="0"/>
            <c:spPr>
              <a:solidFill>
                <a:schemeClr val="accent4"/>
              </a:solidFill>
              <a:ln w="19050">
                <a:solidFill>
                  <a:schemeClr val="lt1"/>
                </a:solidFill>
              </a:ln>
              <a:effectLst>
                <a:outerShdw blurRad="127000" dist="38100" dir="2700000" algn="tl" rotWithShape="0">
                  <a:prstClr val="black">
                    <a:alpha val="40000"/>
                  </a:prstClr>
                </a:outerShdw>
              </a:effectLst>
            </c:spPr>
            <c:extLst>
              <c:ext xmlns:c16="http://schemas.microsoft.com/office/drawing/2014/chart" uri="{C3380CC4-5D6E-409C-BE32-E72D297353CC}">
                <c16:uniqueId val="{00000007-BFED-46FB-9382-126DD3801BE7}"/>
              </c:ext>
            </c:extLst>
          </c:dPt>
          <c:cat>
            <c:strRef>
              <c:f>Sheet1!$A$2:$A$5</c:f>
              <c:strCache>
                <c:ptCount val="3"/>
                <c:pt idx="0">
                  <c:v>Under Review: 866 DUs</c:v>
                </c:pt>
                <c:pt idx="1">
                  <c:v>Approved: 2,523 DUs</c:v>
                </c:pt>
                <c:pt idx="2">
                  <c:v>Constructed: 254 DUs</c:v>
                </c:pt>
              </c:strCache>
            </c:strRef>
          </c:cat>
          <c:val>
            <c:numRef>
              <c:f>Sheet1!$B$2:$B$5</c:f>
              <c:numCache>
                <c:formatCode>General</c:formatCode>
                <c:ptCount val="4"/>
                <c:pt idx="0">
                  <c:v>866</c:v>
                </c:pt>
                <c:pt idx="1">
                  <c:v>2523</c:v>
                </c:pt>
                <c:pt idx="2">
                  <c:v>254</c:v>
                </c:pt>
              </c:numCache>
            </c:numRef>
          </c:val>
          <c:extLst>
            <c:ext xmlns:c16="http://schemas.microsoft.com/office/drawing/2014/chart" uri="{C3380CC4-5D6E-409C-BE32-E72D297353CC}">
              <c16:uniqueId val="{00000000-101F-42D6-AFD5-465A9408B1DA}"/>
            </c:ext>
          </c:extLst>
        </c:ser>
        <c:dLbls>
          <c:showLegendKey val="0"/>
          <c:showVal val="0"/>
          <c:showCatName val="0"/>
          <c:showSerName val="0"/>
          <c:showPercent val="0"/>
          <c:showBubbleSize val="0"/>
          <c:showLeaderLines val="1"/>
        </c:dLbls>
        <c:firstSliceAng val="0"/>
        <c:holeSize val="48"/>
      </c:doughnutChart>
      <c:spPr>
        <a:noFill/>
        <a:ln>
          <a:noFill/>
        </a:ln>
        <a:effectLst/>
      </c:spPr>
    </c:plotArea>
    <c:legend>
      <c:legendPos val="b"/>
      <c:legendEntry>
        <c:idx val="0"/>
        <c:txPr>
          <a:bodyPr rot="0" spcFirstLastPara="1" vertOverflow="ellipsis" vert="horz" wrap="square" anchor="ctr" anchorCtr="1"/>
          <a:lstStyle/>
          <a:p>
            <a:pPr>
              <a:defRPr sz="22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legendEntry>
      <c:legendEntry>
        <c:idx val="3"/>
        <c:delete val="1"/>
      </c:legendEntry>
      <c:layout>
        <c:manualLayout>
          <c:xMode val="edge"/>
          <c:yMode val="edge"/>
          <c:x val="3.8735056827766672E-2"/>
          <c:y val="0.2820102079610935"/>
          <c:w val="0.41279833873017618"/>
          <c:h val="0.66539215838301613"/>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369_5C5172A8.xml><?xml version="1.0" encoding="utf-8"?>
<p188:cmLst xmlns:a="http://schemas.openxmlformats.org/drawingml/2006/main" xmlns:r="http://schemas.openxmlformats.org/officeDocument/2006/relationships" xmlns:p188="http://schemas.microsoft.com/office/powerpoint/2018/8/main">
  <p188:cm id="{4D3FF341-D35A-456C-B226-0F63AEB1EA86}" authorId="{FBF24B5A-7B7D-CDC3-4672-0D1ED2887B58}" created="2022-11-03T13:15:53.593">
    <ac:deMkLst xmlns:ac="http://schemas.microsoft.com/office/drawing/2013/main/command">
      <pc:docMk xmlns:pc="http://schemas.microsoft.com/office/powerpoint/2013/main/command"/>
      <pc:sldMk xmlns:pc="http://schemas.microsoft.com/office/powerpoint/2013/main/command" cId="1548841640" sldId="873"/>
      <ac:graphicFrameMk id="6" creationId="{143A395B-F567-487B-A1E0-10F89815B019}"/>
    </ac:deMkLst>
    <p188:txBody>
      <a:bodyPr/>
      <a:lstStyle/>
      <a:p>
        <a:r>
          <a:rPr lang="en-US"/>
          <a:t>Ken should have info for Q2_22</a:t>
        </a:r>
      </a:p>
    </p188:txBody>
  </p188:cm>
</p188:cmLst>
</file>

<file path=ppt/comments/modernComment_746_D5A49C0C.xml><?xml version="1.0" encoding="utf-8"?>
<p188:cmLst xmlns:a="http://schemas.openxmlformats.org/drawingml/2006/main" xmlns:r="http://schemas.openxmlformats.org/officeDocument/2006/relationships" xmlns:p188="http://schemas.microsoft.com/office/powerpoint/2018/8/main">
  <p188:cm id="{5F99F6F5-1284-4E41-8EDE-F7372A7DCCFD}" authorId="{FBF24B5A-7B7D-CDC3-4672-0D1ED2887B58}" created="2022-11-03T18:51:02.627">
    <pc:sldMkLst xmlns:pc="http://schemas.microsoft.com/office/powerpoint/2013/main/command">
      <pc:docMk/>
      <pc:sldMk cId="3584334860" sldId="1862"/>
    </pc:sldMkLst>
    <p188:txBody>
      <a:bodyPr/>
      <a:lstStyle/>
      <a:p>
        <a:r>
          <a:rPr lang="en-US"/>
          <a:t>Unsure where or how this best fits</a:t>
        </a:r>
      </a:p>
    </p188:txBody>
  </p188:cm>
</p188:cmLst>
</file>

<file path=ppt/comments/modernComment_AFC_4FB76C8C.xml><?xml version="1.0" encoding="utf-8"?>
<p188:cmLst xmlns:a="http://schemas.openxmlformats.org/drawingml/2006/main" xmlns:r="http://schemas.openxmlformats.org/officeDocument/2006/relationships" xmlns:p188="http://schemas.microsoft.com/office/powerpoint/2018/8/main">
  <p188:cm id="{FF1ADDE5-8B89-4A75-80F3-763130FFBE79}" authorId="{FBF24B5A-7B7D-CDC3-4672-0D1ED2887B58}" created="2022-11-03T13:18:04.179">
    <ac:deMkLst xmlns:ac="http://schemas.microsoft.com/office/drawing/2013/main/command">
      <pc:docMk xmlns:pc="http://schemas.microsoft.com/office/powerpoint/2013/main/command"/>
      <pc:sldMk xmlns:pc="http://schemas.microsoft.com/office/powerpoint/2013/main/command" cId="1337420940" sldId="2812"/>
      <ac:picMk id="6" creationId="{0301BBF7-C3B7-4878-AE79-F7D6AD95B3EC}"/>
    </ac:deMkLst>
    <p188:txBody>
      <a:bodyPr/>
      <a:lstStyle/>
      <a:p>
        <a:r>
          <a:rPr lang="en-US"/>
          <a:t>Redfin might have information on sales price compared to asking price</a:t>
        </a:r>
      </a:p>
    </p188:txBody>
  </p188:cm>
</p188:cmLst>
</file>

<file path=ppt/comments/modernComment_B17_9B5298AE.xml><?xml version="1.0" encoding="utf-8"?>
<p188:cmLst xmlns:a="http://schemas.openxmlformats.org/drawingml/2006/main" xmlns:r="http://schemas.openxmlformats.org/officeDocument/2006/relationships" xmlns:p188="http://schemas.microsoft.com/office/powerpoint/2018/8/main">
  <p188:cm id="{3E96C2D9-B692-434F-918E-C431415A7931}" authorId="{FBF24B5A-7B7D-CDC3-4672-0D1ED2887B58}" status="resolved" created="2022-11-02T20:54:06.616" complete="100000">
    <ac:deMkLst xmlns:ac="http://schemas.microsoft.com/office/drawing/2013/main/command">
      <pc:docMk xmlns:pc="http://schemas.microsoft.com/office/powerpoint/2013/main/command"/>
      <pc:sldMk xmlns:pc="http://schemas.microsoft.com/office/powerpoint/2013/main/command" cId="2605881518" sldId="2839"/>
      <ac:picMk id="23554" creationId="{754574C8-498D-4017-BBD4-EF1ADF8654D8}"/>
    </ac:deMkLst>
    <p188:replyLst>
      <p188:reply id="{524D9958-A331-446F-A11D-D6AAB05E2529}" authorId="{3251941B-4EAC-631F-B41D-4E3086DACDF7}" created="2022-11-03T12:50:38.378">
        <p188:txBody>
          <a:bodyPr/>
          <a:lstStyle/>
          <a:p>
            <a:r>
              <a:rPr lang="en-US"/>
              <a:t>I think Allison does have pictures of this that we took for the LGBT+ study</a:t>
            </a:r>
          </a:p>
        </p188:txBody>
      </p188:reply>
      <p188:reply id="{9060E42B-0CFA-401C-BBF2-FB6764DF09AE}" authorId="{FBF24B5A-7B7D-CDC3-4672-0D1ED2887B58}" created="2022-11-03T15:04:49.545">
        <p188:txBody>
          <a:bodyPr/>
          <a:lstStyle/>
          <a:p>
            <a:r>
              <a:rPr lang="en-US"/>
              <a:t>any way that could be added by the end of the day?</a:t>
            </a:r>
          </a:p>
        </p188:txBody>
      </p188:reply>
      <p188:reply id="{F208E2A5-A82A-49E5-A688-DFE2D5ED06A8}" authorId="{19BD6692-453E-D5A3-738B-955098B9B5E7}" created="2022-11-03T16:59:42.997">
        <p188:txBody>
          <a:bodyPr/>
          <a:lstStyle/>
          <a:p>
            <a:r>
              <a:rPr lang="en-US"/>
              <a:t>[@McDonald, Keegan] I'm trying to track that photo down. I don't have it in my library</a:t>
            </a:r>
          </a:p>
        </p188:txBody>
      </p188:reply>
    </p188:replyLst>
    <p188:txBody>
      <a:bodyPr/>
      <a:lstStyle/>
      <a:p>
        <a:r>
          <a:rPr lang="en-US"/>
          <a:t>We may have a higher resolution photo available, if not Allison or I may be able to take one.</a:t>
        </a:r>
      </a:p>
    </p188:txBody>
  </p188:cm>
</p188: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318373-6723-4FD8-A649-4189166B8AA9}"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24730216-5BC0-4735-B450-85A6FC60AFB0}">
      <dgm:prSet phldrT="[Text]" custT="1"/>
      <dgm:spPr/>
      <dgm:t>
        <a:bodyPr/>
        <a:lstStyle/>
        <a:p>
          <a:r>
            <a:rPr lang="en-US" sz="1800">
              <a:latin typeface="Calibri" panose="020F0502020204030204" pitchFamily="34" charset="0"/>
              <a:ea typeface="Calibri" panose="020F0502020204030204" pitchFamily="34" charset="0"/>
              <a:cs typeface="Calibri" panose="020F0502020204030204" pitchFamily="34" charset="0"/>
            </a:rPr>
            <a:t>1. Min. Site and Lot Width Standards</a:t>
          </a:r>
        </a:p>
      </dgm:t>
    </dgm:pt>
    <dgm:pt modelId="{175C48B3-6958-4E30-B222-D3346A08F7BB}" type="parTrans" cxnId="{50D9F486-649F-4B54-A3D2-382F3C1ECE9F}">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3B34A1B0-4FF9-4848-B6AA-9D3F175973B1}" type="sibTrans" cxnId="{50D9F486-649F-4B54-A3D2-382F3C1ECE9F}">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296EC513-03CA-4505-B64B-4A48A172E1B6}">
      <dgm:prSet phldrT="[Text]" custT="1"/>
      <dgm:spPr/>
      <dgm:t>
        <a:bodyPr/>
        <a:lstStyle/>
        <a:p>
          <a:r>
            <a:rPr lang="en-US" sz="1800">
              <a:latin typeface="Calibri" panose="020F0502020204030204" pitchFamily="34" charset="0"/>
              <a:ea typeface="Calibri" panose="020F0502020204030204" pitchFamily="34" charset="0"/>
              <a:cs typeface="Calibri" panose="020F0502020204030204" pitchFamily="34" charset="0"/>
            </a:rPr>
            <a:t>2. Accessory Dwelling Units</a:t>
          </a:r>
        </a:p>
      </dgm:t>
    </dgm:pt>
    <dgm:pt modelId="{04A1E836-EF73-4CF5-A9BA-4590943026E6}" type="parTrans" cxnId="{025149CE-D5A1-4F60-8E31-1F093B876662}">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165A66B3-3863-441A-8081-D90F1A8D0874}" type="sibTrans" cxnId="{025149CE-D5A1-4F60-8E31-1F093B876662}">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E5E14074-8F48-4945-87EC-1EA080F15F64}">
      <dgm:prSet phldrT="[Text]" custT="1"/>
      <dgm:spPr/>
      <dgm:t>
        <a:bodyPr/>
        <a:lstStyle/>
        <a:p>
          <a:r>
            <a:rPr lang="en-US" sz="1800">
              <a:latin typeface="Calibri" panose="020F0502020204030204" pitchFamily="34" charset="0"/>
              <a:ea typeface="Calibri" panose="020F0502020204030204" pitchFamily="34" charset="0"/>
              <a:cs typeface="Calibri" panose="020F0502020204030204" pitchFamily="34" charset="0"/>
            </a:rPr>
            <a:t>3. Attached Houses (Duplexes)</a:t>
          </a:r>
        </a:p>
      </dgm:t>
    </dgm:pt>
    <dgm:pt modelId="{1D8C96F9-9C37-47B9-9B41-DDC215522DFD}" type="parTrans" cxnId="{99CF71ED-45C7-46C9-A21B-83FEEFAA1C52}">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962F1B57-6B6F-4483-8DEF-9DBFDF1F3159}" type="sibTrans" cxnId="{99CF71ED-45C7-46C9-A21B-83FEEFAA1C52}">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859FE629-EB9B-4F60-9A4E-C30CBC5526EF}">
      <dgm:prSet phldrT="[Text]" custT="1"/>
      <dgm:spPr/>
      <dgm:t>
        <a:bodyPr/>
        <a:lstStyle/>
        <a:p>
          <a:r>
            <a:rPr lang="en-US" sz="1800">
              <a:latin typeface="Calibri" panose="020F0502020204030204" pitchFamily="34" charset="0"/>
              <a:ea typeface="Calibri" panose="020F0502020204030204" pitchFamily="34" charset="0"/>
              <a:cs typeface="Calibri" panose="020F0502020204030204" pitchFamily="34" charset="0"/>
            </a:rPr>
            <a:t>4. Two Unit Townhouses</a:t>
          </a:r>
        </a:p>
      </dgm:t>
    </dgm:pt>
    <dgm:pt modelId="{E5886C27-7672-4764-B4F7-A53128D94678}" type="parTrans" cxnId="{C1AEEBBE-DF12-40F6-AB89-01A4C2E7CC73}">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FF3619BB-6210-4AD4-9CD5-27106EE612E3}" type="sibTrans" cxnId="{C1AEEBBE-DF12-40F6-AB89-01A4C2E7CC73}">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0CD29FE2-43E9-4947-935F-DFE693275D64}">
      <dgm:prSet phldrT="[Text]" custT="1"/>
      <dgm:spPr/>
      <dgm:t>
        <a:bodyPr/>
        <a:lstStyle/>
        <a:p>
          <a:r>
            <a:rPr lang="en-US" sz="1800">
              <a:latin typeface="Calibri" panose="020F0502020204030204" pitchFamily="34" charset="0"/>
              <a:ea typeface="Calibri" panose="020F0502020204030204" pitchFamily="34" charset="0"/>
              <a:cs typeface="Calibri" panose="020F0502020204030204" pitchFamily="34" charset="0"/>
            </a:rPr>
            <a:t>5. Flag Lots</a:t>
          </a:r>
        </a:p>
      </dgm:t>
    </dgm:pt>
    <dgm:pt modelId="{80D5BFF8-4533-4E79-908F-20196AA32BDF}" type="parTrans" cxnId="{631C2D49-17B7-477F-9301-46AD2E2AA189}">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DEF12FF9-2808-4969-BFCB-25C047B45EEC}" type="sibTrans" cxnId="{631C2D49-17B7-477F-9301-46AD2E2AA189}">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6415A7DA-AF30-4FD4-8491-039260F670B1}">
      <dgm:prSet phldrT="[Text]" custT="1"/>
      <dgm:spPr/>
      <dgm:t>
        <a:bodyPr/>
        <a:lstStyle/>
        <a:p>
          <a:r>
            <a:rPr lang="en-US" sz="1800">
              <a:latin typeface="Calibri" panose="020F0502020204030204" pitchFamily="34" charset="0"/>
              <a:ea typeface="Calibri" panose="020F0502020204030204" pitchFamily="34" charset="0"/>
              <a:cs typeface="Calibri" panose="020F0502020204030204" pitchFamily="34" charset="0"/>
            </a:rPr>
            <a:t>6. Density Changes</a:t>
          </a:r>
        </a:p>
      </dgm:t>
    </dgm:pt>
    <dgm:pt modelId="{7DA68604-3EBD-4176-A96C-D0D9C4D664C5}" type="parTrans" cxnId="{DE45086B-E9EE-429F-B433-3D3036E44894}">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C26F4BF1-4EB9-4782-9F51-CCD922E18278}" type="sibTrans" cxnId="{DE45086B-E9EE-429F-B433-3D3036E44894}">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3699F450-ABF8-4A04-A82B-64966192643B}">
      <dgm:prSet phldrT="[Text]" custT="1"/>
      <dgm:spPr/>
      <dgm:t>
        <a:bodyPr/>
        <a:lstStyle/>
        <a:p>
          <a:r>
            <a:rPr lang="en-US" sz="1800">
              <a:latin typeface="Calibri" panose="020F0502020204030204" pitchFamily="34" charset="0"/>
              <a:ea typeface="Calibri" panose="020F0502020204030204" pitchFamily="34" charset="0"/>
              <a:cs typeface="Calibri" panose="020F0502020204030204" pitchFamily="34" charset="0"/>
            </a:rPr>
            <a:t>7. Townhouses in R-6</a:t>
          </a:r>
        </a:p>
      </dgm:t>
    </dgm:pt>
    <dgm:pt modelId="{E303736A-FD67-4FEA-9866-62DC68402B64}" type="parTrans" cxnId="{68EDF66E-A364-4F3C-A158-A599269BF777}">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C3CA32BE-37DB-4023-9F4D-BE53AD92E183}" type="sibTrans" cxnId="{68EDF66E-A364-4F3C-A158-A599269BF777}">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2328AC90-C19F-459F-9292-3E3E60D078C7}">
      <dgm:prSet phldrT="[Text]" custT="1"/>
      <dgm:spPr/>
      <dgm:t>
        <a:bodyPr/>
        <a:lstStyle/>
        <a:p>
          <a:r>
            <a:rPr lang="en-US" sz="1800">
              <a:latin typeface="Calibri" panose="020F0502020204030204" pitchFamily="34" charset="0"/>
              <a:ea typeface="Calibri" panose="020F0502020204030204" pitchFamily="34" charset="0"/>
              <a:cs typeface="Calibri" panose="020F0502020204030204" pitchFamily="34" charset="0"/>
            </a:rPr>
            <a:t>8. Small Apts in R-10</a:t>
          </a:r>
        </a:p>
      </dgm:t>
    </dgm:pt>
    <dgm:pt modelId="{B617752F-5974-4AD1-82CC-08B2452D7E25}" type="parTrans" cxnId="{C647A994-37ED-436C-8C52-7547CBBA66AB}">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1CF8F680-402E-466B-BA8E-1483471DD9BA}" type="sibTrans" cxnId="{C647A994-37ED-436C-8C52-7547CBBA66AB}">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47ADB967-8574-4A1B-A14A-E2B51B29DE88}">
      <dgm:prSet phldrT="[Text]" custT="1"/>
      <dgm:spPr/>
      <dgm:t>
        <a:bodyPr/>
        <a:lstStyle/>
        <a:p>
          <a:r>
            <a:rPr lang="en-US" sz="1800">
              <a:latin typeface="Calibri" panose="020F0502020204030204" pitchFamily="34" charset="0"/>
              <a:ea typeface="Calibri" panose="020F0502020204030204" pitchFamily="34" charset="0"/>
              <a:cs typeface="Calibri" panose="020F0502020204030204" pitchFamily="34" charset="0"/>
            </a:rPr>
            <a:t>9. Tiny Houses</a:t>
          </a:r>
        </a:p>
      </dgm:t>
    </dgm:pt>
    <dgm:pt modelId="{6C85F756-073C-4A0E-B098-A81FFFBB5282}" type="parTrans" cxnId="{54A88484-539F-4A24-98BE-4AD957036E5C}">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954E8D43-90EE-4CF9-98D4-FB1F5A96AE97}" type="sibTrans" cxnId="{54A88484-539F-4A24-98BE-4AD957036E5C}">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B42CDC10-8FD3-4DDE-B9FD-4BFE592AA6B7}">
      <dgm:prSet phldrT="[Text]" custT="1"/>
      <dgm:spPr/>
      <dgm:t>
        <a:bodyPr/>
        <a:lstStyle/>
        <a:p>
          <a:r>
            <a:rPr lang="en-US" sz="1800">
              <a:latin typeface="Calibri" panose="020F0502020204030204" pitchFamily="34" charset="0"/>
              <a:ea typeface="Calibri" panose="020F0502020204030204" pitchFamily="34" charset="0"/>
              <a:cs typeface="Calibri" panose="020F0502020204030204" pitchFamily="34" charset="0"/>
            </a:rPr>
            <a:t>10. Compact &amp; Conservation Dev.</a:t>
          </a:r>
        </a:p>
      </dgm:t>
    </dgm:pt>
    <dgm:pt modelId="{E6D00B1F-30A5-4DAD-A679-E42E27B5E879}" type="parTrans" cxnId="{3B3F49CA-D694-4AC4-92B8-A6279F0BE3CA}">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54802BAD-B0C6-4508-916C-A8588AB0E059}" type="sibTrans" cxnId="{3B3F49CA-D694-4AC4-92B8-A6279F0BE3CA}">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BAC2B8E9-2DE3-4D93-9A26-3FD40EF8C470}">
      <dgm:prSet phldrT="[Text]" custT="1"/>
      <dgm:spPr/>
      <dgm:t>
        <a:bodyPr/>
        <a:lstStyle/>
        <a:p>
          <a:r>
            <a:rPr lang="en-US" sz="1800">
              <a:latin typeface="Calibri" panose="020F0502020204030204" pitchFamily="34" charset="0"/>
              <a:ea typeface="Calibri" panose="020F0502020204030204" pitchFamily="34" charset="0"/>
              <a:cs typeface="Calibri" panose="020F0502020204030204" pitchFamily="34" charset="0"/>
            </a:rPr>
            <a:t>11. Freq. Transit Dev.</a:t>
          </a:r>
        </a:p>
      </dgm:t>
    </dgm:pt>
    <dgm:pt modelId="{4CD80FCA-2E41-4837-9042-E2C2102D187C}" type="parTrans" cxnId="{5503132F-C83A-4E8B-A4FF-AE09BC9D5286}">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E5C913EC-B93D-4E22-B868-F465C154886E}" type="sibTrans" cxnId="{5503132F-C83A-4E8B-A4FF-AE09BC9D5286}">
      <dgm:prSet/>
      <dgm:spPr/>
      <dgm:t>
        <a:bodyPr/>
        <a:lstStyle/>
        <a:p>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57A3B732-700B-4076-A05E-8CDAC123DE7C}" type="pres">
      <dgm:prSet presAssocID="{6F318373-6723-4FD8-A649-4189166B8AA9}" presName="diagram" presStyleCnt="0">
        <dgm:presLayoutVars>
          <dgm:dir/>
          <dgm:resizeHandles val="exact"/>
        </dgm:presLayoutVars>
      </dgm:prSet>
      <dgm:spPr/>
    </dgm:pt>
    <dgm:pt modelId="{286D19B8-6865-42E8-AA26-B28CB5F89498}" type="pres">
      <dgm:prSet presAssocID="{24730216-5BC0-4735-B450-85A6FC60AFB0}" presName="node" presStyleLbl="node1" presStyleIdx="0" presStyleCnt="11">
        <dgm:presLayoutVars>
          <dgm:bulletEnabled val="1"/>
        </dgm:presLayoutVars>
      </dgm:prSet>
      <dgm:spPr/>
    </dgm:pt>
    <dgm:pt modelId="{0C67CDC0-1F8C-4424-AC9A-7415ADC09E94}" type="pres">
      <dgm:prSet presAssocID="{3B34A1B0-4FF9-4848-B6AA-9D3F175973B1}" presName="sibTrans" presStyleCnt="0"/>
      <dgm:spPr/>
    </dgm:pt>
    <dgm:pt modelId="{493C7384-05D9-47C0-BC0D-18BE973C3814}" type="pres">
      <dgm:prSet presAssocID="{296EC513-03CA-4505-B64B-4A48A172E1B6}" presName="node" presStyleLbl="node1" presStyleIdx="1" presStyleCnt="11">
        <dgm:presLayoutVars>
          <dgm:bulletEnabled val="1"/>
        </dgm:presLayoutVars>
      </dgm:prSet>
      <dgm:spPr/>
    </dgm:pt>
    <dgm:pt modelId="{345A68EC-1EF9-485A-8DC0-85475F9F8BA8}" type="pres">
      <dgm:prSet presAssocID="{165A66B3-3863-441A-8081-D90F1A8D0874}" presName="sibTrans" presStyleCnt="0"/>
      <dgm:spPr/>
    </dgm:pt>
    <dgm:pt modelId="{C062FDFE-240B-4F08-961F-274C3412285F}" type="pres">
      <dgm:prSet presAssocID="{E5E14074-8F48-4945-87EC-1EA080F15F64}" presName="node" presStyleLbl="node1" presStyleIdx="2" presStyleCnt="11">
        <dgm:presLayoutVars>
          <dgm:bulletEnabled val="1"/>
        </dgm:presLayoutVars>
      </dgm:prSet>
      <dgm:spPr/>
    </dgm:pt>
    <dgm:pt modelId="{C792328F-74F8-46B0-8289-68C920A9EC52}" type="pres">
      <dgm:prSet presAssocID="{962F1B57-6B6F-4483-8DEF-9DBFDF1F3159}" presName="sibTrans" presStyleCnt="0"/>
      <dgm:spPr/>
    </dgm:pt>
    <dgm:pt modelId="{E352B8C9-4C05-4CF8-8736-50312DFF3176}" type="pres">
      <dgm:prSet presAssocID="{859FE629-EB9B-4F60-9A4E-C30CBC5526EF}" presName="node" presStyleLbl="node1" presStyleIdx="3" presStyleCnt="11">
        <dgm:presLayoutVars>
          <dgm:bulletEnabled val="1"/>
        </dgm:presLayoutVars>
      </dgm:prSet>
      <dgm:spPr/>
    </dgm:pt>
    <dgm:pt modelId="{C9C1F8B8-5293-4F2F-A408-8463FFA182F4}" type="pres">
      <dgm:prSet presAssocID="{FF3619BB-6210-4AD4-9CD5-27106EE612E3}" presName="sibTrans" presStyleCnt="0"/>
      <dgm:spPr/>
    </dgm:pt>
    <dgm:pt modelId="{B66ADFD9-A0D0-40FA-A537-60E2F6B3B6E5}" type="pres">
      <dgm:prSet presAssocID="{0CD29FE2-43E9-4947-935F-DFE693275D64}" presName="node" presStyleLbl="node1" presStyleIdx="4" presStyleCnt="11">
        <dgm:presLayoutVars>
          <dgm:bulletEnabled val="1"/>
        </dgm:presLayoutVars>
      </dgm:prSet>
      <dgm:spPr/>
    </dgm:pt>
    <dgm:pt modelId="{A6350EDD-22E8-47E1-A506-9E51420266EA}" type="pres">
      <dgm:prSet presAssocID="{DEF12FF9-2808-4969-BFCB-25C047B45EEC}" presName="sibTrans" presStyleCnt="0"/>
      <dgm:spPr/>
    </dgm:pt>
    <dgm:pt modelId="{F988A276-0377-4984-A8E5-19AE324552BE}" type="pres">
      <dgm:prSet presAssocID="{6415A7DA-AF30-4FD4-8491-039260F670B1}" presName="node" presStyleLbl="node1" presStyleIdx="5" presStyleCnt="11">
        <dgm:presLayoutVars>
          <dgm:bulletEnabled val="1"/>
        </dgm:presLayoutVars>
      </dgm:prSet>
      <dgm:spPr/>
    </dgm:pt>
    <dgm:pt modelId="{BBE0F83A-4CD9-4849-9615-4A53B20DCF53}" type="pres">
      <dgm:prSet presAssocID="{C26F4BF1-4EB9-4782-9F51-CCD922E18278}" presName="sibTrans" presStyleCnt="0"/>
      <dgm:spPr/>
    </dgm:pt>
    <dgm:pt modelId="{3E09C87A-EAA9-45A3-8073-52F6D333516A}" type="pres">
      <dgm:prSet presAssocID="{3699F450-ABF8-4A04-A82B-64966192643B}" presName="node" presStyleLbl="node1" presStyleIdx="6" presStyleCnt="11">
        <dgm:presLayoutVars>
          <dgm:bulletEnabled val="1"/>
        </dgm:presLayoutVars>
      </dgm:prSet>
      <dgm:spPr/>
    </dgm:pt>
    <dgm:pt modelId="{B2B21D86-3E23-4390-9B0B-DB6EF2D4AE61}" type="pres">
      <dgm:prSet presAssocID="{C3CA32BE-37DB-4023-9F4D-BE53AD92E183}" presName="sibTrans" presStyleCnt="0"/>
      <dgm:spPr/>
    </dgm:pt>
    <dgm:pt modelId="{408EB82E-5545-4FE5-9D69-1A92CCE7072B}" type="pres">
      <dgm:prSet presAssocID="{2328AC90-C19F-459F-9292-3E3E60D078C7}" presName="node" presStyleLbl="node1" presStyleIdx="7" presStyleCnt="11">
        <dgm:presLayoutVars>
          <dgm:bulletEnabled val="1"/>
        </dgm:presLayoutVars>
      </dgm:prSet>
      <dgm:spPr/>
    </dgm:pt>
    <dgm:pt modelId="{1F931B20-0872-413E-876B-1D5FF84F3C33}" type="pres">
      <dgm:prSet presAssocID="{1CF8F680-402E-466B-BA8E-1483471DD9BA}" presName="sibTrans" presStyleCnt="0"/>
      <dgm:spPr/>
    </dgm:pt>
    <dgm:pt modelId="{69959470-D452-4735-810D-899801332BA9}" type="pres">
      <dgm:prSet presAssocID="{47ADB967-8574-4A1B-A14A-E2B51B29DE88}" presName="node" presStyleLbl="node1" presStyleIdx="8" presStyleCnt="11">
        <dgm:presLayoutVars>
          <dgm:bulletEnabled val="1"/>
        </dgm:presLayoutVars>
      </dgm:prSet>
      <dgm:spPr/>
    </dgm:pt>
    <dgm:pt modelId="{F4171681-515E-46D1-90EE-FBB17213FBE6}" type="pres">
      <dgm:prSet presAssocID="{954E8D43-90EE-4CF9-98D4-FB1F5A96AE97}" presName="sibTrans" presStyleCnt="0"/>
      <dgm:spPr/>
    </dgm:pt>
    <dgm:pt modelId="{3C9267BC-25A7-459A-A883-F053050D4BFD}" type="pres">
      <dgm:prSet presAssocID="{B42CDC10-8FD3-4DDE-B9FD-4BFE592AA6B7}" presName="node" presStyleLbl="node1" presStyleIdx="9" presStyleCnt="11">
        <dgm:presLayoutVars>
          <dgm:bulletEnabled val="1"/>
        </dgm:presLayoutVars>
      </dgm:prSet>
      <dgm:spPr/>
    </dgm:pt>
    <dgm:pt modelId="{3EDDF092-A294-477B-BE32-DAF54954449C}" type="pres">
      <dgm:prSet presAssocID="{54802BAD-B0C6-4508-916C-A8588AB0E059}" presName="sibTrans" presStyleCnt="0"/>
      <dgm:spPr/>
    </dgm:pt>
    <dgm:pt modelId="{C3CF3AC0-CD35-4B07-A56B-A393C4805DAA}" type="pres">
      <dgm:prSet presAssocID="{BAC2B8E9-2DE3-4D93-9A26-3FD40EF8C470}" presName="node" presStyleLbl="node1" presStyleIdx="10" presStyleCnt="11">
        <dgm:presLayoutVars>
          <dgm:bulletEnabled val="1"/>
        </dgm:presLayoutVars>
      </dgm:prSet>
      <dgm:spPr/>
    </dgm:pt>
  </dgm:ptLst>
  <dgm:cxnLst>
    <dgm:cxn modelId="{5503132F-C83A-4E8B-A4FF-AE09BC9D5286}" srcId="{6F318373-6723-4FD8-A649-4189166B8AA9}" destId="{BAC2B8E9-2DE3-4D93-9A26-3FD40EF8C470}" srcOrd="10" destOrd="0" parTransId="{4CD80FCA-2E41-4837-9042-E2C2102D187C}" sibTransId="{E5C913EC-B93D-4E22-B868-F465C154886E}"/>
    <dgm:cxn modelId="{6202903B-B9DC-4936-A53E-8DC6600A5E70}" type="presOf" srcId="{47ADB967-8574-4A1B-A14A-E2B51B29DE88}" destId="{69959470-D452-4735-810D-899801332BA9}" srcOrd="0" destOrd="0" presId="urn:microsoft.com/office/officeart/2005/8/layout/default"/>
    <dgm:cxn modelId="{13F1355B-0CA5-4AE6-8FCD-3713E9D5E730}" type="presOf" srcId="{6415A7DA-AF30-4FD4-8491-039260F670B1}" destId="{F988A276-0377-4984-A8E5-19AE324552BE}" srcOrd="0" destOrd="0" presId="urn:microsoft.com/office/officeart/2005/8/layout/default"/>
    <dgm:cxn modelId="{45E4DF46-8FBA-4C3F-9110-518179C9DB2A}" type="presOf" srcId="{2328AC90-C19F-459F-9292-3E3E60D078C7}" destId="{408EB82E-5545-4FE5-9D69-1A92CCE7072B}" srcOrd="0" destOrd="0" presId="urn:microsoft.com/office/officeart/2005/8/layout/default"/>
    <dgm:cxn modelId="{631C2D49-17B7-477F-9301-46AD2E2AA189}" srcId="{6F318373-6723-4FD8-A649-4189166B8AA9}" destId="{0CD29FE2-43E9-4947-935F-DFE693275D64}" srcOrd="4" destOrd="0" parTransId="{80D5BFF8-4533-4E79-908F-20196AA32BDF}" sibTransId="{DEF12FF9-2808-4969-BFCB-25C047B45EEC}"/>
    <dgm:cxn modelId="{DE45086B-E9EE-429F-B433-3D3036E44894}" srcId="{6F318373-6723-4FD8-A649-4189166B8AA9}" destId="{6415A7DA-AF30-4FD4-8491-039260F670B1}" srcOrd="5" destOrd="0" parTransId="{7DA68604-3EBD-4176-A96C-D0D9C4D664C5}" sibTransId="{C26F4BF1-4EB9-4782-9F51-CCD922E18278}"/>
    <dgm:cxn modelId="{68EDF66E-A364-4F3C-A158-A599269BF777}" srcId="{6F318373-6723-4FD8-A649-4189166B8AA9}" destId="{3699F450-ABF8-4A04-A82B-64966192643B}" srcOrd="6" destOrd="0" parTransId="{E303736A-FD67-4FEA-9866-62DC68402B64}" sibTransId="{C3CA32BE-37DB-4023-9F4D-BE53AD92E183}"/>
    <dgm:cxn modelId="{DAE90770-8B23-472D-80D1-95D589898110}" type="presOf" srcId="{E5E14074-8F48-4945-87EC-1EA080F15F64}" destId="{C062FDFE-240B-4F08-961F-274C3412285F}" srcOrd="0" destOrd="0" presId="urn:microsoft.com/office/officeart/2005/8/layout/default"/>
    <dgm:cxn modelId="{52223C55-36D8-42A3-A3D5-89E7F9A48840}" type="presOf" srcId="{24730216-5BC0-4735-B450-85A6FC60AFB0}" destId="{286D19B8-6865-42E8-AA26-B28CB5F89498}" srcOrd="0" destOrd="0" presId="urn:microsoft.com/office/officeart/2005/8/layout/default"/>
    <dgm:cxn modelId="{54A88484-539F-4A24-98BE-4AD957036E5C}" srcId="{6F318373-6723-4FD8-A649-4189166B8AA9}" destId="{47ADB967-8574-4A1B-A14A-E2B51B29DE88}" srcOrd="8" destOrd="0" parTransId="{6C85F756-073C-4A0E-B098-A81FFFBB5282}" sibTransId="{954E8D43-90EE-4CF9-98D4-FB1F5A96AE97}"/>
    <dgm:cxn modelId="{50D9F486-649F-4B54-A3D2-382F3C1ECE9F}" srcId="{6F318373-6723-4FD8-A649-4189166B8AA9}" destId="{24730216-5BC0-4735-B450-85A6FC60AFB0}" srcOrd="0" destOrd="0" parTransId="{175C48B3-6958-4E30-B222-D3346A08F7BB}" sibTransId="{3B34A1B0-4FF9-4848-B6AA-9D3F175973B1}"/>
    <dgm:cxn modelId="{35DDAB93-3866-4BCC-B7DD-1FF26A69D6DD}" type="presOf" srcId="{B42CDC10-8FD3-4DDE-B9FD-4BFE592AA6B7}" destId="{3C9267BC-25A7-459A-A883-F053050D4BFD}" srcOrd="0" destOrd="0" presId="urn:microsoft.com/office/officeart/2005/8/layout/default"/>
    <dgm:cxn modelId="{C647A994-37ED-436C-8C52-7547CBBA66AB}" srcId="{6F318373-6723-4FD8-A649-4189166B8AA9}" destId="{2328AC90-C19F-459F-9292-3E3E60D078C7}" srcOrd="7" destOrd="0" parTransId="{B617752F-5974-4AD1-82CC-08B2452D7E25}" sibTransId="{1CF8F680-402E-466B-BA8E-1483471DD9BA}"/>
    <dgm:cxn modelId="{B27FFFA5-2C58-4EC1-8652-8CB56F516771}" type="presOf" srcId="{296EC513-03CA-4505-B64B-4A48A172E1B6}" destId="{493C7384-05D9-47C0-BC0D-18BE973C3814}" srcOrd="0" destOrd="0" presId="urn:microsoft.com/office/officeart/2005/8/layout/default"/>
    <dgm:cxn modelId="{EBC22CA6-7E1C-4E94-8BB8-7473C314F7DF}" type="presOf" srcId="{BAC2B8E9-2DE3-4D93-9A26-3FD40EF8C470}" destId="{C3CF3AC0-CD35-4B07-A56B-A393C4805DAA}" srcOrd="0" destOrd="0" presId="urn:microsoft.com/office/officeart/2005/8/layout/default"/>
    <dgm:cxn modelId="{F69B6FBD-601D-4D83-9D67-94560CA74D79}" type="presOf" srcId="{0CD29FE2-43E9-4947-935F-DFE693275D64}" destId="{B66ADFD9-A0D0-40FA-A537-60E2F6B3B6E5}" srcOrd="0" destOrd="0" presId="urn:microsoft.com/office/officeart/2005/8/layout/default"/>
    <dgm:cxn modelId="{C1AEEBBE-DF12-40F6-AB89-01A4C2E7CC73}" srcId="{6F318373-6723-4FD8-A649-4189166B8AA9}" destId="{859FE629-EB9B-4F60-9A4E-C30CBC5526EF}" srcOrd="3" destOrd="0" parTransId="{E5886C27-7672-4764-B4F7-A53128D94678}" sibTransId="{FF3619BB-6210-4AD4-9CD5-27106EE612E3}"/>
    <dgm:cxn modelId="{3B3F49CA-D694-4AC4-92B8-A6279F0BE3CA}" srcId="{6F318373-6723-4FD8-A649-4189166B8AA9}" destId="{B42CDC10-8FD3-4DDE-B9FD-4BFE592AA6B7}" srcOrd="9" destOrd="0" parTransId="{E6D00B1F-30A5-4DAD-A679-E42E27B5E879}" sibTransId="{54802BAD-B0C6-4508-916C-A8588AB0E059}"/>
    <dgm:cxn modelId="{025149CE-D5A1-4F60-8E31-1F093B876662}" srcId="{6F318373-6723-4FD8-A649-4189166B8AA9}" destId="{296EC513-03CA-4505-B64B-4A48A172E1B6}" srcOrd="1" destOrd="0" parTransId="{04A1E836-EF73-4CF5-A9BA-4590943026E6}" sibTransId="{165A66B3-3863-441A-8081-D90F1A8D0874}"/>
    <dgm:cxn modelId="{35256FD1-F2C7-414D-B7F4-3C53D3696656}" type="presOf" srcId="{859FE629-EB9B-4F60-9A4E-C30CBC5526EF}" destId="{E352B8C9-4C05-4CF8-8736-50312DFF3176}" srcOrd="0" destOrd="0" presId="urn:microsoft.com/office/officeart/2005/8/layout/default"/>
    <dgm:cxn modelId="{52CC74E9-34B1-4849-981F-D11536327A39}" type="presOf" srcId="{6F318373-6723-4FD8-A649-4189166B8AA9}" destId="{57A3B732-700B-4076-A05E-8CDAC123DE7C}" srcOrd="0" destOrd="0" presId="urn:microsoft.com/office/officeart/2005/8/layout/default"/>
    <dgm:cxn modelId="{99CF71ED-45C7-46C9-A21B-83FEEFAA1C52}" srcId="{6F318373-6723-4FD8-A649-4189166B8AA9}" destId="{E5E14074-8F48-4945-87EC-1EA080F15F64}" srcOrd="2" destOrd="0" parTransId="{1D8C96F9-9C37-47B9-9B41-DDC215522DFD}" sibTransId="{962F1B57-6B6F-4483-8DEF-9DBFDF1F3159}"/>
    <dgm:cxn modelId="{5A4C61F4-135A-4F26-B9F4-C8A9ADD604BB}" type="presOf" srcId="{3699F450-ABF8-4A04-A82B-64966192643B}" destId="{3E09C87A-EAA9-45A3-8073-52F6D333516A}" srcOrd="0" destOrd="0" presId="urn:microsoft.com/office/officeart/2005/8/layout/default"/>
    <dgm:cxn modelId="{6CBEDA81-9C22-4012-8482-A4B6889DA9F5}" type="presParOf" srcId="{57A3B732-700B-4076-A05E-8CDAC123DE7C}" destId="{286D19B8-6865-42E8-AA26-B28CB5F89498}" srcOrd="0" destOrd="0" presId="urn:microsoft.com/office/officeart/2005/8/layout/default"/>
    <dgm:cxn modelId="{AF2B8D80-CD8B-46A4-9835-A4116EC166E2}" type="presParOf" srcId="{57A3B732-700B-4076-A05E-8CDAC123DE7C}" destId="{0C67CDC0-1F8C-4424-AC9A-7415ADC09E94}" srcOrd="1" destOrd="0" presId="urn:microsoft.com/office/officeart/2005/8/layout/default"/>
    <dgm:cxn modelId="{AEC3E426-2A52-4219-B464-276CAE3D4702}" type="presParOf" srcId="{57A3B732-700B-4076-A05E-8CDAC123DE7C}" destId="{493C7384-05D9-47C0-BC0D-18BE973C3814}" srcOrd="2" destOrd="0" presId="urn:microsoft.com/office/officeart/2005/8/layout/default"/>
    <dgm:cxn modelId="{AD661F33-99CF-4B81-B669-B2A4821C8F18}" type="presParOf" srcId="{57A3B732-700B-4076-A05E-8CDAC123DE7C}" destId="{345A68EC-1EF9-485A-8DC0-85475F9F8BA8}" srcOrd="3" destOrd="0" presId="urn:microsoft.com/office/officeart/2005/8/layout/default"/>
    <dgm:cxn modelId="{B2F91BD7-00CA-4795-BAB2-3C8A2CEC23D0}" type="presParOf" srcId="{57A3B732-700B-4076-A05E-8CDAC123DE7C}" destId="{C062FDFE-240B-4F08-961F-274C3412285F}" srcOrd="4" destOrd="0" presId="urn:microsoft.com/office/officeart/2005/8/layout/default"/>
    <dgm:cxn modelId="{B1A4FD33-AFEE-448B-8A24-31D767515CC3}" type="presParOf" srcId="{57A3B732-700B-4076-A05E-8CDAC123DE7C}" destId="{C792328F-74F8-46B0-8289-68C920A9EC52}" srcOrd="5" destOrd="0" presId="urn:microsoft.com/office/officeart/2005/8/layout/default"/>
    <dgm:cxn modelId="{463DBD9C-D681-4141-BCF0-F32B6C5AB858}" type="presParOf" srcId="{57A3B732-700B-4076-A05E-8CDAC123DE7C}" destId="{E352B8C9-4C05-4CF8-8736-50312DFF3176}" srcOrd="6" destOrd="0" presId="urn:microsoft.com/office/officeart/2005/8/layout/default"/>
    <dgm:cxn modelId="{55AB49EA-E1C5-4C7E-877F-1143D4C56932}" type="presParOf" srcId="{57A3B732-700B-4076-A05E-8CDAC123DE7C}" destId="{C9C1F8B8-5293-4F2F-A408-8463FFA182F4}" srcOrd="7" destOrd="0" presId="urn:microsoft.com/office/officeart/2005/8/layout/default"/>
    <dgm:cxn modelId="{5521B0AE-A8F7-4EC7-B38B-A64C9F0E13D7}" type="presParOf" srcId="{57A3B732-700B-4076-A05E-8CDAC123DE7C}" destId="{B66ADFD9-A0D0-40FA-A537-60E2F6B3B6E5}" srcOrd="8" destOrd="0" presId="urn:microsoft.com/office/officeart/2005/8/layout/default"/>
    <dgm:cxn modelId="{1F14C316-15A7-4124-834A-CB59C1DD1A9C}" type="presParOf" srcId="{57A3B732-700B-4076-A05E-8CDAC123DE7C}" destId="{A6350EDD-22E8-47E1-A506-9E51420266EA}" srcOrd="9" destOrd="0" presId="urn:microsoft.com/office/officeart/2005/8/layout/default"/>
    <dgm:cxn modelId="{06F28D32-72ED-46C9-BC5B-AF4E87E330D8}" type="presParOf" srcId="{57A3B732-700B-4076-A05E-8CDAC123DE7C}" destId="{F988A276-0377-4984-A8E5-19AE324552BE}" srcOrd="10" destOrd="0" presId="urn:microsoft.com/office/officeart/2005/8/layout/default"/>
    <dgm:cxn modelId="{65FE729E-63A3-4073-90F2-7246E161E05C}" type="presParOf" srcId="{57A3B732-700B-4076-A05E-8CDAC123DE7C}" destId="{BBE0F83A-4CD9-4849-9615-4A53B20DCF53}" srcOrd="11" destOrd="0" presId="urn:microsoft.com/office/officeart/2005/8/layout/default"/>
    <dgm:cxn modelId="{5A6E2B1E-82E0-4865-99A5-2A7FC0EE8DAC}" type="presParOf" srcId="{57A3B732-700B-4076-A05E-8CDAC123DE7C}" destId="{3E09C87A-EAA9-45A3-8073-52F6D333516A}" srcOrd="12" destOrd="0" presId="urn:microsoft.com/office/officeart/2005/8/layout/default"/>
    <dgm:cxn modelId="{F106BED7-24F9-4A61-8209-EB899B993768}" type="presParOf" srcId="{57A3B732-700B-4076-A05E-8CDAC123DE7C}" destId="{B2B21D86-3E23-4390-9B0B-DB6EF2D4AE61}" srcOrd="13" destOrd="0" presId="urn:microsoft.com/office/officeart/2005/8/layout/default"/>
    <dgm:cxn modelId="{1B3B16E9-AA7E-4E0C-BD80-BEE2E5B8699C}" type="presParOf" srcId="{57A3B732-700B-4076-A05E-8CDAC123DE7C}" destId="{408EB82E-5545-4FE5-9D69-1A92CCE7072B}" srcOrd="14" destOrd="0" presId="urn:microsoft.com/office/officeart/2005/8/layout/default"/>
    <dgm:cxn modelId="{3293D133-013C-4955-96B2-8EA331CF8D0F}" type="presParOf" srcId="{57A3B732-700B-4076-A05E-8CDAC123DE7C}" destId="{1F931B20-0872-413E-876B-1D5FF84F3C33}" srcOrd="15" destOrd="0" presId="urn:microsoft.com/office/officeart/2005/8/layout/default"/>
    <dgm:cxn modelId="{BA019243-E1CE-42A5-B7BC-104635D2EB8C}" type="presParOf" srcId="{57A3B732-700B-4076-A05E-8CDAC123DE7C}" destId="{69959470-D452-4735-810D-899801332BA9}" srcOrd="16" destOrd="0" presId="urn:microsoft.com/office/officeart/2005/8/layout/default"/>
    <dgm:cxn modelId="{51A0A7AF-FAB3-45C0-9BE8-F598C9FEE323}" type="presParOf" srcId="{57A3B732-700B-4076-A05E-8CDAC123DE7C}" destId="{F4171681-515E-46D1-90EE-FBB17213FBE6}" srcOrd="17" destOrd="0" presId="urn:microsoft.com/office/officeart/2005/8/layout/default"/>
    <dgm:cxn modelId="{A792AD3C-021F-41BF-9353-ACD3986D8790}" type="presParOf" srcId="{57A3B732-700B-4076-A05E-8CDAC123DE7C}" destId="{3C9267BC-25A7-459A-A883-F053050D4BFD}" srcOrd="18" destOrd="0" presId="urn:microsoft.com/office/officeart/2005/8/layout/default"/>
    <dgm:cxn modelId="{0D85BBD6-4398-453E-807D-47455F491BC8}" type="presParOf" srcId="{57A3B732-700B-4076-A05E-8CDAC123DE7C}" destId="{3EDDF092-A294-477B-BE32-DAF54954449C}" srcOrd="19" destOrd="0" presId="urn:microsoft.com/office/officeart/2005/8/layout/default"/>
    <dgm:cxn modelId="{CEEDA717-690D-414B-95EB-AE7F6E54B514}" type="presParOf" srcId="{57A3B732-700B-4076-A05E-8CDAC123DE7C}" destId="{C3CF3AC0-CD35-4B07-A56B-A393C4805DAA}"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D19B8-6865-42E8-AA26-B28CB5F89498}">
      <dsp:nvSpPr>
        <dsp:cNvPr id="0" name=""/>
        <dsp:cNvSpPr/>
      </dsp:nvSpPr>
      <dsp:spPr>
        <a:xfrm>
          <a:off x="2811" y="594538"/>
          <a:ext cx="2230206" cy="133812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ea typeface="Calibri" panose="020F0502020204030204" pitchFamily="34" charset="0"/>
              <a:cs typeface="Calibri" panose="020F0502020204030204" pitchFamily="34" charset="0"/>
            </a:rPr>
            <a:t>1. Min. Site and Lot Width Standards</a:t>
          </a:r>
        </a:p>
      </dsp:txBody>
      <dsp:txXfrm>
        <a:off x="2811" y="594538"/>
        <a:ext cx="2230206" cy="1338123"/>
      </dsp:txXfrm>
    </dsp:sp>
    <dsp:sp modelId="{493C7384-05D9-47C0-BC0D-18BE973C3814}">
      <dsp:nvSpPr>
        <dsp:cNvPr id="0" name=""/>
        <dsp:cNvSpPr/>
      </dsp:nvSpPr>
      <dsp:spPr>
        <a:xfrm>
          <a:off x="2456038" y="594538"/>
          <a:ext cx="2230206" cy="133812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ea typeface="Calibri" panose="020F0502020204030204" pitchFamily="34" charset="0"/>
              <a:cs typeface="Calibri" panose="020F0502020204030204" pitchFamily="34" charset="0"/>
            </a:rPr>
            <a:t>2. Accessory Dwelling Units</a:t>
          </a:r>
        </a:p>
      </dsp:txBody>
      <dsp:txXfrm>
        <a:off x="2456038" y="594538"/>
        <a:ext cx="2230206" cy="1338123"/>
      </dsp:txXfrm>
    </dsp:sp>
    <dsp:sp modelId="{C062FDFE-240B-4F08-961F-274C3412285F}">
      <dsp:nvSpPr>
        <dsp:cNvPr id="0" name=""/>
        <dsp:cNvSpPr/>
      </dsp:nvSpPr>
      <dsp:spPr>
        <a:xfrm>
          <a:off x="4909265" y="594538"/>
          <a:ext cx="2230206" cy="133812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ea typeface="Calibri" panose="020F0502020204030204" pitchFamily="34" charset="0"/>
              <a:cs typeface="Calibri" panose="020F0502020204030204" pitchFamily="34" charset="0"/>
            </a:rPr>
            <a:t>3. Attached Houses (Duplexes)</a:t>
          </a:r>
        </a:p>
      </dsp:txBody>
      <dsp:txXfrm>
        <a:off x="4909265" y="594538"/>
        <a:ext cx="2230206" cy="1338123"/>
      </dsp:txXfrm>
    </dsp:sp>
    <dsp:sp modelId="{E352B8C9-4C05-4CF8-8736-50312DFF3176}">
      <dsp:nvSpPr>
        <dsp:cNvPr id="0" name=""/>
        <dsp:cNvSpPr/>
      </dsp:nvSpPr>
      <dsp:spPr>
        <a:xfrm>
          <a:off x="7362493" y="594538"/>
          <a:ext cx="2230206" cy="133812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ea typeface="Calibri" panose="020F0502020204030204" pitchFamily="34" charset="0"/>
              <a:cs typeface="Calibri" panose="020F0502020204030204" pitchFamily="34" charset="0"/>
            </a:rPr>
            <a:t>4. Two Unit Townhouses</a:t>
          </a:r>
        </a:p>
      </dsp:txBody>
      <dsp:txXfrm>
        <a:off x="7362493" y="594538"/>
        <a:ext cx="2230206" cy="1338123"/>
      </dsp:txXfrm>
    </dsp:sp>
    <dsp:sp modelId="{B66ADFD9-A0D0-40FA-A537-60E2F6B3B6E5}">
      <dsp:nvSpPr>
        <dsp:cNvPr id="0" name=""/>
        <dsp:cNvSpPr/>
      </dsp:nvSpPr>
      <dsp:spPr>
        <a:xfrm>
          <a:off x="2811" y="2155683"/>
          <a:ext cx="2230206" cy="133812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ea typeface="Calibri" panose="020F0502020204030204" pitchFamily="34" charset="0"/>
              <a:cs typeface="Calibri" panose="020F0502020204030204" pitchFamily="34" charset="0"/>
            </a:rPr>
            <a:t>5. Flag Lots</a:t>
          </a:r>
        </a:p>
      </dsp:txBody>
      <dsp:txXfrm>
        <a:off x="2811" y="2155683"/>
        <a:ext cx="2230206" cy="1338123"/>
      </dsp:txXfrm>
    </dsp:sp>
    <dsp:sp modelId="{F988A276-0377-4984-A8E5-19AE324552BE}">
      <dsp:nvSpPr>
        <dsp:cNvPr id="0" name=""/>
        <dsp:cNvSpPr/>
      </dsp:nvSpPr>
      <dsp:spPr>
        <a:xfrm>
          <a:off x="2456038" y="2155683"/>
          <a:ext cx="2230206" cy="133812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ea typeface="Calibri" panose="020F0502020204030204" pitchFamily="34" charset="0"/>
              <a:cs typeface="Calibri" panose="020F0502020204030204" pitchFamily="34" charset="0"/>
            </a:rPr>
            <a:t>6. Density Changes</a:t>
          </a:r>
        </a:p>
      </dsp:txBody>
      <dsp:txXfrm>
        <a:off x="2456038" y="2155683"/>
        <a:ext cx="2230206" cy="1338123"/>
      </dsp:txXfrm>
    </dsp:sp>
    <dsp:sp modelId="{3E09C87A-EAA9-45A3-8073-52F6D333516A}">
      <dsp:nvSpPr>
        <dsp:cNvPr id="0" name=""/>
        <dsp:cNvSpPr/>
      </dsp:nvSpPr>
      <dsp:spPr>
        <a:xfrm>
          <a:off x="4909265" y="2155683"/>
          <a:ext cx="2230206" cy="133812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ea typeface="Calibri" panose="020F0502020204030204" pitchFamily="34" charset="0"/>
              <a:cs typeface="Calibri" panose="020F0502020204030204" pitchFamily="34" charset="0"/>
            </a:rPr>
            <a:t>7. Townhouses in R-6</a:t>
          </a:r>
        </a:p>
      </dsp:txBody>
      <dsp:txXfrm>
        <a:off x="4909265" y="2155683"/>
        <a:ext cx="2230206" cy="1338123"/>
      </dsp:txXfrm>
    </dsp:sp>
    <dsp:sp modelId="{408EB82E-5545-4FE5-9D69-1A92CCE7072B}">
      <dsp:nvSpPr>
        <dsp:cNvPr id="0" name=""/>
        <dsp:cNvSpPr/>
      </dsp:nvSpPr>
      <dsp:spPr>
        <a:xfrm>
          <a:off x="7362493" y="2155683"/>
          <a:ext cx="2230206" cy="133812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ea typeface="Calibri" panose="020F0502020204030204" pitchFamily="34" charset="0"/>
              <a:cs typeface="Calibri" panose="020F0502020204030204" pitchFamily="34" charset="0"/>
            </a:rPr>
            <a:t>8. Small Apts in R-10</a:t>
          </a:r>
        </a:p>
      </dsp:txBody>
      <dsp:txXfrm>
        <a:off x="7362493" y="2155683"/>
        <a:ext cx="2230206" cy="1338123"/>
      </dsp:txXfrm>
    </dsp:sp>
    <dsp:sp modelId="{69959470-D452-4735-810D-899801332BA9}">
      <dsp:nvSpPr>
        <dsp:cNvPr id="0" name=""/>
        <dsp:cNvSpPr/>
      </dsp:nvSpPr>
      <dsp:spPr>
        <a:xfrm>
          <a:off x="1229424" y="3716828"/>
          <a:ext cx="2230206" cy="133812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ea typeface="Calibri" panose="020F0502020204030204" pitchFamily="34" charset="0"/>
              <a:cs typeface="Calibri" panose="020F0502020204030204" pitchFamily="34" charset="0"/>
            </a:rPr>
            <a:t>9. Tiny Houses</a:t>
          </a:r>
        </a:p>
      </dsp:txBody>
      <dsp:txXfrm>
        <a:off x="1229424" y="3716828"/>
        <a:ext cx="2230206" cy="1338123"/>
      </dsp:txXfrm>
    </dsp:sp>
    <dsp:sp modelId="{3C9267BC-25A7-459A-A883-F053050D4BFD}">
      <dsp:nvSpPr>
        <dsp:cNvPr id="0" name=""/>
        <dsp:cNvSpPr/>
      </dsp:nvSpPr>
      <dsp:spPr>
        <a:xfrm>
          <a:off x="3682652" y="3716828"/>
          <a:ext cx="2230206" cy="133812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ea typeface="Calibri" panose="020F0502020204030204" pitchFamily="34" charset="0"/>
              <a:cs typeface="Calibri" panose="020F0502020204030204" pitchFamily="34" charset="0"/>
            </a:rPr>
            <a:t>10. Compact &amp; Conservation Dev.</a:t>
          </a:r>
        </a:p>
      </dsp:txBody>
      <dsp:txXfrm>
        <a:off x="3682652" y="3716828"/>
        <a:ext cx="2230206" cy="1338123"/>
      </dsp:txXfrm>
    </dsp:sp>
    <dsp:sp modelId="{C3CF3AC0-CD35-4B07-A56B-A393C4805DAA}">
      <dsp:nvSpPr>
        <dsp:cNvPr id="0" name=""/>
        <dsp:cNvSpPr/>
      </dsp:nvSpPr>
      <dsp:spPr>
        <a:xfrm>
          <a:off x="6135879" y="3716828"/>
          <a:ext cx="2230206" cy="133812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ea typeface="Calibri" panose="020F0502020204030204" pitchFamily="34" charset="0"/>
              <a:cs typeface="Calibri" panose="020F0502020204030204" pitchFamily="34" charset="0"/>
            </a:rPr>
            <a:t>11. Freq. Transit Dev.</a:t>
          </a:r>
        </a:p>
      </dsp:txBody>
      <dsp:txXfrm>
        <a:off x="6135879" y="3716828"/>
        <a:ext cx="2230206" cy="133812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0.25825</cdr:x>
      <cdr:y>0.11855</cdr:y>
    </cdr:from>
    <cdr:to>
      <cdr:x>0.61415</cdr:x>
      <cdr:y>0.84005</cdr:y>
    </cdr:to>
    <cdr:sp macro="" textlink="">
      <cdr:nvSpPr>
        <cdr:cNvPr id="2" name="Rectangle 1">
          <a:extLst xmlns:a="http://schemas.openxmlformats.org/drawingml/2006/main">
            <a:ext uri="{FF2B5EF4-FFF2-40B4-BE49-F238E27FC236}">
              <a16:creationId xmlns:a16="http://schemas.microsoft.com/office/drawing/2014/main" id="{65937B95-02A6-4AFF-B992-5A6DA460AD42}"/>
            </a:ext>
          </a:extLst>
        </cdr:cNvPr>
        <cdr:cNvSpPr/>
      </cdr:nvSpPr>
      <cdr:spPr>
        <a:xfrm xmlns:a="http://schemas.openxmlformats.org/drawingml/2006/main">
          <a:off x="2715705" y="546755"/>
          <a:ext cx="3742441" cy="3327662"/>
        </a:xfrm>
        <a:prstGeom xmlns:a="http://schemas.openxmlformats.org/drawingml/2006/main" prst="rect">
          <a:avLst/>
        </a:prstGeom>
        <a:solidFill xmlns:a="http://schemas.openxmlformats.org/drawingml/2006/main">
          <a:srgbClr val="66FF66">
            <a:alpha val="25098"/>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0.61269</cdr:x>
      <cdr:y>0.11742</cdr:y>
    </cdr:from>
    <cdr:to>
      <cdr:x>0.86528</cdr:x>
      <cdr:y>0.83893</cdr:y>
    </cdr:to>
    <cdr:sp macro="" textlink="">
      <cdr:nvSpPr>
        <cdr:cNvPr id="3" name="Rectangle 2">
          <a:extLst xmlns:a="http://schemas.openxmlformats.org/drawingml/2006/main">
            <a:ext uri="{FF2B5EF4-FFF2-40B4-BE49-F238E27FC236}">
              <a16:creationId xmlns:a16="http://schemas.microsoft.com/office/drawing/2014/main" id="{534A56FC-6BC7-442D-88B0-3435BD89A590}"/>
            </a:ext>
          </a:extLst>
        </cdr:cNvPr>
        <cdr:cNvSpPr/>
      </cdr:nvSpPr>
      <cdr:spPr>
        <a:xfrm xmlns:a="http://schemas.openxmlformats.org/drawingml/2006/main">
          <a:off x="6442767" y="541571"/>
          <a:ext cx="2656136" cy="3327662"/>
        </a:xfrm>
        <a:prstGeom xmlns:a="http://schemas.openxmlformats.org/drawingml/2006/main" prst="rect">
          <a:avLst/>
        </a:prstGeom>
        <a:solidFill xmlns:a="http://schemas.openxmlformats.org/drawingml/2006/main">
          <a:srgbClr val="FF0000">
            <a:alpha val="25098"/>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94B40C-02F4-46FB-9797-9EFE0FFCF6B3}"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AB721-5D4D-4CB9-993B-A18BFA0404D8}" type="slidenum">
              <a:rPr lang="en-US" smtClean="0"/>
              <a:t>‹#›</a:t>
            </a:fld>
            <a:endParaRPr lang="en-US"/>
          </a:p>
        </p:txBody>
      </p:sp>
    </p:spTree>
    <p:extLst>
      <p:ext uri="{BB962C8B-B14F-4D97-AF65-F5344CB8AC3E}">
        <p14:creationId xmlns:p14="http://schemas.microsoft.com/office/powerpoint/2010/main" val="2074952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Good evening – I’ve entitled this presentation “A Raleigh for All” because Missing</a:t>
            </a:r>
            <a:r>
              <a:rPr lang="en-US" baseline="0"/>
              <a:t> Middle was adopted to promote a powerful, simple and beautiful idea – that Raleigh welcomes you, no matter who you are” – just like the sign says</a:t>
            </a:r>
            <a:endParaRPr lang="en-US"/>
          </a:p>
        </p:txBody>
      </p:sp>
      <p:sp>
        <p:nvSpPr>
          <p:cNvPr id="4" name="Slide Number Placeholder 3"/>
          <p:cNvSpPr>
            <a:spLocks noGrp="1"/>
          </p:cNvSpPr>
          <p:nvPr>
            <p:ph type="sldNum" sz="quarter" idx="5"/>
          </p:nvPr>
        </p:nvSpPr>
        <p:spPr/>
        <p:txBody>
          <a:bodyPr/>
          <a:lstStyle/>
          <a:p>
            <a:fld id="{92FAB721-5D4D-4CB9-993B-A18BFA0404D8}" type="slidenum">
              <a:rPr lang="en-US" smtClean="0"/>
              <a:t>1</a:t>
            </a:fld>
            <a:endParaRPr lang="en-US"/>
          </a:p>
        </p:txBody>
      </p:sp>
    </p:spTree>
    <p:extLst>
      <p:ext uri="{BB962C8B-B14F-4D97-AF65-F5344CB8AC3E}">
        <p14:creationId xmlns:p14="http://schemas.microsoft.com/office/powerpoint/2010/main" val="2272651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242424"/>
                </a:solidFill>
                <a:effectLst/>
                <a:latin typeface="-apple-system"/>
              </a:rPr>
              <a:t>White buyers accounted for 88 percent of home sales during the survey period, up from 82 percent during the same period a year earlier, reaching the highest level in 25 years, according to the association’s findings.</a:t>
            </a:r>
            <a:endParaRPr lang="en-US" b="0" i="0">
              <a:solidFill>
                <a:srgbClr val="242424"/>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Georgia" panose="02040502050405020303" pitchFamily="18" charset="0"/>
                <a:ea typeface="Calibri" panose="020F0502020204030204" pitchFamily="34" charset="0"/>
              </a:rPr>
              <a:t>Together, Black and Asian/Pacific Islander buyers accounted for just 5 percent of all home sales, as their shares in the market dwindled in the survey year compared to the previous year. Latino and Hispanic buyers accounted for 8 percent during that period, according to the nationwide survey of 4,900 recent buyers of primary residences.</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92FAB721-5D4D-4CB9-993B-A18BFA0404D8}" type="slidenum">
              <a:rPr lang="en-US" smtClean="0"/>
              <a:t>11</a:t>
            </a:fld>
            <a:endParaRPr lang="en-US"/>
          </a:p>
        </p:txBody>
      </p:sp>
    </p:spTree>
    <p:extLst>
      <p:ext uri="{BB962C8B-B14F-4D97-AF65-F5344CB8AC3E}">
        <p14:creationId xmlns:p14="http://schemas.microsoft.com/office/powerpoint/2010/main" val="3930806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FAB721-5D4D-4CB9-993B-A18BFA0404D8}" type="slidenum">
              <a:rPr lang="en-US" smtClean="0"/>
              <a:t>12</a:t>
            </a:fld>
            <a:endParaRPr lang="en-US"/>
          </a:p>
        </p:txBody>
      </p:sp>
    </p:spTree>
    <p:extLst>
      <p:ext uri="{BB962C8B-B14F-4D97-AF65-F5344CB8AC3E}">
        <p14:creationId xmlns:p14="http://schemas.microsoft.com/office/powerpoint/2010/main" val="214697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42900" marR="0" lvl="0" indent="0" algn="l" rtl="0">
              <a:spcBef>
                <a:spcPts val="800"/>
              </a:spcBef>
              <a:spcAft>
                <a:spcPts val="0"/>
              </a:spcAft>
              <a:buNone/>
            </a:pPr>
            <a:r>
              <a:rPr lang="en-US" sz="1800" b="1">
                <a:solidFill>
                  <a:schemeClr val="lt1"/>
                </a:solidFill>
                <a:latin typeface="Calibri"/>
                <a:ea typeface="Calibri"/>
                <a:cs typeface="Calibri"/>
              </a:rPr>
              <a:t>Abundant market-rate housing is key to ensuring affordability and managing the increase in housing costs. </a:t>
            </a:r>
            <a:endParaRPr sz="1800">
              <a:highlight>
                <a:srgbClr val="00FF00"/>
              </a:highlight>
            </a:endParaRPr>
          </a:p>
        </p:txBody>
      </p:sp>
    </p:spTree>
    <p:extLst>
      <p:ext uri="{BB962C8B-B14F-4D97-AF65-F5344CB8AC3E}">
        <p14:creationId xmlns:p14="http://schemas.microsoft.com/office/powerpoint/2010/main" val="860244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88A41-4169-9C37-18E1-31123C022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7E6D1-99C9-A196-EB60-743D4CDDF8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C41D2-81B0-FB03-004D-F72BFF929B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Conditional use zoning is authorized and voluntary conditions for AH can be accepted</a:t>
            </a:r>
          </a:p>
          <a:p>
            <a:endParaRPr lang="en-US"/>
          </a:p>
        </p:txBody>
      </p:sp>
      <p:sp>
        <p:nvSpPr>
          <p:cNvPr id="4" name="Slide Number Placeholder 3">
            <a:extLst>
              <a:ext uri="{FF2B5EF4-FFF2-40B4-BE49-F238E27FC236}">
                <a16:creationId xmlns:a16="http://schemas.microsoft.com/office/drawing/2014/main" id="{76F6FD33-0A2F-3E67-D91D-7EDC2367ED21}"/>
              </a:ext>
            </a:extLst>
          </p:cNvPr>
          <p:cNvSpPr>
            <a:spLocks noGrp="1"/>
          </p:cNvSpPr>
          <p:nvPr>
            <p:ph type="sldNum" sz="quarter" idx="5"/>
          </p:nvPr>
        </p:nvSpPr>
        <p:spPr/>
        <p:txBody>
          <a:bodyPr/>
          <a:lstStyle/>
          <a:p>
            <a:fld id="{92FAB721-5D4D-4CB9-993B-A18BFA0404D8}" type="slidenum">
              <a:rPr lang="en-US" smtClean="0"/>
              <a:t>15</a:t>
            </a:fld>
            <a:endParaRPr lang="en-US"/>
          </a:p>
        </p:txBody>
      </p:sp>
    </p:spTree>
    <p:extLst>
      <p:ext uri="{BB962C8B-B14F-4D97-AF65-F5344CB8AC3E}">
        <p14:creationId xmlns:p14="http://schemas.microsoft.com/office/powerpoint/2010/main" val="3047030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Conditional use zoning is authorized and voluntary conditions for AH can be accepted</a:t>
            </a:r>
          </a:p>
          <a:p>
            <a:endParaRPr lang="en-US"/>
          </a:p>
        </p:txBody>
      </p:sp>
      <p:sp>
        <p:nvSpPr>
          <p:cNvPr id="4" name="Slide Number Placeholder 3"/>
          <p:cNvSpPr>
            <a:spLocks noGrp="1"/>
          </p:cNvSpPr>
          <p:nvPr>
            <p:ph type="sldNum" sz="quarter" idx="5"/>
          </p:nvPr>
        </p:nvSpPr>
        <p:spPr/>
        <p:txBody>
          <a:bodyPr/>
          <a:lstStyle/>
          <a:p>
            <a:fld id="{92FAB721-5D4D-4CB9-993B-A18BFA0404D8}" type="slidenum">
              <a:rPr lang="en-US" smtClean="0"/>
              <a:t>16</a:t>
            </a:fld>
            <a:endParaRPr lang="en-US"/>
          </a:p>
        </p:txBody>
      </p:sp>
    </p:spTree>
    <p:extLst>
      <p:ext uri="{BB962C8B-B14F-4D97-AF65-F5344CB8AC3E}">
        <p14:creationId xmlns:p14="http://schemas.microsoft.com/office/powerpoint/2010/main" val="1665858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B3AFCE-7890-4D9C-AF69-359E17A072D8}" type="slidenum">
              <a:rPr lang="en-US" smtClean="0"/>
              <a:t>17</a:t>
            </a:fld>
            <a:endParaRPr lang="en-US"/>
          </a:p>
        </p:txBody>
      </p:sp>
    </p:spTree>
    <p:extLst>
      <p:ext uri="{BB962C8B-B14F-4D97-AF65-F5344CB8AC3E}">
        <p14:creationId xmlns:p14="http://schemas.microsoft.com/office/powerpoint/2010/main" val="3132716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https://www.bloomberg.com/news/articles/2019-06-05/what-adding-luxury-housing-does-to-rents-elsewhere</a:t>
            </a:r>
          </a:p>
        </p:txBody>
      </p:sp>
      <p:sp>
        <p:nvSpPr>
          <p:cNvPr id="4" name="Slide Number Placeholder 3"/>
          <p:cNvSpPr>
            <a:spLocks noGrp="1"/>
          </p:cNvSpPr>
          <p:nvPr>
            <p:ph type="sldNum" sz="quarter" idx="5"/>
          </p:nvPr>
        </p:nvSpPr>
        <p:spPr/>
        <p:txBody>
          <a:bodyPr/>
          <a:lstStyle/>
          <a:p>
            <a:fld id="{92FAB721-5D4D-4CB9-993B-A18BFA0404D8}" type="slidenum">
              <a:rPr lang="en-US" smtClean="0"/>
              <a:t>18</a:t>
            </a:fld>
            <a:endParaRPr lang="en-US"/>
          </a:p>
        </p:txBody>
      </p:sp>
    </p:spTree>
    <p:extLst>
      <p:ext uri="{BB962C8B-B14F-4D97-AF65-F5344CB8AC3E}">
        <p14:creationId xmlns:p14="http://schemas.microsoft.com/office/powerpoint/2010/main" val="3688274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https://oregoneconomicanalysis.com/2016/05/25/housing-does-filter/</a:t>
            </a:r>
          </a:p>
        </p:txBody>
      </p:sp>
      <p:sp>
        <p:nvSpPr>
          <p:cNvPr id="4" name="Slide Number Placeholder 3"/>
          <p:cNvSpPr>
            <a:spLocks noGrp="1"/>
          </p:cNvSpPr>
          <p:nvPr>
            <p:ph type="sldNum" sz="quarter" idx="5"/>
          </p:nvPr>
        </p:nvSpPr>
        <p:spPr/>
        <p:txBody>
          <a:bodyPr/>
          <a:lstStyle/>
          <a:p>
            <a:fld id="{92FAB721-5D4D-4CB9-993B-A18BFA0404D8}" type="slidenum">
              <a:rPr lang="en-US" smtClean="0"/>
              <a:t>19</a:t>
            </a:fld>
            <a:endParaRPr lang="en-US"/>
          </a:p>
        </p:txBody>
      </p:sp>
    </p:spTree>
    <p:extLst>
      <p:ext uri="{BB962C8B-B14F-4D97-AF65-F5344CB8AC3E}">
        <p14:creationId xmlns:p14="http://schemas.microsoft.com/office/powerpoint/2010/main" val="3419590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key benefit of missing middle housing is sustainability and carbon reduction.  Due to shared walls, roofs, utilities and other infrastructure, a fourplex uses, for example about half the energy per year as a detached house – since over ½ of all carbon emissions in Raleigh come from buildings, it will be very difficult to meet our Climate Action Plan goals for emissions reductions without an increased share of our housing being in these types (as noted, about 15% of our current housing stock is missing  middle)</a:t>
            </a:r>
          </a:p>
        </p:txBody>
      </p:sp>
      <p:sp>
        <p:nvSpPr>
          <p:cNvPr id="4" name="Slide Number Placeholder 3"/>
          <p:cNvSpPr>
            <a:spLocks noGrp="1"/>
          </p:cNvSpPr>
          <p:nvPr>
            <p:ph type="sldNum" sz="quarter" idx="5"/>
          </p:nvPr>
        </p:nvSpPr>
        <p:spPr/>
        <p:txBody>
          <a:bodyPr/>
          <a:lstStyle/>
          <a:p>
            <a:fld id="{92FAB721-5D4D-4CB9-993B-A18BFA0404D8}" type="slidenum">
              <a:rPr lang="en-US" smtClean="0"/>
              <a:t>20</a:t>
            </a:fld>
            <a:endParaRPr lang="en-US"/>
          </a:p>
        </p:txBody>
      </p:sp>
    </p:spTree>
    <p:extLst>
      <p:ext uri="{BB962C8B-B14F-4D97-AF65-F5344CB8AC3E}">
        <p14:creationId xmlns:p14="http://schemas.microsoft.com/office/powerpoint/2010/main" val="622265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https://wraltechwire.com/2022/10/14/report-raleigh-no-1-in-share-of-workers-earning-100000-durham-also-scores-well/</a:t>
            </a:r>
          </a:p>
          <a:p>
            <a:endParaRPr lang="en-US"/>
          </a:p>
          <a:p>
            <a:endParaRPr lang="en-US"/>
          </a:p>
        </p:txBody>
      </p:sp>
      <p:sp>
        <p:nvSpPr>
          <p:cNvPr id="4" name="Slide Number Placeholder 3"/>
          <p:cNvSpPr>
            <a:spLocks noGrp="1"/>
          </p:cNvSpPr>
          <p:nvPr>
            <p:ph type="sldNum" sz="quarter" idx="5"/>
          </p:nvPr>
        </p:nvSpPr>
        <p:spPr/>
        <p:txBody>
          <a:bodyPr/>
          <a:lstStyle/>
          <a:p>
            <a:fld id="{92FAB721-5D4D-4CB9-993B-A18BFA0404D8}" type="slidenum">
              <a:rPr lang="en-US" smtClean="0"/>
              <a:t>21</a:t>
            </a:fld>
            <a:endParaRPr lang="en-US"/>
          </a:p>
        </p:txBody>
      </p:sp>
    </p:spTree>
    <p:extLst>
      <p:ext uri="{BB962C8B-B14F-4D97-AF65-F5344CB8AC3E}">
        <p14:creationId xmlns:p14="http://schemas.microsoft.com/office/powerpoint/2010/main" val="3636421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 </a:t>
            </a:r>
            <a:r>
              <a:rPr lang="en-US" err="1"/>
              <a:t>Glaeser</a:t>
            </a:r>
            <a:r>
              <a:rPr lang="en-US" baseline="0"/>
              <a:t> quote) – I’ll take it one step further and agree with Ed </a:t>
            </a:r>
            <a:r>
              <a:rPr lang="en-US" baseline="0" err="1"/>
              <a:t>Glaeser</a:t>
            </a:r>
            <a:r>
              <a:rPr lang="en-US" baseline="0"/>
              <a:t> – its good for our society at large to have more people have access to Raleigh and other cities</a:t>
            </a:r>
            <a:endParaRPr lang="en-US"/>
          </a:p>
        </p:txBody>
      </p:sp>
      <p:sp>
        <p:nvSpPr>
          <p:cNvPr id="4" name="Slide Number Placeholder 3"/>
          <p:cNvSpPr>
            <a:spLocks noGrp="1"/>
          </p:cNvSpPr>
          <p:nvPr>
            <p:ph type="sldNum" sz="quarter" idx="5"/>
          </p:nvPr>
        </p:nvSpPr>
        <p:spPr/>
        <p:txBody>
          <a:bodyPr/>
          <a:lstStyle/>
          <a:p>
            <a:fld id="{92FAB721-5D4D-4CB9-993B-A18BFA0404D8}" type="slidenum">
              <a:rPr lang="en-US" smtClean="0"/>
              <a:t>2</a:t>
            </a:fld>
            <a:endParaRPr lang="en-US"/>
          </a:p>
        </p:txBody>
      </p:sp>
    </p:spTree>
    <p:extLst>
      <p:ext uri="{BB962C8B-B14F-4D97-AF65-F5344CB8AC3E}">
        <p14:creationId xmlns:p14="http://schemas.microsoft.com/office/powerpoint/2010/main" val="3294154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https://wraltechwire.com/2022/10/14/report-raleigh-no-1-in-share-of-workers-earning-100000-durham-also-scores-well/</a:t>
            </a:r>
          </a:p>
          <a:p>
            <a:endParaRPr lang="en-US"/>
          </a:p>
          <a:p>
            <a:endParaRPr lang="en-US"/>
          </a:p>
        </p:txBody>
      </p:sp>
      <p:sp>
        <p:nvSpPr>
          <p:cNvPr id="4" name="Slide Number Placeholder 3"/>
          <p:cNvSpPr>
            <a:spLocks noGrp="1"/>
          </p:cNvSpPr>
          <p:nvPr>
            <p:ph type="sldNum" sz="quarter" idx="5"/>
          </p:nvPr>
        </p:nvSpPr>
        <p:spPr/>
        <p:txBody>
          <a:bodyPr/>
          <a:lstStyle/>
          <a:p>
            <a:fld id="{92FAB721-5D4D-4CB9-993B-A18BFA0404D8}" type="slidenum">
              <a:rPr lang="en-US" smtClean="0"/>
              <a:t>22</a:t>
            </a:fld>
            <a:endParaRPr lang="en-US"/>
          </a:p>
        </p:txBody>
      </p:sp>
    </p:spTree>
    <p:extLst>
      <p:ext uri="{BB962C8B-B14F-4D97-AF65-F5344CB8AC3E}">
        <p14:creationId xmlns:p14="http://schemas.microsoft.com/office/powerpoint/2010/main" val="2273002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Lane 30 units per acre, Franklin – 40, Bloodworth - 90</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AB721-5D4D-4CB9-993B-A18BFA040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48424CAB-8A74-E760-E44D-00C28306A883}"/>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Raleigh Planning Academy</a:t>
            </a:r>
          </a:p>
        </p:txBody>
      </p:sp>
    </p:spTree>
    <p:extLst>
      <p:ext uri="{BB962C8B-B14F-4D97-AF65-F5344CB8AC3E}">
        <p14:creationId xmlns:p14="http://schemas.microsoft.com/office/powerpoint/2010/main" val="1283332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71845-01F8-5B76-147F-DF5CBEF237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6D1358-DBDD-3B9A-6523-3DD9DCEAA0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D8D17-3667-FCEE-9081-176E1A4C51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75FF54-2A90-001D-7088-7AE3AD5F8747}"/>
              </a:ext>
            </a:extLst>
          </p:cNvPr>
          <p:cNvSpPr>
            <a:spLocks noGrp="1"/>
          </p:cNvSpPr>
          <p:nvPr>
            <p:ph type="sldNum" sz="quarter" idx="5"/>
          </p:nvPr>
        </p:nvSpPr>
        <p:spPr/>
        <p:txBody>
          <a:bodyPr/>
          <a:lstStyle/>
          <a:p>
            <a:fld id="{A040C68B-082A-4F58-BC6C-F886923943E2}" type="slidenum">
              <a:rPr lang="en-US" smtClean="0"/>
              <a:t>24</a:t>
            </a:fld>
            <a:endParaRPr lang="en-US"/>
          </a:p>
        </p:txBody>
      </p:sp>
      <p:sp>
        <p:nvSpPr>
          <p:cNvPr id="5" name="Header Placeholder 4">
            <a:extLst>
              <a:ext uri="{FF2B5EF4-FFF2-40B4-BE49-F238E27FC236}">
                <a16:creationId xmlns:a16="http://schemas.microsoft.com/office/drawing/2014/main" id="{FEB0AF6B-2C2D-14B6-8F18-1CC42C78F40F}"/>
              </a:ext>
            </a:extLst>
          </p:cNvPr>
          <p:cNvSpPr>
            <a:spLocks noGrp="1"/>
          </p:cNvSpPr>
          <p:nvPr>
            <p:ph type="hdr" sz="quarter"/>
          </p:nvPr>
        </p:nvSpPr>
        <p:spPr/>
        <p:txBody>
          <a:bodyPr/>
          <a:lstStyle/>
          <a:p>
            <a:r>
              <a:rPr lang="en-US"/>
              <a:t>Raleigh Planning Academy</a:t>
            </a:r>
          </a:p>
        </p:txBody>
      </p:sp>
    </p:spTree>
    <p:extLst>
      <p:ext uri="{BB962C8B-B14F-4D97-AF65-F5344CB8AC3E}">
        <p14:creationId xmlns:p14="http://schemas.microsoft.com/office/powerpoint/2010/main" val="800108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closely related benefit is transit supportiveness.  As you can see from the graph, there is a close connection between the compactness of development and the success of transit systems in cities across the nation.  AS you know, we are investing millions of dollars in our BRT and high-frequency transit network and MM housing is a good way to help promote and encourage ridership.  </a:t>
            </a:r>
          </a:p>
          <a:p>
            <a:endParaRPr lang="en-US">
              <a:cs typeface="Calibri"/>
            </a:endParaRPr>
          </a:p>
          <a:p>
            <a:endParaRPr lang="en-US"/>
          </a:p>
          <a:p>
            <a:endParaRPr lang="en-US"/>
          </a:p>
          <a:p>
            <a:endParaRPr lang="en-US"/>
          </a:p>
          <a:p>
            <a:endParaRPr lang="en-US"/>
          </a:p>
          <a:p>
            <a:r>
              <a:rPr lang="en-US"/>
              <a:t>https://</a:t>
            </a:r>
            <a:r>
              <a:rPr lang="en-US" err="1"/>
              <a:t>ggwash.org</a:t>
            </a:r>
            <a:r>
              <a:rPr lang="en-US"/>
              <a:t>/view/787/scatterplot-of-density-vs-transit-ridership</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AB721-5D4D-4CB9-993B-A18BFA040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000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https://wraltechwire.com/2022/10/14/report-raleigh-no-1-in-share-of-workers-earning-100000-durham-also-scores-well/</a:t>
            </a:r>
          </a:p>
          <a:p>
            <a:endParaRPr lang="en-US"/>
          </a:p>
          <a:p>
            <a:endParaRPr lang="en-US"/>
          </a:p>
        </p:txBody>
      </p:sp>
      <p:sp>
        <p:nvSpPr>
          <p:cNvPr id="4" name="Slide Number Placeholder 3"/>
          <p:cNvSpPr>
            <a:spLocks noGrp="1"/>
          </p:cNvSpPr>
          <p:nvPr>
            <p:ph type="sldNum" sz="quarter" idx="5"/>
          </p:nvPr>
        </p:nvSpPr>
        <p:spPr/>
        <p:txBody>
          <a:bodyPr/>
          <a:lstStyle/>
          <a:p>
            <a:fld id="{92FAB721-5D4D-4CB9-993B-A18BFA0404D8}" type="slidenum">
              <a:rPr lang="en-US" smtClean="0"/>
              <a:t>26</a:t>
            </a:fld>
            <a:endParaRPr lang="en-US"/>
          </a:p>
        </p:txBody>
      </p:sp>
    </p:spTree>
    <p:extLst>
      <p:ext uri="{BB962C8B-B14F-4D97-AF65-F5344CB8AC3E}">
        <p14:creationId xmlns:p14="http://schemas.microsoft.com/office/powerpoint/2010/main" val="3419211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Lane 30 units per acre, Franklin – 40, Bloodworth - 90</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AB721-5D4D-4CB9-993B-A18BFA040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48424CAB-8A74-E760-E44D-00C28306A883}"/>
              </a:ext>
            </a:extLst>
          </p:cNvPr>
          <p:cNvSpPr>
            <a:spLocks noGrp="1"/>
          </p:cNvSpPr>
          <p:nvPr>
            <p:ph type="hdr" sz="quarter"/>
          </p:nvPr>
        </p:nvSpPr>
        <p:spPr/>
        <p:txBody>
          <a:bodyPr/>
          <a:lstStyle/>
          <a:p>
            <a:r>
              <a:rPr lang="en-US"/>
              <a:t>Raleigh Planning Academy Class Two</a:t>
            </a:r>
          </a:p>
        </p:txBody>
      </p:sp>
    </p:spTree>
    <p:extLst>
      <p:ext uri="{BB962C8B-B14F-4D97-AF65-F5344CB8AC3E}">
        <p14:creationId xmlns:p14="http://schemas.microsoft.com/office/powerpoint/2010/main" val="2039865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https://wraltechwire.com/2022/10/14/report-raleigh-no-1-in-share-of-workers-earning-100000-durham-also-scores-well/</a:t>
            </a:r>
          </a:p>
          <a:p>
            <a:endParaRPr lang="en-US"/>
          </a:p>
          <a:p>
            <a:endParaRPr lang="en-US"/>
          </a:p>
        </p:txBody>
      </p:sp>
      <p:sp>
        <p:nvSpPr>
          <p:cNvPr id="4" name="Slide Number Placeholder 3"/>
          <p:cNvSpPr>
            <a:spLocks noGrp="1"/>
          </p:cNvSpPr>
          <p:nvPr>
            <p:ph type="sldNum" sz="quarter" idx="5"/>
          </p:nvPr>
        </p:nvSpPr>
        <p:spPr/>
        <p:txBody>
          <a:bodyPr/>
          <a:lstStyle/>
          <a:p>
            <a:fld id="{92FAB721-5D4D-4CB9-993B-A18BFA0404D8}" type="slidenum">
              <a:rPr lang="en-US" smtClean="0"/>
              <a:t>32</a:t>
            </a:fld>
            <a:endParaRPr lang="en-US"/>
          </a:p>
        </p:txBody>
      </p:sp>
    </p:spTree>
    <p:extLst>
      <p:ext uri="{BB962C8B-B14F-4D97-AF65-F5344CB8AC3E}">
        <p14:creationId xmlns:p14="http://schemas.microsoft.com/office/powerpoint/2010/main" val="2665360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https://www.ncdemography.org/2020/10/30/raleigh-is-the-second-fastest-growing-large-metro-in-the-united-states-behind-austin/</a:t>
            </a:r>
          </a:p>
          <a:p>
            <a:endParaRPr lang="en-US"/>
          </a:p>
          <a:p>
            <a:r>
              <a:rPr lang="en-US"/>
              <a:t>Net migration in accounts for almost 70% of the increase</a:t>
            </a:r>
          </a:p>
        </p:txBody>
      </p:sp>
      <p:sp>
        <p:nvSpPr>
          <p:cNvPr id="4" name="Slide Number Placeholder 3"/>
          <p:cNvSpPr>
            <a:spLocks noGrp="1"/>
          </p:cNvSpPr>
          <p:nvPr>
            <p:ph type="sldNum" sz="quarter" idx="5"/>
          </p:nvPr>
        </p:nvSpPr>
        <p:spPr/>
        <p:txBody>
          <a:bodyPr/>
          <a:lstStyle/>
          <a:p>
            <a:fld id="{92FAB721-5D4D-4CB9-993B-A18BFA0404D8}" type="slidenum">
              <a:rPr lang="en-US" smtClean="0"/>
              <a:t>3</a:t>
            </a:fld>
            <a:endParaRPr lang="en-US"/>
          </a:p>
        </p:txBody>
      </p:sp>
    </p:spTree>
    <p:extLst>
      <p:ext uri="{BB962C8B-B14F-4D97-AF65-F5344CB8AC3E}">
        <p14:creationId xmlns:p14="http://schemas.microsoft.com/office/powerpoint/2010/main" val="1594460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Data: 2020 ACS 5-year estimates</a:t>
            </a:r>
          </a:p>
        </p:txBody>
      </p:sp>
      <p:sp>
        <p:nvSpPr>
          <p:cNvPr id="4" name="Slide Number Placeholder 3"/>
          <p:cNvSpPr>
            <a:spLocks noGrp="1"/>
          </p:cNvSpPr>
          <p:nvPr>
            <p:ph type="sldNum" sz="quarter" idx="5"/>
          </p:nvPr>
        </p:nvSpPr>
        <p:spPr/>
        <p:txBody>
          <a:bodyPr/>
          <a:lstStyle/>
          <a:p>
            <a:fld id="{92FAB721-5D4D-4CB9-993B-A18BFA0404D8}" type="slidenum">
              <a:rPr lang="en-US" smtClean="0"/>
              <a:t>4</a:t>
            </a:fld>
            <a:endParaRPr lang="en-US"/>
          </a:p>
        </p:txBody>
      </p:sp>
    </p:spTree>
    <p:extLst>
      <p:ext uri="{BB962C8B-B14F-4D97-AF65-F5344CB8AC3E}">
        <p14:creationId xmlns:p14="http://schemas.microsoft.com/office/powerpoint/2010/main" val="2941400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https://www.redfin.com/city/35711/NC/Raleigh/housing-market#demand</a:t>
            </a:r>
          </a:p>
        </p:txBody>
      </p:sp>
      <p:sp>
        <p:nvSpPr>
          <p:cNvPr id="4" name="Slide Number Placeholder 3"/>
          <p:cNvSpPr>
            <a:spLocks noGrp="1"/>
          </p:cNvSpPr>
          <p:nvPr>
            <p:ph type="sldNum" sz="quarter" idx="5"/>
          </p:nvPr>
        </p:nvSpPr>
        <p:spPr/>
        <p:txBody>
          <a:bodyPr/>
          <a:lstStyle/>
          <a:p>
            <a:fld id="{92FAB721-5D4D-4CB9-993B-A18BFA0404D8}" type="slidenum">
              <a:rPr lang="en-US" smtClean="0"/>
              <a:t>5</a:t>
            </a:fld>
            <a:endParaRPr lang="en-US"/>
          </a:p>
        </p:txBody>
      </p:sp>
    </p:spTree>
    <p:extLst>
      <p:ext uri="{BB962C8B-B14F-4D97-AF65-F5344CB8AC3E}">
        <p14:creationId xmlns:p14="http://schemas.microsoft.com/office/powerpoint/2010/main" val="822383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chemeClr val="accent6"/>
                </a:solidFill>
                <a:latin typeface="Arial"/>
                <a:cs typeface="Arial"/>
              </a:rPr>
              <a:t>11.7% of the population </a:t>
            </a:r>
          </a:p>
          <a:p>
            <a:r>
              <a:rPr lang="en-US" sz="1200" b="1">
                <a:solidFill>
                  <a:schemeClr val="accent6"/>
                </a:solidFill>
                <a:latin typeface="Arial"/>
                <a:cs typeface="Arial"/>
              </a:rPr>
              <a:t>makes &gt; $100K per year </a:t>
            </a:r>
          </a:p>
          <a:p>
            <a:endParaRPr lang="en-US" sz="1200" b="1">
              <a:latin typeface="Arial"/>
              <a:cs typeface="Arial"/>
            </a:endParaRPr>
          </a:p>
          <a:p>
            <a:r>
              <a:rPr lang="en-US" sz="1200" b="1">
                <a:solidFill>
                  <a:srgbClr val="009AC3"/>
                </a:solidFill>
                <a:latin typeface="Arial"/>
                <a:cs typeface="Arial"/>
              </a:rPr>
              <a:t>Cost of living 5.4% lower </a:t>
            </a:r>
          </a:p>
          <a:p>
            <a:r>
              <a:rPr lang="en-US" sz="1200" b="1">
                <a:solidFill>
                  <a:srgbClr val="009AC3"/>
                </a:solidFill>
                <a:latin typeface="Arial"/>
                <a:cs typeface="Arial"/>
              </a:rPr>
              <a:t>than national average</a:t>
            </a:r>
          </a:p>
          <a:p>
            <a:endParaRPr lang="en-US"/>
          </a:p>
        </p:txBody>
      </p:sp>
      <p:sp>
        <p:nvSpPr>
          <p:cNvPr id="4" name="Slide Number Placeholder 3"/>
          <p:cNvSpPr>
            <a:spLocks noGrp="1"/>
          </p:cNvSpPr>
          <p:nvPr>
            <p:ph type="sldNum" sz="quarter" idx="5"/>
          </p:nvPr>
        </p:nvSpPr>
        <p:spPr/>
        <p:txBody>
          <a:bodyPr/>
          <a:lstStyle/>
          <a:p>
            <a:fld id="{92FAB721-5D4D-4CB9-993B-A18BFA0404D8}" type="slidenum">
              <a:rPr lang="en-US" smtClean="0"/>
              <a:t>6</a:t>
            </a:fld>
            <a:endParaRPr lang="en-US"/>
          </a:p>
        </p:txBody>
      </p:sp>
    </p:spTree>
    <p:extLst>
      <p:ext uri="{BB962C8B-B14F-4D97-AF65-F5344CB8AC3E}">
        <p14:creationId xmlns:p14="http://schemas.microsoft.com/office/powerpoint/2010/main" val="1015178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https://www.axios.com/local/salt-lake-city/2022/10/13/income-needed-to-afford-house-salt-lake-city-doubled</a:t>
            </a:r>
          </a:p>
        </p:txBody>
      </p:sp>
      <p:sp>
        <p:nvSpPr>
          <p:cNvPr id="4" name="Slide Number Placeholder 3"/>
          <p:cNvSpPr>
            <a:spLocks noGrp="1"/>
          </p:cNvSpPr>
          <p:nvPr>
            <p:ph type="sldNum" sz="quarter" idx="5"/>
          </p:nvPr>
        </p:nvSpPr>
        <p:spPr/>
        <p:txBody>
          <a:bodyPr/>
          <a:lstStyle/>
          <a:p>
            <a:fld id="{92FAB721-5D4D-4CB9-993B-A18BFA0404D8}" type="slidenum">
              <a:rPr lang="en-US" smtClean="0"/>
              <a:t>7</a:t>
            </a:fld>
            <a:endParaRPr lang="en-US"/>
          </a:p>
        </p:txBody>
      </p:sp>
    </p:spTree>
    <p:extLst>
      <p:ext uri="{BB962C8B-B14F-4D97-AF65-F5344CB8AC3E}">
        <p14:creationId xmlns:p14="http://schemas.microsoft.com/office/powerpoint/2010/main" val="4072611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FAB721-5D4D-4CB9-993B-A18BFA0404D8}" type="slidenum">
              <a:rPr lang="en-US" smtClean="0"/>
              <a:t>9</a:t>
            </a:fld>
            <a:endParaRPr lang="en-US"/>
          </a:p>
        </p:txBody>
      </p:sp>
    </p:spTree>
    <p:extLst>
      <p:ext uri="{BB962C8B-B14F-4D97-AF65-F5344CB8AC3E}">
        <p14:creationId xmlns:p14="http://schemas.microsoft.com/office/powerpoint/2010/main" val="2854508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https://www.realtor.com/news/trends/death-of-the-starter-home-where-have-all-the-small-houses-gone/</a:t>
            </a:r>
          </a:p>
        </p:txBody>
      </p:sp>
      <p:sp>
        <p:nvSpPr>
          <p:cNvPr id="4" name="Slide Number Placeholder 3"/>
          <p:cNvSpPr>
            <a:spLocks noGrp="1"/>
          </p:cNvSpPr>
          <p:nvPr>
            <p:ph type="sldNum" sz="quarter" idx="5"/>
          </p:nvPr>
        </p:nvSpPr>
        <p:spPr/>
        <p:txBody>
          <a:bodyPr/>
          <a:lstStyle/>
          <a:p>
            <a:fld id="{92FAB721-5D4D-4CB9-993B-A18BFA0404D8}" type="slidenum">
              <a:rPr lang="en-US" smtClean="0"/>
              <a:t>10</a:t>
            </a:fld>
            <a:endParaRPr lang="en-US"/>
          </a:p>
        </p:txBody>
      </p:sp>
    </p:spTree>
    <p:extLst>
      <p:ext uri="{BB962C8B-B14F-4D97-AF65-F5344CB8AC3E}">
        <p14:creationId xmlns:p14="http://schemas.microsoft.com/office/powerpoint/2010/main" val="495009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2D438-4596-4C4B-A212-7663615FF0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7EBC56-39B6-4714-95B9-30FB26DCCD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9C9AB3-6445-4B75-A957-719374058FD4}"/>
              </a:ext>
            </a:extLst>
          </p:cNvPr>
          <p:cNvSpPr>
            <a:spLocks noGrp="1"/>
          </p:cNvSpPr>
          <p:nvPr>
            <p:ph type="dt" sz="half" idx="10"/>
          </p:nvPr>
        </p:nvSpPr>
        <p:spPr/>
        <p:txBody>
          <a:bodyPr/>
          <a:lstStyle/>
          <a:p>
            <a:fld id="{B5ACE01F-341A-403F-8CA4-9DAD8F2BABAC}" type="datetimeFigureOut">
              <a:rPr lang="en-US" smtClean="0"/>
              <a:t>12/1/2025</a:t>
            </a:fld>
            <a:endParaRPr lang="en-US"/>
          </a:p>
        </p:txBody>
      </p:sp>
      <p:sp>
        <p:nvSpPr>
          <p:cNvPr id="5" name="Footer Placeholder 4">
            <a:extLst>
              <a:ext uri="{FF2B5EF4-FFF2-40B4-BE49-F238E27FC236}">
                <a16:creationId xmlns:a16="http://schemas.microsoft.com/office/drawing/2014/main" id="{BDFA221A-7156-43DB-9BAF-B12D44142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0FDCF5-D80D-4150-8D86-F3609F1F6CAC}"/>
              </a:ext>
            </a:extLst>
          </p:cNvPr>
          <p:cNvSpPr>
            <a:spLocks noGrp="1"/>
          </p:cNvSpPr>
          <p:nvPr>
            <p:ph type="sldNum" sz="quarter" idx="12"/>
          </p:nvPr>
        </p:nvSpPr>
        <p:spPr/>
        <p:txBody>
          <a:bodyPr/>
          <a:lstStyle/>
          <a:p>
            <a:fld id="{CF1488C0-5C5B-4823-86F3-3C77D8D1C57B}" type="slidenum">
              <a:rPr lang="en-US" smtClean="0"/>
              <a:t>‹#›</a:t>
            </a:fld>
            <a:endParaRPr lang="en-US"/>
          </a:p>
        </p:txBody>
      </p:sp>
    </p:spTree>
    <p:extLst>
      <p:ext uri="{BB962C8B-B14F-4D97-AF65-F5344CB8AC3E}">
        <p14:creationId xmlns:p14="http://schemas.microsoft.com/office/powerpoint/2010/main" val="1483887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BEF6A-560A-4944-828B-E0E6B46CB8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B40594-336B-4269-BFC8-996FBC879A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DAC4F-CF0F-40FB-8040-C9FAE33DDC48}"/>
              </a:ext>
            </a:extLst>
          </p:cNvPr>
          <p:cNvSpPr>
            <a:spLocks noGrp="1"/>
          </p:cNvSpPr>
          <p:nvPr>
            <p:ph type="dt" sz="half" idx="10"/>
          </p:nvPr>
        </p:nvSpPr>
        <p:spPr/>
        <p:txBody>
          <a:bodyPr/>
          <a:lstStyle/>
          <a:p>
            <a:fld id="{B5ACE01F-341A-403F-8CA4-9DAD8F2BABAC}" type="datetimeFigureOut">
              <a:rPr lang="en-US" smtClean="0"/>
              <a:t>12/1/2025</a:t>
            </a:fld>
            <a:endParaRPr lang="en-US"/>
          </a:p>
        </p:txBody>
      </p:sp>
      <p:sp>
        <p:nvSpPr>
          <p:cNvPr id="5" name="Footer Placeholder 4">
            <a:extLst>
              <a:ext uri="{FF2B5EF4-FFF2-40B4-BE49-F238E27FC236}">
                <a16:creationId xmlns:a16="http://schemas.microsoft.com/office/drawing/2014/main" id="{479EE93F-EBD7-426E-AE67-4500F7485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C4E35-C296-49BE-A633-D7DFFAF02840}"/>
              </a:ext>
            </a:extLst>
          </p:cNvPr>
          <p:cNvSpPr>
            <a:spLocks noGrp="1"/>
          </p:cNvSpPr>
          <p:nvPr>
            <p:ph type="sldNum" sz="quarter" idx="12"/>
          </p:nvPr>
        </p:nvSpPr>
        <p:spPr/>
        <p:txBody>
          <a:bodyPr/>
          <a:lstStyle/>
          <a:p>
            <a:fld id="{CF1488C0-5C5B-4823-86F3-3C77D8D1C57B}" type="slidenum">
              <a:rPr lang="en-US" smtClean="0"/>
              <a:t>‹#›</a:t>
            </a:fld>
            <a:endParaRPr lang="en-US"/>
          </a:p>
        </p:txBody>
      </p:sp>
    </p:spTree>
    <p:extLst>
      <p:ext uri="{BB962C8B-B14F-4D97-AF65-F5344CB8AC3E}">
        <p14:creationId xmlns:p14="http://schemas.microsoft.com/office/powerpoint/2010/main" val="1596174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490580-649D-412F-A31F-4DBFEB9E28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D6B55-9C2A-4477-9C90-B2EFA5F0A0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D7A8A-8F63-47D2-8A82-94CBA06EAAFE}"/>
              </a:ext>
            </a:extLst>
          </p:cNvPr>
          <p:cNvSpPr>
            <a:spLocks noGrp="1"/>
          </p:cNvSpPr>
          <p:nvPr>
            <p:ph type="dt" sz="half" idx="10"/>
          </p:nvPr>
        </p:nvSpPr>
        <p:spPr/>
        <p:txBody>
          <a:bodyPr/>
          <a:lstStyle/>
          <a:p>
            <a:fld id="{B5ACE01F-341A-403F-8CA4-9DAD8F2BABAC}" type="datetimeFigureOut">
              <a:rPr lang="en-US" smtClean="0"/>
              <a:t>12/1/2025</a:t>
            </a:fld>
            <a:endParaRPr lang="en-US"/>
          </a:p>
        </p:txBody>
      </p:sp>
      <p:sp>
        <p:nvSpPr>
          <p:cNvPr id="5" name="Footer Placeholder 4">
            <a:extLst>
              <a:ext uri="{FF2B5EF4-FFF2-40B4-BE49-F238E27FC236}">
                <a16:creationId xmlns:a16="http://schemas.microsoft.com/office/drawing/2014/main" id="{B15DD067-9FBD-45BF-AE4E-873B1695B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ED453D-953A-4706-A167-B5F142011BAE}"/>
              </a:ext>
            </a:extLst>
          </p:cNvPr>
          <p:cNvSpPr>
            <a:spLocks noGrp="1"/>
          </p:cNvSpPr>
          <p:nvPr>
            <p:ph type="sldNum" sz="quarter" idx="12"/>
          </p:nvPr>
        </p:nvSpPr>
        <p:spPr/>
        <p:txBody>
          <a:bodyPr/>
          <a:lstStyle/>
          <a:p>
            <a:fld id="{CF1488C0-5C5B-4823-86F3-3C77D8D1C57B}" type="slidenum">
              <a:rPr lang="en-US" smtClean="0"/>
              <a:t>‹#›</a:t>
            </a:fld>
            <a:endParaRPr lang="en-US"/>
          </a:p>
        </p:txBody>
      </p:sp>
    </p:spTree>
    <p:extLst>
      <p:ext uri="{BB962C8B-B14F-4D97-AF65-F5344CB8AC3E}">
        <p14:creationId xmlns:p14="http://schemas.microsoft.com/office/powerpoint/2010/main" val="2098268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Blue">
    <p:spTree>
      <p:nvGrpSpPr>
        <p:cNvPr id="1" name=""/>
        <p:cNvGrpSpPr/>
        <p:nvPr/>
      </p:nvGrpSpPr>
      <p:grpSpPr>
        <a:xfrm>
          <a:off x="0" y="0"/>
          <a:ext cx="0" cy="0"/>
          <a:chOff x="0" y="0"/>
          <a:chExt cx="0" cy="0"/>
        </a:xfrm>
      </p:grpSpPr>
      <p:sp>
        <p:nvSpPr>
          <p:cNvPr id="4" name="Content Placeholder 2"/>
          <p:cNvSpPr>
            <a:spLocks noGrp="1"/>
          </p:cNvSpPr>
          <p:nvPr>
            <p:ph idx="1"/>
          </p:nvPr>
        </p:nvSpPr>
        <p:spPr>
          <a:xfrm>
            <a:off x="1297910" y="1114432"/>
            <a:ext cx="10239786" cy="5059362"/>
          </a:xfrm>
          <a:prstGeom prst="rect">
            <a:avLst/>
          </a:prstGeom>
        </p:spPr>
        <p:txBody>
          <a:bodyPr>
            <a:normAutofit/>
          </a:bodyPr>
          <a:lstStyle>
            <a:lvl1pPr marL="403225" indent="-403225">
              <a:lnSpc>
                <a:spcPct val="100000"/>
              </a:lnSpc>
              <a:spcBef>
                <a:spcPts val="600"/>
              </a:spcBef>
              <a:buFont typeface="Arial" panose="020B0604020202020204" pitchFamily="34" charset="0"/>
              <a:buChar char="•"/>
              <a:defRPr sz="2000">
                <a:solidFill>
                  <a:schemeClr val="accent3"/>
                </a:solidFill>
                <a:latin typeface="Calibri" panose="020F0502020204030204" pitchFamily="34" charset="0"/>
                <a:ea typeface="Verdana" pitchFamily="34" charset="0"/>
                <a:cs typeface="Arial" pitchFamily="34" charset="0"/>
              </a:defRPr>
            </a:lvl1pPr>
            <a:lvl2pPr marL="800100" indent="-342900">
              <a:lnSpc>
                <a:spcPct val="100000"/>
              </a:lnSpc>
              <a:buFont typeface="Arial" panose="020B0604020202020204" pitchFamily="34" charset="0"/>
              <a:buChar char="•"/>
              <a:defRPr sz="1800">
                <a:solidFill>
                  <a:schemeClr val="accent3"/>
                </a:solidFill>
                <a:latin typeface="Calibri" panose="020F0502020204030204" pitchFamily="34" charset="0"/>
                <a:ea typeface="Verdana" pitchFamily="34" charset="0"/>
                <a:cs typeface="Arial" pitchFamily="34" charset="0"/>
              </a:defRPr>
            </a:lvl2pPr>
            <a:lvl3pPr marL="1143000" indent="-228600">
              <a:lnSpc>
                <a:spcPct val="100000"/>
              </a:lnSpc>
              <a:buFont typeface="Arial" panose="020B0604020202020204" pitchFamily="34" charset="0"/>
              <a:buChar char="•"/>
              <a:defRPr sz="1400">
                <a:solidFill>
                  <a:schemeClr val="accent3"/>
                </a:solidFill>
                <a:latin typeface="Calibri" panose="020F0502020204030204" pitchFamily="34" charset="0"/>
                <a:ea typeface="Verdana" pitchFamily="34" charset="0"/>
                <a:cs typeface="Arial" pitchFamily="34" charset="0"/>
              </a:defRPr>
            </a:lvl3pPr>
            <a:lvl4pPr marL="1600200" indent="-228600">
              <a:lnSpc>
                <a:spcPct val="100000"/>
              </a:lnSpc>
              <a:buFont typeface="Arial" panose="020B0604020202020204" pitchFamily="34" charset="0"/>
              <a:buChar char="•"/>
              <a:defRPr sz="1400">
                <a:solidFill>
                  <a:schemeClr val="accent3"/>
                </a:solidFill>
                <a:latin typeface="Calibri" panose="020F0502020204030204" pitchFamily="34" charset="0"/>
                <a:ea typeface="Verdana" pitchFamily="34" charset="0"/>
                <a:cs typeface="Arial" pitchFamily="34" charset="0"/>
              </a:defRPr>
            </a:lvl4pPr>
            <a:lvl5pPr marL="2057400" indent="-228600">
              <a:lnSpc>
                <a:spcPct val="100000"/>
              </a:lnSpc>
              <a:buFont typeface="Arial" panose="020B0604020202020204" pitchFamily="34" charset="0"/>
              <a:buChar char="•"/>
              <a:defRPr sz="1400">
                <a:solidFill>
                  <a:schemeClr val="accent3"/>
                </a:solidFill>
                <a:latin typeface="Calibri" panose="020F0502020204030204" pitchFamily="34" charset="0"/>
                <a:ea typeface="Verdana"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a:spLocks noGrp="1"/>
          </p:cNvSpPr>
          <p:nvPr>
            <p:ph type="title"/>
          </p:nvPr>
        </p:nvSpPr>
        <p:spPr>
          <a:xfrm>
            <a:off x="1297910" y="301412"/>
            <a:ext cx="10239786" cy="685800"/>
          </a:xfrm>
          <a:prstGeom prst="rect">
            <a:avLst/>
          </a:prstGeom>
        </p:spPr>
        <p:txBody>
          <a:bodyPr vert="horz" lIns="91440" tIns="45720" rIns="91440" bIns="45720" rtlCol="0" anchor="ctr">
            <a:normAutofit/>
          </a:bodyPr>
          <a:lstStyle>
            <a:lvl1pPr>
              <a:defRPr sz="2400" i="0">
                <a:solidFill>
                  <a:srgbClr val="09436B"/>
                </a:solidFill>
                <a:latin typeface="Calibri" panose="020F0502020204030204" pitchFamily="34" charset="0"/>
                <a:cs typeface="Calibri" panose="020F0502020204030204" pitchFamily="34" charset="0"/>
              </a:defRPr>
            </a:lvl1pPr>
          </a:lstStyle>
          <a:p>
            <a:r>
              <a:rPr lang="en-US"/>
              <a:t>Click to edit Master title style</a:t>
            </a:r>
          </a:p>
        </p:txBody>
      </p:sp>
      <p:pic>
        <p:nvPicPr>
          <p:cNvPr id="9" name="Picture 8">
            <a:extLst>
              <a:ext uri="{FF2B5EF4-FFF2-40B4-BE49-F238E27FC236}">
                <a16:creationId xmlns:a16="http://schemas.microsoft.com/office/drawing/2014/main" id="{402F15C5-9703-4432-8C44-06F29BC871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97910" cy="6135624"/>
          </a:xfrm>
          <a:prstGeom prst="rect">
            <a:avLst/>
          </a:prstGeom>
        </p:spPr>
      </p:pic>
    </p:spTree>
    <p:extLst>
      <p:ext uri="{BB962C8B-B14F-4D97-AF65-F5344CB8AC3E}">
        <p14:creationId xmlns:p14="http://schemas.microsoft.com/office/powerpoint/2010/main" val="249894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
          <p15:clr>
            <a:srgbClr val="FBAE40"/>
          </p15:clr>
        </p15:guide>
        <p15:guide id="2" pos="5472">
          <p15:clr>
            <a:srgbClr val="FBAE40"/>
          </p15:clr>
        </p15:guide>
        <p15:guide id="3" orient="horz" pos="5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9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32865" y="2586693"/>
            <a:ext cx="10853283" cy="1311312"/>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Font: use Calibri for main content, use Times for quotes and highlights, 24 pts min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32866" y="1657682"/>
            <a:ext cx="10853281" cy="637283"/>
          </a:xfrm>
          <a:prstGeom prst="rect">
            <a:avLst/>
          </a:prstGeom>
        </p:spPr>
        <p:txBody>
          <a:bodyPr lIns="0" tIns="0" rIns="0" bIns="0"/>
          <a:lstStyle>
            <a:lvl1pPr marL="0" indent="0">
              <a:buNone/>
              <a:defRPr sz="3733">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632866" y="5088333"/>
            <a:ext cx="4827929"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Times New Roman" panose="02020603050405020304" pitchFamily="18" charset="0"/>
                <a:cs typeface="Times New Roman" panose="02020603050405020304" pitchFamily="18"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632867" y="4130042"/>
            <a:ext cx="1882960"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754834" y="4130042"/>
            <a:ext cx="3676169" cy="892140"/>
          </a:xfrm>
          <a:prstGeom prst="rect">
            <a:avLst/>
          </a:prstGeom>
        </p:spPr>
        <p:txBody>
          <a:bodyPr wrap="square" lIns="0" tIns="0" rIns="0" bIns="0">
            <a:noAutofit/>
          </a:bodyPr>
          <a:lstStyle>
            <a:lvl1pPr marL="0" indent="0" hangingPunct="1">
              <a:spcBef>
                <a:spcPts val="1312"/>
              </a:spcBef>
              <a:buNone/>
              <a:defRPr sz="3200" b="1"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 bold</a:t>
            </a:r>
          </a:p>
        </p:txBody>
      </p:sp>
      <p:sp>
        <p:nvSpPr>
          <p:cNvPr id="3" name="Title 1">
            <a:extLst>
              <a:ext uri="{FF2B5EF4-FFF2-40B4-BE49-F238E27FC236}">
                <a16:creationId xmlns:a16="http://schemas.microsoft.com/office/drawing/2014/main" id="{92BA3FD5-C755-2E54-4615-659AFCEC7EEE}"/>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28269614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2_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558481" y="985306"/>
            <a:ext cx="11075035" cy="664797"/>
          </a:xfrm>
          <a:prstGeom prst="rect">
            <a:avLst/>
          </a:prstGeom>
        </p:spPr>
        <p:txBody>
          <a:bodyPr wrap="square" lIns="0" tIns="0" rIns="0" bIns="0">
            <a:spAutoFit/>
          </a:bodyPr>
          <a:lstStyle>
            <a:lvl1pPr>
              <a:defRPr sz="4800" b="1" i="0">
                <a:solidFill>
                  <a:srgbClr val="00426A"/>
                </a:solidFill>
                <a:latin typeface="Arial"/>
                <a:cs typeface="Arial"/>
              </a:defRPr>
            </a:lvl1pPr>
          </a:lstStyle>
          <a:p>
            <a:endParaRPr/>
          </a:p>
        </p:txBody>
      </p:sp>
      <p:sp>
        <p:nvSpPr>
          <p:cNvPr id="3" name="Holder 3"/>
          <p:cNvSpPr>
            <a:spLocks noGrp="1"/>
          </p:cNvSpPr>
          <p:nvPr>
            <p:ph type="subTitle" idx="4"/>
          </p:nvPr>
        </p:nvSpPr>
        <p:spPr>
          <a:xfrm>
            <a:off x="1828800" y="3840480"/>
            <a:ext cx="8534400" cy="443198"/>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45411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60788" y="2416628"/>
            <a:ext cx="10825360" cy="3838400"/>
          </a:xfrm>
          <a:prstGeom prst="rect">
            <a:avLst/>
          </a:prstGeom>
        </p:spPr>
        <p:txBody>
          <a:bodyPr wrap="square" lIns="0" tIns="0" rIns="0" bIns="0">
            <a:noAutofit/>
          </a:bodyPr>
          <a:lstStyle>
            <a:lvl1pPr marL="0" indent="0">
              <a:spcBef>
                <a:spcPts val="1312"/>
              </a:spcBef>
              <a:buNone/>
              <a:defRPr sz="2667" spc="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Body text is 24 pts minimum, Calibri</a:t>
            </a:r>
            <a:endParaRPr lang="en-US"/>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660787" y="1657682"/>
            <a:ext cx="10825360" cy="637283"/>
          </a:xfrm>
          <a:prstGeom prst="rect">
            <a:avLst/>
          </a:prstGeom>
        </p:spPr>
        <p:txBody>
          <a:bodyPr lIns="0" tIns="0" rIns="0" bIns="0"/>
          <a:lstStyle>
            <a:lvl1pPr marL="0" indent="0">
              <a:buNone/>
              <a:defRPr sz="3200" spc="0">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8" name="Title 1">
            <a:extLst>
              <a:ext uri="{FF2B5EF4-FFF2-40B4-BE49-F238E27FC236}">
                <a16:creationId xmlns:a16="http://schemas.microsoft.com/office/drawing/2014/main" id="{34196718-3EC3-75C0-F973-E557B6B502B4}"/>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3733"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a:t>
            </a:r>
          </a:p>
        </p:txBody>
      </p:sp>
    </p:spTree>
    <p:extLst>
      <p:ext uri="{BB962C8B-B14F-4D97-AF65-F5344CB8AC3E}">
        <p14:creationId xmlns:p14="http://schemas.microsoft.com/office/powerpoint/2010/main" val="2258511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871580" y="578554"/>
            <a:ext cx="9614569" cy="787401"/>
          </a:xfrm>
          <a:prstGeom prst="rect">
            <a:avLst/>
          </a:prstGeom>
        </p:spPr>
        <p:txBody>
          <a:bodyPr vert="horz"/>
          <a:lstStyle>
            <a:lvl1pPr algn="l">
              <a:defRPr sz="4267" kern="1200" spc="133" baseline="0">
                <a:solidFill>
                  <a:schemeClr val="bg1"/>
                </a:solidFill>
                <a:latin typeface="Arial" charset="0"/>
              </a:defRPr>
            </a:lvl1pPr>
          </a:lstStyle>
          <a:p>
            <a:r>
              <a:rPr lang="en-US"/>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871580" y="1854007"/>
            <a:ext cx="9614569" cy="4441372"/>
          </a:xfrm>
          <a:prstGeom prst="rect">
            <a:avLst/>
          </a:prstGeom>
        </p:spPr>
        <p:txBody>
          <a:bodyPr wrap="square" lIns="0" tIns="0" rIns="0" bIns="0">
            <a:noAutofit/>
          </a:bodyPr>
          <a:lstStyle>
            <a:lvl1pPr marL="457189" indent="-457189">
              <a:spcBef>
                <a:spcPts val="1312"/>
              </a:spcBef>
              <a:buFont typeface="Arial" panose="020B0604020202020204" pitchFamily="34" charset="0"/>
              <a:buChar char="•"/>
              <a:defRPr sz="3200" baseline="0">
                <a:solidFill>
                  <a:schemeClr val="bg1"/>
                </a:solidFill>
                <a:latin typeface="Arial" panose="020B0604020202020204" pitchFamily="34" charset="0"/>
                <a:cs typeface="Arial" panose="020B0604020202020204" pitchFamily="34" charset="0"/>
              </a:defRPr>
            </a:lvl1pPr>
            <a:lvl2pPr marL="1066773" indent="-457189">
              <a:buClr>
                <a:srgbClr val="A9C23F"/>
              </a:buClr>
              <a:buFont typeface="Arial" panose="020B0604020202020204" pitchFamily="34" charset="0"/>
              <a:buChar char="•"/>
              <a:defRPr sz="3200" baseline="0">
                <a:solidFill>
                  <a:schemeClr val="bg1"/>
                </a:solidFill>
                <a:latin typeface="Arial" panose="020B0604020202020204" pitchFamily="34" charset="0"/>
              </a:defRPr>
            </a:lvl2pPr>
            <a:lvl3pPr marL="1600160" indent="-380990">
              <a:buClr>
                <a:schemeClr val="bg1"/>
              </a:buClr>
              <a:buFont typeface="Arial" panose="020B0604020202020204" pitchFamily="34" charset="0"/>
              <a:buChar char="•"/>
              <a:defRPr sz="3200">
                <a:solidFill>
                  <a:schemeClr val="bg1"/>
                </a:solidFill>
                <a:cs typeface="Arial" panose="020B0604020202020204" pitchFamily="34" charset="0"/>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Arial 24pt</a:t>
            </a:r>
          </a:p>
          <a:p>
            <a:pPr lvl="0"/>
            <a:r>
              <a:rPr lang="en-US" altLang="en-US"/>
              <a:t>If more Bulleted Items are needed</a:t>
            </a:r>
            <a:br>
              <a:rPr lang="en-US" altLang="en-US"/>
            </a:br>
            <a:r>
              <a:rPr lang="en-US" altLang="en-US"/>
              <a:t>use another slide and add transitions</a:t>
            </a:r>
          </a:p>
          <a:p>
            <a:pPr lvl="0"/>
            <a:r>
              <a:rPr lang="en-US" altLang="en-US"/>
              <a:t>Use basic transitions like this one</a:t>
            </a:r>
          </a:p>
          <a:p>
            <a:pPr lvl="0"/>
            <a:r>
              <a:rPr lang="en-US" altLang="en-US"/>
              <a:t>It is better to have more slide than one slide with small text</a:t>
            </a:r>
          </a:p>
        </p:txBody>
      </p:sp>
    </p:spTree>
    <p:extLst>
      <p:ext uri="{BB962C8B-B14F-4D97-AF65-F5344CB8AC3E}">
        <p14:creationId xmlns:p14="http://schemas.microsoft.com/office/powerpoint/2010/main" val="1205032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Section Header">
  <p:cSld name="4_Section Header">
    <p:bg>
      <p:bgPr>
        <a:solidFill>
          <a:srgbClr val="01426A"/>
        </a:solidFill>
        <a:effectLst/>
      </p:bgPr>
    </p:bg>
    <p:spTree>
      <p:nvGrpSpPr>
        <p:cNvPr id="1" name="Shape 20"/>
        <p:cNvGrpSpPr/>
        <p:nvPr/>
      </p:nvGrpSpPr>
      <p:grpSpPr>
        <a:xfrm>
          <a:off x="0" y="0"/>
          <a:ext cx="0" cy="0"/>
          <a:chOff x="0" y="0"/>
          <a:chExt cx="0" cy="0"/>
        </a:xfrm>
      </p:grpSpPr>
      <p:sp>
        <p:nvSpPr>
          <p:cNvPr id="21" name="Google Shape;21;p23"/>
          <p:cNvSpPr>
            <a:spLocks noGrp="1"/>
          </p:cNvSpPr>
          <p:nvPr>
            <p:ph type="pic" idx="2"/>
          </p:nvPr>
        </p:nvSpPr>
        <p:spPr>
          <a:xfrm>
            <a:off x="8345562" y="1944508"/>
            <a:ext cx="2536372" cy="2008717"/>
          </a:xfrm>
          <a:prstGeom prst="rect">
            <a:avLst/>
          </a:prstGeom>
          <a:noFill/>
          <a:ln>
            <a:noFill/>
          </a:ln>
        </p:spPr>
        <p:txBody>
          <a:bodyPr/>
          <a:lstStyle/>
          <a:p>
            <a:endParaRPr lang="en-US"/>
          </a:p>
        </p:txBody>
      </p:sp>
      <p:sp>
        <p:nvSpPr>
          <p:cNvPr id="22" name="Google Shape;22;p23"/>
          <p:cNvSpPr txBox="1">
            <a:spLocks noGrp="1"/>
          </p:cNvSpPr>
          <p:nvPr>
            <p:ph type="body" idx="1"/>
          </p:nvPr>
        </p:nvSpPr>
        <p:spPr>
          <a:xfrm>
            <a:off x="623561" y="1944508"/>
            <a:ext cx="7098441" cy="4060373"/>
          </a:xfrm>
          <a:prstGeom prst="rect">
            <a:avLst/>
          </a:prstGeom>
          <a:noFill/>
          <a:ln>
            <a:noFill/>
          </a:ln>
        </p:spPr>
        <p:txBody>
          <a:bodyPr spcFirstLastPara="1" wrap="square" lIns="0" tIns="0" rIns="0" bIns="0" anchor="t" anchorCtr="0">
            <a:noAutofit/>
          </a:bodyPr>
          <a:lstStyle>
            <a:lvl1pPr marL="609585" marR="0" lvl="0" indent="-507987" algn="l" rtl="0">
              <a:spcBef>
                <a:spcPts val="1312"/>
              </a:spcBef>
              <a:spcAft>
                <a:spcPts val="0"/>
              </a:spcAft>
              <a:buClr>
                <a:schemeClr val="lt1"/>
              </a:buClr>
              <a:buSzPts val="2400"/>
              <a:buFont typeface="Arial"/>
              <a:buChar char="•"/>
              <a:defRPr sz="3200" b="0" i="0" u="none" strike="noStrike" cap="none">
                <a:solidFill>
                  <a:schemeClr val="lt1"/>
                </a:solidFill>
                <a:latin typeface="Calibri"/>
                <a:ea typeface="Calibri"/>
                <a:cs typeface="Calibri"/>
                <a:sym typeface="Calibri"/>
              </a:defRPr>
            </a:lvl1pPr>
            <a:lvl2pPr marL="1219170" marR="0" lvl="1" indent="-474121" algn="l" rtl="0">
              <a:spcBef>
                <a:spcPts val="533"/>
              </a:spcBef>
              <a:spcAft>
                <a:spcPts val="0"/>
              </a:spcAft>
              <a:buClr>
                <a:schemeClr val="lt1"/>
              </a:buClr>
              <a:buSzPts val="2000"/>
              <a:buFont typeface="Arial"/>
              <a:buChar char="•"/>
              <a:defRPr sz="2667" b="0" i="0" u="none" strike="noStrike" cap="none">
                <a:solidFill>
                  <a:schemeClr val="lt1"/>
                </a:solidFill>
                <a:latin typeface="Calibri"/>
                <a:ea typeface="Calibri"/>
                <a:cs typeface="Calibri"/>
                <a:sym typeface="Calibri"/>
              </a:defRPr>
            </a:lvl2pPr>
            <a:lvl3pPr marL="1828754" marR="0" lvl="2" indent="-507987" algn="l" rtl="0">
              <a:spcBef>
                <a:spcPts val="640"/>
              </a:spcBef>
              <a:spcAft>
                <a:spcPts val="0"/>
              </a:spcAft>
              <a:buClr>
                <a:schemeClr val="lt1"/>
              </a:buClr>
              <a:buSzPts val="2400"/>
              <a:buFont typeface="Arial"/>
              <a:buChar char="•"/>
              <a:defRPr sz="3200" b="0" i="0" u="none" strike="noStrike" cap="none">
                <a:solidFill>
                  <a:schemeClr val="lt1"/>
                </a:solidFill>
                <a:latin typeface="Corbel"/>
                <a:ea typeface="Corbel"/>
                <a:cs typeface="Corbel"/>
                <a:sym typeface="Corbel"/>
              </a:defRPr>
            </a:lvl3pPr>
            <a:lvl4pPr marL="2438339" marR="0" lvl="3" indent="-440256" algn="l" rtl="0">
              <a:spcBef>
                <a:spcPts val="427"/>
              </a:spcBef>
              <a:spcAft>
                <a:spcPts val="0"/>
              </a:spcAft>
              <a:buClr>
                <a:schemeClr val="lt1"/>
              </a:buClr>
              <a:buSzPts val="1600"/>
              <a:buFont typeface="Arial"/>
              <a:buChar char="•"/>
              <a:defRPr sz="2133" b="0" i="0" u="none" strike="noStrike" cap="none">
                <a:solidFill>
                  <a:schemeClr val="lt1"/>
                </a:solidFill>
                <a:latin typeface="Corbel"/>
                <a:ea typeface="Corbel"/>
                <a:cs typeface="Corbel"/>
                <a:sym typeface="Corbel"/>
              </a:defRPr>
            </a:lvl4pPr>
            <a:lvl5pPr marL="3047924" marR="0" lvl="4" indent="-440256" algn="l" rtl="0">
              <a:spcBef>
                <a:spcPts val="427"/>
              </a:spcBef>
              <a:spcAft>
                <a:spcPts val="0"/>
              </a:spcAft>
              <a:buClr>
                <a:schemeClr val="lt1"/>
              </a:buClr>
              <a:buSzPts val="1600"/>
              <a:buFont typeface="Arial"/>
              <a:buChar char="•"/>
              <a:defRPr sz="2133" b="0" i="0" u="none" strike="noStrike" cap="none">
                <a:solidFill>
                  <a:schemeClr val="lt1"/>
                </a:solidFill>
                <a:latin typeface="Corbel"/>
                <a:ea typeface="Corbel"/>
                <a:cs typeface="Corbel"/>
                <a:sym typeface="Corbe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orbel"/>
                <a:ea typeface="Corbel"/>
                <a:cs typeface="Corbel"/>
                <a:sym typeface="Corbe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orbel"/>
                <a:ea typeface="Corbel"/>
                <a:cs typeface="Corbel"/>
                <a:sym typeface="Corbe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orbel"/>
                <a:ea typeface="Corbel"/>
                <a:cs typeface="Corbel"/>
                <a:sym typeface="Corbe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orbel"/>
                <a:ea typeface="Corbel"/>
                <a:cs typeface="Corbel"/>
                <a:sym typeface="Corbel"/>
              </a:defRPr>
            </a:lvl9pPr>
          </a:lstStyle>
          <a:p>
            <a:endParaRPr/>
          </a:p>
        </p:txBody>
      </p:sp>
      <p:sp>
        <p:nvSpPr>
          <p:cNvPr id="23" name="Google Shape;23;p23"/>
          <p:cNvSpPr txBox="1">
            <a:spLocks noGrp="1"/>
          </p:cNvSpPr>
          <p:nvPr>
            <p:ph type="title"/>
          </p:nvPr>
        </p:nvSpPr>
        <p:spPr>
          <a:xfrm>
            <a:off x="623560" y="578554"/>
            <a:ext cx="10862589" cy="787401"/>
          </a:xfrm>
          <a:prstGeom prst="rect">
            <a:avLst/>
          </a:prstGeom>
          <a:noFill/>
          <a:ln>
            <a:noFill/>
          </a:ln>
        </p:spPr>
        <p:txBody>
          <a:bodyPr spcFirstLastPara="1" wrap="square" lIns="0" tIns="45700" rIns="0" bIns="45700" anchor="t" anchorCtr="0">
            <a:noAutofit/>
          </a:bodyPr>
          <a:lstStyle>
            <a:lvl1pPr marR="0" lvl="0" algn="l" rtl="0">
              <a:spcBef>
                <a:spcPts val="0"/>
              </a:spcBef>
              <a:spcAft>
                <a:spcPts val="0"/>
              </a:spcAft>
              <a:buClr>
                <a:schemeClr val="lt1"/>
              </a:buClr>
              <a:buSzPts val="3200"/>
              <a:buFont typeface="Calibri"/>
              <a:buNone/>
              <a:defRPr sz="4267"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endParaRPr/>
          </a:p>
        </p:txBody>
      </p:sp>
      <p:sp>
        <p:nvSpPr>
          <p:cNvPr id="24" name="Google Shape;24;p23"/>
          <p:cNvSpPr txBox="1">
            <a:spLocks noGrp="1"/>
          </p:cNvSpPr>
          <p:nvPr>
            <p:ph type="body" idx="3"/>
          </p:nvPr>
        </p:nvSpPr>
        <p:spPr>
          <a:xfrm>
            <a:off x="9860648" y="5683076"/>
            <a:ext cx="1707792" cy="284140"/>
          </a:xfrm>
          <a:prstGeom prst="rect">
            <a:avLst/>
          </a:prstGeom>
          <a:noFill/>
          <a:ln>
            <a:noFill/>
          </a:ln>
        </p:spPr>
        <p:txBody>
          <a:bodyPr spcFirstLastPara="1" wrap="square" lIns="91425" tIns="45700" rIns="91425" bIns="45700" anchor="t" anchorCtr="0">
            <a:spAutoFit/>
          </a:bodyPr>
          <a:lstStyle>
            <a:lvl1pPr marL="609585" marR="0" lvl="0" indent="-304792" algn="r" rtl="0">
              <a:spcBef>
                <a:spcPts val="240"/>
              </a:spcBef>
              <a:spcAft>
                <a:spcPts val="0"/>
              </a:spcAft>
              <a:buClr>
                <a:schemeClr val="lt1"/>
              </a:buClr>
              <a:buSzPts val="900"/>
              <a:buFont typeface="Arial"/>
              <a:buNone/>
              <a:defRPr sz="1200" b="0" i="0" u="none" strike="noStrike" cap="none">
                <a:solidFill>
                  <a:schemeClr val="lt1"/>
                </a:solidFill>
                <a:latin typeface="Calibri"/>
                <a:ea typeface="Calibri"/>
                <a:cs typeface="Calibri"/>
                <a:sym typeface="Calibri"/>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orbel"/>
                <a:ea typeface="Corbel"/>
                <a:cs typeface="Corbel"/>
                <a:sym typeface="Corbe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orbel"/>
                <a:ea typeface="Corbel"/>
                <a:cs typeface="Corbel"/>
                <a:sym typeface="Corbe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orbel"/>
                <a:ea typeface="Corbel"/>
                <a:cs typeface="Corbel"/>
                <a:sym typeface="Corbe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orbel"/>
                <a:ea typeface="Corbel"/>
                <a:cs typeface="Corbel"/>
                <a:sym typeface="Corbe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orbel"/>
                <a:ea typeface="Corbel"/>
                <a:cs typeface="Corbel"/>
                <a:sym typeface="Corbe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orbel"/>
                <a:ea typeface="Corbel"/>
                <a:cs typeface="Corbel"/>
                <a:sym typeface="Corbe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orbel"/>
                <a:ea typeface="Corbel"/>
                <a:cs typeface="Corbel"/>
                <a:sym typeface="Corbe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orbel"/>
                <a:ea typeface="Corbel"/>
                <a:cs typeface="Corbel"/>
                <a:sym typeface="Corbel"/>
              </a:defRPr>
            </a:lvl9pPr>
          </a:lstStyle>
          <a:p>
            <a:endParaRPr/>
          </a:p>
        </p:txBody>
      </p:sp>
    </p:spTree>
    <p:extLst>
      <p:ext uri="{BB962C8B-B14F-4D97-AF65-F5344CB8AC3E}">
        <p14:creationId xmlns:p14="http://schemas.microsoft.com/office/powerpoint/2010/main" val="2621530083"/>
      </p:ext>
    </p:extLst>
  </p:cSld>
  <p:clrMapOvr>
    <a:masterClrMapping/>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32865" y="2586693"/>
            <a:ext cx="10853283" cy="1311312"/>
          </a:xfrm>
          <a:prstGeom prst="rect">
            <a:avLst/>
          </a:prstGeom>
        </p:spPr>
        <p:txBody>
          <a:bodyPr wrap="square" lIns="0" tIns="0" rIns="0" bIns="0">
            <a:noAutofit/>
          </a:bodyPr>
          <a:lstStyle>
            <a:lvl1pPr marL="0" indent="0" hangingPunct="1">
              <a:spcBef>
                <a:spcPts val="1312"/>
              </a:spcBef>
              <a:buNone/>
              <a:defRPr sz="2667"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Font: use Calibri for main content, use Times for quotes and highlights, 24 pts min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32866" y="1657682"/>
            <a:ext cx="10853281" cy="637283"/>
          </a:xfrm>
          <a:prstGeom prst="rect">
            <a:avLst/>
          </a:prstGeom>
        </p:spPr>
        <p:txBody>
          <a:bodyPr lIns="0" tIns="0" rIns="0" bIns="0"/>
          <a:lstStyle>
            <a:lvl1pPr marL="0" indent="0">
              <a:buNone/>
              <a:defRPr sz="3200">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632867" y="4130042"/>
            <a:ext cx="1882960"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754834" y="4130042"/>
            <a:ext cx="3676169" cy="892140"/>
          </a:xfrm>
          <a:prstGeom prst="rect">
            <a:avLst/>
          </a:prstGeom>
        </p:spPr>
        <p:txBody>
          <a:bodyPr wrap="square" lIns="0" tIns="0" rIns="0" bIns="0">
            <a:noAutofit/>
          </a:bodyPr>
          <a:lstStyle>
            <a:lvl1pPr marL="0" indent="0" hangingPunct="1">
              <a:spcBef>
                <a:spcPts val="1312"/>
              </a:spcBef>
              <a:buNone/>
              <a:defRPr sz="3200" b="1"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 bold</a:t>
            </a:r>
          </a:p>
        </p:txBody>
      </p:sp>
      <p:sp>
        <p:nvSpPr>
          <p:cNvPr id="3" name="Title 1">
            <a:extLst>
              <a:ext uri="{FF2B5EF4-FFF2-40B4-BE49-F238E27FC236}">
                <a16:creationId xmlns:a16="http://schemas.microsoft.com/office/drawing/2014/main" id="{92BA3FD5-C755-2E54-4615-659AFCEC7EEE}"/>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3733"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11498025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60788" y="2416628"/>
            <a:ext cx="10825360" cy="3838400"/>
          </a:xfrm>
          <a:prstGeom prst="rect">
            <a:avLst/>
          </a:prstGeom>
        </p:spPr>
        <p:txBody>
          <a:bodyPr wrap="square" lIns="0" tIns="0" rIns="0" bIns="0">
            <a:noAutofit/>
          </a:bodyPr>
          <a:lstStyle>
            <a:lvl1pPr marL="0" indent="0">
              <a:spcBef>
                <a:spcPts val="1312"/>
              </a:spcBef>
              <a:buNone/>
              <a:defRPr sz="2667" spc="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Body text is 24 pts minimum, Calibri</a:t>
            </a:r>
            <a:endParaRPr lang="en-US"/>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660787" y="1657682"/>
            <a:ext cx="10825360" cy="637283"/>
          </a:xfrm>
          <a:prstGeom prst="rect">
            <a:avLst/>
          </a:prstGeom>
        </p:spPr>
        <p:txBody>
          <a:bodyPr lIns="0" tIns="0" rIns="0" bIns="0"/>
          <a:lstStyle>
            <a:lvl1pPr marL="0" indent="0">
              <a:buNone/>
              <a:defRPr sz="3200" spc="0">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8" name="Title 1">
            <a:extLst>
              <a:ext uri="{FF2B5EF4-FFF2-40B4-BE49-F238E27FC236}">
                <a16:creationId xmlns:a16="http://schemas.microsoft.com/office/drawing/2014/main" id="{34196718-3EC3-75C0-F973-E557B6B502B4}"/>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3733"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a:t>
            </a:r>
          </a:p>
        </p:txBody>
      </p:sp>
    </p:spTree>
    <p:extLst>
      <p:ext uri="{BB962C8B-B14F-4D97-AF65-F5344CB8AC3E}">
        <p14:creationId xmlns:p14="http://schemas.microsoft.com/office/powerpoint/2010/main" val="32826552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A64F7-B54C-4798-9B20-8E53B1915F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4591FF-E35E-4891-B958-2887D9755E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8E521-2654-477B-946E-0DF18E13445C}"/>
              </a:ext>
            </a:extLst>
          </p:cNvPr>
          <p:cNvSpPr>
            <a:spLocks noGrp="1"/>
          </p:cNvSpPr>
          <p:nvPr>
            <p:ph type="dt" sz="half" idx="10"/>
          </p:nvPr>
        </p:nvSpPr>
        <p:spPr/>
        <p:txBody>
          <a:bodyPr/>
          <a:lstStyle/>
          <a:p>
            <a:fld id="{B5ACE01F-341A-403F-8CA4-9DAD8F2BABAC}" type="datetimeFigureOut">
              <a:rPr lang="en-US" smtClean="0"/>
              <a:t>12/1/2025</a:t>
            </a:fld>
            <a:endParaRPr lang="en-US"/>
          </a:p>
        </p:txBody>
      </p:sp>
      <p:sp>
        <p:nvSpPr>
          <p:cNvPr id="5" name="Footer Placeholder 4">
            <a:extLst>
              <a:ext uri="{FF2B5EF4-FFF2-40B4-BE49-F238E27FC236}">
                <a16:creationId xmlns:a16="http://schemas.microsoft.com/office/drawing/2014/main" id="{6BE11CC1-10FB-4094-81DC-6F8E5C681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6E0E4-C55C-4BEE-9A44-627EEC69CA71}"/>
              </a:ext>
            </a:extLst>
          </p:cNvPr>
          <p:cNvSpPr>
            <a:spLocks noGrp="1"/>
          </p:cNvSpPr>
          <p:nvPr>
            <p:ph type="sldNum" sz="quarter" idx="12"/>
          </p:nvPr>
        </p:nvSpPr>
        <p:spPr/>
        <p:txBody>
          <a:bodyPr/>
          <a:lstStyle/>
          <a:p>
            <a:fld id="{CF1488C0-5C5B-4823-86F3-3C77D8D1C57B}" type="slidenum">
              <a:rPr lang="en-US" smtClean="0"/>
              <a:t>‹#›</a:t>
            </a:fld>
            <a:endParaRPr lang="en-US"/>
          </a:p>
        </p:txBody>
      </p:sp>
    </p:spTree>
    <p:extLst>
      <p:ext uri="{BB962C8B-B14F-4D97-AF65-F5344CB8AC3E}">
        <p14:creationId xmlns:p14="http://schemas.microsoft.com/office/powerpoint/2010/main" val="1330448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660787" y="1657682"/>
            <a:ext cx="10825360" cy="637283"/>
          </a:xfrm>
          <a:prstGeom prst="rect">
            <a:avLst/>
          </a:prstGeom>
        </p:spPr>
        <p:txBody>
          <a:bodyPr lIns="0" tIns="0" rIns="0" bIns="0"/>
          <a:lstStyle>
            <a:lvl1pPr marL="0" indent="0">
              <a:buNone/>
              <a:defRPr sz="3733" spc="0">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DO’s</a:t>
            </a:r>
          </a:p>
        </p:txBody>
      </p:sp>
      <p:sp>
        <p:nvSpPr>
          <p:cNvPr id="8" name="Title 1">
            <a:extLst>
              <a:ext uri="{FF2B5EF4-FFF2-40B4-BE49-F238E27FC236}">
                <a16:creationId xmlns:a16="http://schemas.microsoft.com/office/drawing/2014/main" id="{34196718-3EC3-75C0-F973-E557B6B502B4}"/>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a:t>
            </a:r>
          </a:p>
        </p:txBody>
      </p:sp>
      <p:sp>
        <p:nvSpPr>
          <p:cNvPr id="4" name="Content Placeholder 3">
            <a:extLst>
              <a:ext uri="{FF2B5EF4-FFF2-40B4-BE49-F238E27FC236}">
                <a16:creationId xmlns:a16="http://schemas.microsoft.com/office/drawing/2014/main" id="{20632938-4FD1-E1E6-B99C-F01D002F628B}"/>
              </a:ext>
            </a:extLst>
          </p:cNvPr>
          <p:cNvSpPr>
            <a:spLocks noGrp="1"/>
          </p:cNvSpPr>
          <p:nvPr>
            <p:ph sz="quarter" idx="14" hasCustomPrompt="1"/>
          </p:nvPr>
        </p:nvSpPr>
        <p:spPr>
          <a:xfrm>
            <a:off x="660401" y="2402840"/>
            <a:ext cx="10826751" cy="3566584"/>
          </a:xfrm>
          <a:prstGeom prst="rect">
            <a:avLst/>
          </a:prstGeom>
        </p:spPr>
        <p:txBody>
          <a:bodyPr numCol="2"/>
          <a:lstStyle>
            <a:lvl1pPr>
              <a:defRPr sz="3200">
                <a:solidFill>
                  <a:schemeClr val="tx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Keep it simple </a:t>
            </a:r>
          </a:p>
          <a:p>
            <a:pPr lvl="0"/>
            <a:r>
              <a:rPr lang="en-US"/>
              <a:t>Min 24pt font size</a:t>
            </a:r>
          </a:p>
          <a:p>
            <a:pPr lvl="0"/>
            <a:r>
              <a:rPr lang="en-US"/>
              <a:t>Be consistent</a:t>
            </a:r>
          </a:p>
          <a:p>
            <a:pPr lvl="0"/>
            <a:r>
              <a:rPr lang="en-US"/>
              <a:t>Limit text</a:t>
            </a:r>
          </a:p>
          <a:p>
            <a:pPr lvl="0"/>
            <a:r>
              <a:rPr lang="en-US"/>
              <a:t>Use high-quality graphics, not clip art</a:t>
            </a:r>
          </a:p>
          <a:p>
            <a:pPr lvl="0"/>
            <a:endParaRPr lang="en-US"/>
          </a:p>
          <a:p>
            <a:pPr lvl="0"/>
            <a:r>
              <a:rPr lang="en-US"/>
              <a:t>Break up your slides into small chunks</a:t>
            </a:r>
          </a:p>
          <a:p>
            <a:pPr lvl="0"/>
            <a:r>
              <a:rPr lang="en-US"/>
              <a:t>Check your spelling and grammar</a:t>
            </a:r>
          </a:p>
          <a:p>
            <a:pPr lvl="0"/>
            <a:r>
              <a:rPr lang="en-US"/>
              <a:t>Use text styles</a:t>
            </a:r>
          </a:p>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r>
              <a:rPr lang="en-US"/>
              <a:t>Try using video or audio</a:t>
            </a:r>
          </a:p>
          <a:p>
            <a:pPr lvl="0"/>
            <a:endParaRPr lang="en-US"/>
          </a:p>
          <a:p>
            <a:pPr lvl="0"/>
            <a:endParaRPr lang="en-US"/>
          </a:p>
        </p:txBody>
      </p:sp>
    </p:spTree>
    <p:extLst>
      <p:ext uri="{BB962C8B-B14F-4D97-AF65-F5344CB8AC3E}">
        <p14:creationId xmlns:p14="http://schemas.microsoft.com/office/powerpoint/2010/main" val="17387718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01426A"/>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660787" y="1657682"/>
            <a:ext cx="10825360" cy="637283"/>
          </a:xfrm>
          <a:prstGeom prst="rect">
            <a:avLst/>
          </a:prstGeom>
        </p:spPr>
        <p:txBody>
          <a:bodyPr lIns="0" tIns="0" rIns="0" bIns="0"/>
          <a:lstStyle>
            <a:lvl1pPr marL="0" indent="0">
              <a:buNone/>
              <a:defRPr sz="3733" spc="0">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Follow these best practices</a:t>
            </a:r>
          </a:p>
          <a:p>
            <a:pPr lvl="0"/>
            <a:endParaRPr lang="en-US"/>
          </a:p>
        </p:txBody>
      </p:sp>
      <p:sp>
        <p:nvSpPr>
          <p:cNvPr id="8" name="Title 1">
            <a:extLst>
              <a:ext uri="{FF2B5EF4-FFF2-40B4-BE49-F238E27FC236}">
                <a16:creationId xmlns:a16="http://schemas.microsoft.com/office/drawing/2014/main" id="{34196718-3EC3-75C0-F973-E557B6B502B4}"/>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a:t>
            </a:r>
          </a:p>
        </p:txBody>
      </p:sp>
      <p:sp>
        <p:nvSpPr>
          <p:cNvPr id="4" name="Content Placeholder 3">
            <a:extLst>
              <a:ext uri="{FF2B5EF4-FFF2-40B4-BE49-F238E27FC236}">
                <a16:creationId xmlns:a16="http://schemas.microsoft.com/office/drawing/2014/main" id="{20632938-4FD1-E1E6-B99C-F01D002F628B}"/>
              </a:ext>
            </a:extLst>
          </p:cNvPr>
          <p:cNvSpPr>
            <a:spLocks noGrp="1"/>
          </p:cNvSpPr>
          <p:nvPr>
            <p:ph sz="quarter" idx="14" hasCustomPrompt="1"/>
          </p:nvPr>
        </p:nvSpPr>
        <p:spPr>
          <a:xfrm>
            <a:off x="660401" y="2463801"/>
            <a:ext cx="10826751" cy="3640784"/>
          </a:xfrm>
          <a:prstGeom prst="rect">
            <a:avLst/>
          </a:prstGeom>
        </p:spPr>
        <p:txBody>
          <a:bodyPr numCol="2">
            <a:noAutofit/>
          </a:bodyPr>
          <a:lstStyle>
            <a:lvl1pPr>
              <a:defRPr sz="3200">
                <a:solidFill>
                  <a:schemeClr val="tx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Don’t use stale built-in templates</a:t>
            </a:r>
          </a:p>
          <a:p>
            <a:pPr lvl="0"/>
            <a:r>
              <a:rPr lang="en-US"/>
              <a:t>Don’t throw off your audience with fancy fonts</a:t>
            </a:r>
          </a:p>
          <a:p>
            <a:pPr lvl="0"/>
            <a:r>
              <a:rPr lang="en-US"/>
              <a:t>Don’t use distracting animations and transitions</a:t>
            </a:r>
          </a:p>
          <a:p>
            <a:pPr lvl="0"/>
            <a:r>
              <a:rPr lang="en-US"/>
              <a:t>Don’t use clip art</a:t>
            </a:r>
          </a:p>
          <a:p>
            <a:pPr lvl="0"/>
            <a:r>
              <a:rPr lang="en-US"/>
              <a:t>Don’t put an entire paragraph in your slide</a:t>
            </a:r>
          </a:p>
          <a:p>
            <a:pPr lvl="0"/>
            <a:r>
              <a:rPr lang="en-US"/>
              <a:t>Don’t go too fast</a:t>
            </a:r>
          </a:p>
          <a:p>
            <a:pPr lvl="0"/>
            <a:r>
              <a:rPr lang="en-US"/>
              <a:t>Don't read word-for-word</a:t>
            </a:r>
          </a:p>
        </p:txBody>
      </p:sp>
    </p:spTree>
    <p:extLst>
      <p:ext uri="{BB962C8B-B14F-4D97-AF65-F5344CB8AC3E}">
        <p14:creationId xmlns:p14="http://schemas.microsoft.com/office/powerpoint/2010/main" val="16455921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763465" y="1856672"/>
            <a:ext cx="4915801" cy="3614672"/>
          </a:xfrm>
          <a:prstGeom prst="rect">
            <a:avLst/>
          </a:prstGeom>
        </p:spPr>
        <p:txBody>
          <a:bodyPr lIns="0" tIns="0" rIns="0" bIns="0"/>
          <a:lstStyle>
            <a:lvl1pPr marL="0" indent="0">
              <a:buNone/>
              <a:defRPr sz="3200" i="0">
                <a:solidFill>
                  <a:schemeClr val="bg1"/>
                </a:solidFill>
                <a:latin typeface="Times New Roman" panose="02020603050405020304" pitchFamily="18" charset="0"/>
                <a:cs typeface="Times New Roman" panose="02020603050405020304" pitchFamily="18"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“Example of quote text. Use short sentences, get to the point, use images and bulleted list to organize the information.”</a:t>
            </a:r>
          </a:p>
        </p:txBody>
      </p:sp>
      <p:sp>
        <p:nvSpPr>
          <p:cNvPr id="2" name="Title 1">
            <a:extLst>
              <a:ext uri="{FF2B5EF4-FFF2-40B4-BE49-F238E27FC236}">
                <a16:creationId xmlns:a16="http://schemas.microsoft.com/office/drawing/2014/main" id="{E222D254-1C9B-896B-DF5F-38C3E826F820}"/>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bg1"/>
                </a:solidFill>
                <a:latin typeface="Calibri" panose="020F0502020204030204" pitchFamily="34" charset="0"/>
                <a:cs typeface="Calibri" panose="020F0502020204030204" pitchFamily="34" charset="0"/>
              </a:defRPr>
            </a:lvl1pPr>
          </a:lstStyle>
          <a:p>
            <a:r>
              <a:rPr lang="en-US"/>
              <a:t>Title is set to 32pt Calibri </a:t>
            </a:r>
          </a:p>
        </p:txBody>
      </p:sp>
      <p:sp>
        <p:nvSpPr>
          <p:cNvPr id="9" name="Picture Placeholder 8">
            <a:extLst>
              <a:ext uri="{FF2B5EF4-FFF2-40B4-BE49-F238E27FC236}">
                <a16:creationId xmlns:a16="http://schemas.microsoft.com/office/drawing/2014/main" id="{D36355F7-FFA0-E50D-0DBD-D5E90DF263EC}"/>
              </a:ext>
            </a:extLst>
          </p:cNvPr>
          <p:cNvSpPr>
            <a:spLocks noGrp="1"/>
          </p:cNvSpPr>
          <p:nvPr>
            <p:ph type="pic" sz="quarter" idx="14"/>
          </p:nvPr>
        </p:nvSpPr>
        <p:spPr>
          <a:xfrm>
            <a:off x="6592416" y="1834299"/>
            <a:ext cx="4893733" cy="3613151"/>
          </a:xfrm>
          <a:prstGeom prst="rect">
            <a:avLst/>
          </a:prstGeom>
        </p:spPr>
        <p:txBody>
          <a:bodyPr/>
          <a:lstStyle>
            <a:lvl1pPr>
              <a:defRPr sz="3200">
                <a:solidFill>
                  <a:schemeClr val="bg1"/>
                </a:solidFill>
                <a:latin typeface="Calibri" panose="020F0502020204030204" pitchFamily="34" charset="0"/>
                <a:cs typeface="Calibri" panose="020F0502020204030204" pitchFamily="34" charset="0"/>
              </a:defRPr>
            </a:lvl1pPr>
          </a:lstStyle>
          <a:p>
            <a:endParaRPr lang="en-US"/>
          </a:p>
        </p:txBody>
      </p:sp>
      <p:sp>
        <p:nvSpPr>
          <p:cNvPr id="3" name="TextBox 2">
            <a:extLst>
              <a:ext uri="{FF2B5EF4-FFF2-40B4-BE49-F238E27FC236}">
                <a16:creationId xmlns:a16="http://schemas.microsoft.com/office/drawing/2014/main" id="{E4C24F88-5AA7-E07E-2ED9-A2FB137931DB}"/>
              </a:ext>
            </a:extLst>
          </p:cNvPr>
          <p:cNvSpPr txBox="1"/>
          <p:nvPr userDrawn="1"/>
        </p:nvSpPr>
        <p:spPr>
          <a:xfrm>
            <a:off x="10440474" y="5608018"/>
            <a:ext cx="1121093" cy="276999"/>
          </a:xfrm>
          <a:prstGeom prst="rect">
            <a:avLst/>
          </a:prstGeom>
        </p:spPr>
        <p:txBody>
          <a:bodyPr vert="horz" wrap="square" rtlCol="0">
            <a:spAutoFit/>
          </a:bodyPr>
          <a:lstStyle/>
          <a:p>
            <a:pPr algn="r"/>
            <a:r>
              <a:rPr lang="en-US" sz="1200">
                <a:solidFill>
                  <a:schemeClr val="bg1"/>
                </a:solidFill>
              </a:rPr>
              <a:t>Photo </a:t>
            </a:r>
            <a:r>
              <a:rPr lang="en-US" sz="1200">
                <a:solidFill>
                  <a:schemeClr val="bg1"/>
                </a:solidFill>
                <a:latin typeface="Calibri" panose="020F0502020204030204" pitchFamily="34" charset="0"/>
                <a:cs typeface="Calibri" panose="020F0502020204030204" pitchFamily="34" charset="0"/>
              </a:rPr>
              <a:t>Credit</a:t>
            </a:r>
          </a:p>
        </p:txBody>
      </p:sp>
    </p:spTree>
    <p:extLst>
      <p:ext uri="{BB962C8B-B14F-4D97-AF65-F5344CB8AC3E}">
        <p14:creationId xmlns:p14="http://schemas.microsoft.com/office/powerpoint/2010/main" val="1881705076"/>
      </p:ext>
    </p:extLst>
  </p:cSld>
  <p:clrMapOvr>
    <a:masterClrMapping/>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23561" y="2586694"/>
            <a:ext cx="10862588" cy="3518613"/>
          </a:xfrm>
          <a:prstGeom prst="rect">
            <a:avLst/>
          </a:prstGeom>
        </p:spPr>
        <p:txBody>
          <a:bodyPr wrap="square" lIns="0" tIns="0" rIns="0" bIns="0">
            <a:noAutofit/>
          </a:bodyPr>
          <a:lstStyle>
            <a:lvl1pPr marL="0" indent="0" hangingPunct="1">
              <a:spcBef>
                <a:spcPts val="1312"/>
              </a:spcBef>
              <a:buNone/>
              <a:defRPr sz="3200" spc="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Body text, Calibri 24 pts minimum</a:t>
            </a:r>
            <a:endParaRPr lang="en-US"/>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23559" y="1657682"/>
            <a:ext cx="10862588" cy="637283"/>
          </a:xfrm>
          <a:prstGeom prst="rect">
            <a:avLst/>
          </a:prstGeom>
        </p:spPr>
        <p:txBody>
          <a:bodyPr lIns="0" tIns="0" rIns="0" bIns="0"/>
          <a:lstStyle>
            <a:lvl1pPr marL="0" indent="0">
              <a:buNone/>
              <a:defRPr sz="3733" spc="0">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a:t>
            </a:r>
          </a:p>
        </p:txBody>
      </p:sp>
    </p:spTree>
    <p:extLst>
      <p:ext uri="{BB962C8B-B14F-4D97-AF65-F5344CB8AC3E}">
        <p14:creationId xmlns:p14="http://schemas.microsoft.com/office/powerpoint/2010/main" val="42126104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1426A"/>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1C3FF9-06A1-474D-BAA1-7D234EE2C5EE}"/>
              </a:ext>
            </a:extLst>
          </p:cNvPr>
          <p:cNvSpPr/>
          <p:nvPr userDrawn="1"/>
        </p:nvSpPr>
        <p:spPr>
          <a:xfrm>
            <a:off x="0" y="1"/>
            <a:ext cx="12192000" cy="635784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effectLst/>
            </a:endParaRPr>
          </a:p>
        </p:txBody>
      </p:sp>
      <p:sp>
        <p:nvSpPr>
          <p:cNvPr id="6" name="Picture Placeholder 5">
            <a:extLst>
              <a:ext uri="{FF2B5EF4-FFF2-40B4-BE49-F238E27FC236}">
                <a16:creationId xmlns:a16="http://schemas.microsoft.com/office/drawing/2014/main" id="{0BA3F10C-E28C-B27C-A5DB-24C753F4A39C}"/>
              </a:ext>
            </a:extLst>
          </p:cNvPr>
          <p:cNvSpPr>
            <a:spLocks noGrp="1"/>
          </p:cNvSpPr>
          <p:nvPr>
            <p:ph type="pic" sz="quarter" idx="15"/>
          </p:nvPr>
        </p:nvSpPr>
        <p:spPr>
          <a:xfrm>
            <a:off x="0" y="1"/>
            <a:ext cx="12192000" cy="6357841"/>
          </a:xfrm>
          <a:prstGeom prst="rect">
            <a:avLst/>
          </a:prstGeom>
        </p:spPr>
        <p:txBody>
          <a:bodyPr/>
          <a:lstStyle/>
          <a:p>
            <a:endParaRPr lang="en-US"/>
          </a:p>
        </p:txBody>
      </p:sp>
      <p:sp>
        <p:nvSpPr>
          <p:cNvPr id="2" name="TextBox 1">
            <a:extLst>
              <a:ext uri="{FF2B5EF4-FFF2-40B4-BE49-F238E27FC236}">
                <a16:creationId xmlns:a16="http://schemas.microsoft.com/office/drawing/2014/main" id="{E55AFD67-A525-3F03-D4D7-C26BD86D2177}"/>
              </a:ext>
            </a:extLst>
          </p:cNvPr>
          <p:cNvSpPr txBox="1"/>
          <p:nvPr userDrawn="1"/>
        </p:nvSpPr>
        <p:spPr>
          <a:xfrm>
            <a:off x="779930" y="-403412"/>
            <a:ext cx="184731" cy="666786"/>
          </a:xfrm>
          <a:prstGeom prst="rect">
            <a:avLst/>
          </a:prstGeom>
        </p:spPr>
        <p:txBody>
          <a:bodyPr vert="horz" wrap="none" rtlCol="0">
            <a:spAutoFit/>
          </a:bodyPr>
          <a:lstStyle/>
          <a:p>
            <a:pPr algn="l"/>
            <a:endParaRPr lang="en-US" sz="3733">
              <a:solidFill>
                <a:srgbClr val="A9C23F"/>
              </a:solidFill>
            </a:endParaRP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42512" y="842684"/>
            <a:ext cx="5238528" cy="2923877"/>
          </a:xfrm>
          <a:prstGeom prst="rect">
            <a:avLst/>
          </a:prstGeom>
          <a:solidFill>
            <a:srgbClr val="01426A">
              <a:alpha val="85882"/>
            </a:srgbClr>
          </a:solidFill>
        </p:spPr>
        <p:txBody>
          <a:bodyPr wrap="square" lIns="228600" tIns="228600" rIns="228600" bIns="228600">
            <a:spAutoFit/>
          </a:bodyPr>
          <a:lstStyle>
            <a:lvl1pPr marL="0" indent="0">
              <a:buNone/>
              <a:defRPr sz="3200" b="0" i="0">
                <a:solidFill>
                  <a:schemeClr val="tx1"/>
                </a:solidFill>
                <a:latin typeface="Times New Roman" panose="02020603050405020304" pitchFamily="18" charset="0"/>
                <a:cs typeface="Times New Roman" panose="02020603050405020304" pitchFamily="18"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“This is a text block in Times New Roman for a quote with transparency over an image background. Resize shape to fit.”</a:t>
            </a:r>
          </a:p>
        </p:txBody>
      </p:sp>
      <p:sp>
        <p:nvSpPr>
          <p:cNvPr id="4" name="Text Placeholder 12">
            <a:extLst>
              <a:ext uri="{FF2B5EF4-FFF2-40B4-BE49-F238E27FC236}">
                <a16:creationId xmlns:a16="http://schemas.microsoft.com/office/drawing/2014/main" id="{F3D8CFED-606A-7C77-AE01-0206969CB69E}"/>
              </a:ext>
            </a:extLst>
          </p:cNvPr>
          <p:cNvSpPr>
            <a:spLocks noGrp="1"/>
          </p:cNvSpPr>
          <p:nvPr>
            <p:ph type="body" sz="quarter" idx="16" hasCustomPrompt="1"/>
          </p:nvPr>
        </p:nvSpPr>
        <p:spPr>
          <a:xfrm>
            <a:off x="9919065" y="385623"/>
            <a:ext cx="1707792" cy="276999"/>
          </a:xfrm>
          <a:prstGeom prst="rect">
            <a:avLst/>
          </a:prstGeom>
          <a:solidFill>
            <a:schemeClr val="bg1"/>
          </a:solidFill>
        </p:spPr>
        <p:txBody>
          <a:bodyPr wrap="square">
            <a:spAutoFit/>
          </a:bodyPr>
          <a:lstStyle>
            <a:lvl1pPr marL="0" indent="0" algn="r">
              <a:buNone/>
              <a:defRPr sz="1200">
                <a:solidFill>
                  <a:schemeClr val="tx1"/>
                </a:solidFill>
                <a:latin typeface="Calibri" panose="020F0502020204030204" pitchFamily="34" charset="0"/>
                <a:cs typeface="Calibri" panose="020F0502020204030204" pitchFamily="34" charset="0"/>
              </a:defRPr>
            </a:lvl1pPr>
          </a:lstStyle>
          <a:p>
            <a:pPr lvl="0"/>
            <a:r>
              <a:rPr lang="en-US"/>
              <a:t>Photo Credit here</a:t>
            </a:r>
          </a:p>
        </p:txBody>
      </p:sp>
    </p:spTree>
    <p:extLst>
      <p:ext uri="{BB962C8B-B14F-4D97-AF65-F5344CB8AC3E}">
        <p14:creationId xmlns:p14="http://schemas.microsoft.com/office/powerpoint/2010/main" val="17212677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01426A"/>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1C3FF9-06A1-474D-BAA1-7D234EE2C5EE}"/>
              </a:ext>
            </a:extLst>
          </p:cNvPr>
          <p:cNvSpPr/>
          <p:nvPr userDrawn="1"/>
        </p:nvSpPr>
        <p:spPr>
          <a:xfrm>
            <a:off x="0" y="1"/>
            <a:ext cx="12192000" cy="637871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effectLst/>
            </a:endParaRPr>
          </a:p>
        </p:txBody>
      </p:sp>
      <p:sp>
        <p:nvSpPr>
          <p:cNvPr id="6" name="Picture Placeholder 5">
            <a:extLst>
              <a:ext uri="{FF2B5EF4-FFF2-40B4-BE49-F238E27FC236}">
                <a16:creationId xmlns:a16="http://schemas.microsoft.com/office/drawing/2014/main" id="{0BA3F10C-E28C-B27C-A5DB-24C753F4A39C}"/>
              </a:ext>
            </a:extLst>
          </p:cNvPr>
          <p:cNvSpPr>
            <a:spLocks noGrp="1"/>
          </p:cNvSpPr>
          <p:nvPr>
            <p:ph type="pic" sz="quarter" idx="15"/>
          </p:nvPr>
        </p:nvSpPr>
        <p:spPr>
          <a:xfrm>
            <a:off x="0" y="1"/>
            <a:ext cx="12192000" cy="6378713"/>
          </a:xfrm>
          <a:prstGeom prst="rect">
            <a:avLst/>
          </a:prstGeom>
        </p:spPr>
        <p:txBody>
          <a:bodyPr/>
          <a:lstStyle/>
          <a:p>
            <a:endParaRPr lang="en-US"/>
          </a:p>
        </p:txBody>
      </p:sp>
      <p:sp>
        <p:nvSpPr>
          <p:cNvPr id="2" name="TextBox 1">
            <a:extLst>
              <a:ext uri="{FF2B5EF4-FFF2-40B4-BE49-F238E27FC236}">
                <a16:creationId xmlns:a16="http://schemas.microsoft.com/office/drawing/2014/main" id="{E55AFD67-A525-3F03-D4D7-C26BD86D2177}"/>
              </a:ext>
            </a:extLst>
          </p:cNvPr>
          <p:cNvSpPr txBox="1"/>
          <p:nvPr userDrawn="1"/>
        </p:nvSpPr>
        <p:spPr>
          <a:xfrm>
            <a:off x="779930" y="-403412"/>
            <a:ext cx="184731" cy="666786"/>
          </a:xfrm>
          <a:prstGeom prst="rect">
            <a:avLst/>
          </a:prstGeom>
        </p:spPr>
        <p:txBody>
          <a:bodyPr vert="horz" wrap="none" rtlCol="0">
            <a:spAutoFit/>
          </a:bodyPr>
          <a:lstStyle/>
          <a:p>
            <a:pPr algn="l"/>
            <a:endParaRPr lang="en-US" sz="3733">
              <a:solidFill>
                <a:srgbClr val="A9C23F"/>
              </a:solidFill>
            </a:endParaRP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6647477" y="3355539"/>
            <a:ext cx="5463243" cy="2431435"/>
          </a:xfrm>
          <a:prstGeom prst="rect">
            <a:avLst/>
          </a:prstGeom>
          <a:solidFill>
            <a:srgbClr val="01426A">
              <a:alpha val="85882"/>
            </a:srgbClr>
          </a:solidFill>
        </p:spPr>
        <p:txBody>
          <a:bodyPr wrap="square" lIns="228600" tIns="228600" rIns="228600" bIns="228600">
            <a:spAutoFit/>
          </a:bodyPr>
          <a:lstStyle>
            <a:lvl1pPr marL="0" indent="0">
              <a:buNone/>
              <a:defRPr sz="3200" b="0" i="0">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This is a text block in Calibri with transparency over an image background, resize shape to fit text</a:t>
            </a:r>
          </a:p>
        </p:txBody>
      </p:sp>
      <p:sp>
        <p:nvSpPr>
          <p:cNvPr id="4" name="Text Placeholder 12">
            <a:extLst>
              <a:ext uri="{FF2B5EF4-FFF2-40B4-BE49-F238E27FC236}">
                <a16:creationId xmlns:a16="http://schemas.microsoft.com/office/drawing/2014/main" id="{AFD6145F-05A9-AF49-3777-7B7A7831E959}"/>
              </a:ext>
            </a:extLst>
          </p:cNvPr>
          <p:cNvSpPr>
            <a:spLocks noGrp="1"/>
          </p:cNvSpPr>
          <p:nvPr>
            <p:ph type="body" sz="quarter" idx="16" hasCustomPrompt="1"/>
          </p:nvPr>
        </p:nvSpPr>
        <p:spPr>
          <a:xfrm>
            <a:off x="9919065" y="385623"/>
            <a:ext cx="1707792" cy="276999"/>
          </a:xfrm>
          <a:prstGeom prst="rect">
            <a:avLst/>
          </a:prstGeom>
          <a:solidFill>
            <a:schemeClr val="bg1"/>
          </a:solidFill>
        </p:spPr>
        <p:txBody>
          <a:bodyPr wrap="square">
            <a:spAutoFit/>
          </a:bodyPr>
          <a:lstStyle>
            <a:lvl1pPr marL="0" indent="0" algn="r">
              <a:buNone/>
              <a:defRPr sz="1200">
                <a:solidFill>
                  <a:schemeClr val="tx1"/>
                </a:solidFill>
                <a:latin typeface="Calibri" panose="020F0502020204030204" pitchFamily="34" charset="0"/>
                <a:cs typeface="Calibri" panose="020F0502020204030204" pitchFamily="34" charset="0"/>
              </a:defRPr>
            </a:lvl1pPr>
          </a:lstStyle>
          <a:p>
            <a:pPr lvl="0"/>
            <a:r>
              <a:rPr lang="en-US"/>
              <a:t>Photo Credit here</a:t>
            </a:r>
          </a:p>
        </p:txBody>
      </p:sp>
    </p:spTree>
    <p:extLst>
      <p:ext uri="{BB962C8B-B14F-4D97-AF65-F5344CB8AC3E}">
        <p14:creationId xmlns:p14="http://schemas.microsoft.com/office/powerpoint/2010/main" val="23317519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62703" y="4713875"/>
            <a:ext cx="1365955" cy="1365955"/>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733354" y="2772014"/>
            <a:ext cx="4203407" cy="1122653"/>
          </a:xfrm>
          <a:prstGeom prst="rect">
            <a:avLst/>
          </a:prstGeom>
        </p:spPr>
        <p:txBody>
          <a:bodyPr anchor="t"/>
          <a:lstStyle>
            <a:lvl1pPr marL="0" indent="0" algn="ctr">
              <a:buNone/>
              <a:defRPr sz="3200" b="0" i="0" baseline="0">
                <a:solidFill>
                  <a:schemeClr val="bg1"/>
                </a:solidFill>
                <a:latin typeface="Calibri" panose="020F0502020204030204" pitchFamily="34" charset="0"/>
                <a:cs typeface="Calibri" panose="020F050202020403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733354" y="553470"/>
            <a:ext cx="4203407" cy="1122653"/>
          </a:xfrm>
          <a:prstGeom prst="rect">
            <a:avLst/>
          </a:prstGeom>
        </p:spPr>
        <p:txBody>
          <a:bodyPr anchor="t"/>
          <a:lstStyle>
            <a:lvl1pPr marL="0" indent="0" algn="ctr">
              <a:buNone/>
              <a:defRPr sz="2133" b="0" i="0" spc="133" baseline="0">
                <a:solidFill>
                  <a:schemeClr val="bg1"/>
                </a:solidFill>
                <a:latin typeface="Calibri" panose="020F0502020204030204" pitchFamily="34" charset="0"/>
                <a:cs typeface="Calibri" panose="020F050202020403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Department Name</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5649384" y="0"/>
            <a:ext cx="6542616" cy="6858000"/>
          </a:xfrm>
          <a:prstGeom prst="rect">
            <a:avLst/>
          </a:prstGeom>
        </p:spPr>
        <p:txBody>
          <a:bodyPr/>
          <a:lstStyle>
            <a:lvl1pPr>
              <a:defRPr sz="3200" b="0" i="0">
                <a:solidFill>
                  <a:schemeClr val="bg1"/>
                </a:solidFill>
                <a:latin typeface="Calibri" panose="020F0502020204030204" pitchFamily="34" charset="0"/>
                <a:cs typeface="Calibri" panose="020F0502020204030204" pitchFamily="34" charset="0"/>
              </a:defRPr>
            </a:lvl1pPr>
          </a:lstStyle>
          <a:p>
            <a:endParaRPr lang="en-US"/>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6427696"/>
            <a:ext cx="12192000" cy="430305"/>
          </a:xfrm>
          <a:prstGeom prst="rect">
            <a:avLst/>
          </a:prstGeom>
          <a:solidFill>
            <a:srgbClr val="046A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 Placeholder 12">
            <a:extLst>
              <a:ext uri="{FF2B5EF4-FFF2-40B4-BE49-F238E27FC236}">
                <a16:creationId xmlns:a16="http://schemas.microsoft.com/office/drawing/2014/main" id="{4B8EAD18-45E5-B1D7-AC86-496BBFCDF066}"/>
              </a:ext>
            </a:extLst>
          </p:cNvPr>
          <p:cNvSpPr>
            <a:spLocks noGrp="1"/>
          </p:cNvSpPr>
          <p:nvPr>
            <p:ph type="body" sz="quarter" idx="16" hasCustomPrompt="1"/>
          </p:nvPr>
        </p:nvSpPr>
        <p:spPr>
          <a:xfrm>
            <a:off x="10042665" y="6488959"/>
            <a:ext cx="1707792" cy="276999"/>
          </a:xfrm>
          <a:prstGeom prst="rect">
            <a:avLst/>
          </a:prstGeom>
          <a:noFill/>
        </p:spPr>
        <p:txBody>
          <a:bodyPr wrap="square">
            <a:spAutoFit/>
          </a:bodyPr>
          <a:lstStyle>
            <a:lvl1pPr marL="0" indent="0" algn="r">
              <a:buNone/>
              <a:defRPr sz="1200">
                <a:solidFill>
                  <a:schemeClr val="bg1"/>
                </a:solidFill>
              </a:defRPr>
            </a:lvl1pPr>
          </a:lstStyle>
          <a:p>
            <a:pPr lvl="0"/>
            <a:r>
              <a:rPr lang="en-US"/>
              <a:t>Photo Credit here</a:t>
            </a:r>
          </a:p>
        </p:txBody>
      </p:sp>
    </p:spTree>
    <p:extLst>
      <p:ext uri="{BB962C8B-B14F-4D97-AF65-F5344CB8AC3E}">
        <p14:creationId xmlns:p14="http://schemas.microsoft.com/office/powerpoint/2010/main" val="3451127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rgbClr val="01426A"/>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42189" y="2867674"/>
            <a:ext cx="10544247" cy="1122653"/>
          </a:xfrm>
          <a:prstGeom prst="rect">
            <a:avLst/>
          </a:prstGeom>
        </p:spPr>
        <p:txBody>
          <a:bodyPr anchor="t"/>
          <a:lstStyle>
            <a:lvl1pPr marL="0" indent="0" algn="ctr">
              <a:buNone/>
              <a:defRPr sz="4800" baseline="0">
                <a:solidFill>
                  <a:schemeClr val="bg1"/>
                </a:solidFill>
                <a:latin typeface="Calibri" panose="020F0502020204030204" pitchFamily="34" charset="0"/>
                <a:cs typeface="Calibri" panose="020F050202020403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Title for section cover/end</a:t>
            </a:r>
          </a:p>
        </p:txBody>
      </p:sp>
    </p:spTree>
    <p:extLst>
      <p:ext uri="{BB962C8B-B14F-4D97-AF65-F5344CB8AC3E}">
        <p14:creationId xmlns:p14="http://schemas.microsoft.com/office/powerpoint/2010/main" val="2454122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623562" y="1686136"/>
            <a:ext cx="4979380" cy="3485729"/>
          </a:xfrm>
          <a:prstGeom prst="rect">
            <a:avLst/>
          </a:prstGeom>
        </p:spPr>
        <p:txBody>
          <a:bodyPr lIns="0" tIns="0" rIns="0" bIns="0"/>
          <a:lstStyle>
            <a:lvl1pPr marL="0" indent="0">
              <a:buNone/>
              <a:defRPr sz="3200" i="0">
                <a:solidFill>
                  <a:schemeClr val="tx1"/>
                </a:solidFill>
                <a:latin typeface="Times New Roman" panose="02020603050405020304" pitchFamily="18" charset="0"/>
                <a:cs typeface="Times New Roman" panose="02020603050405020304" pitchFamily="18"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“Quote example in Times New Roman.”</a:t>
            </a:r>
          </a:p>
        </p:txBody>
      </p:sp>
      <p:sp>
        <p:nvSpPr>
          <p:cNvPr id="3" name="Title 1">
            <a:extLst>
              <a:ext uri="{FF2B5EF4-FFF2-40B4-BE49-F238E27FC236}">
                <a16:creationId xmlns:a16="http://schemas.microsoft.com/office/drawing/2014/main" id="{87631B9A-02B5-0015-52FB-9F75FCF426CD}"/>
              </a:ext>
            </a:extLst>
          </p:cNvPr>
          <p:cNvSpPr>
            <a:spLocks noGrp="1"/>
          </p:cNvSpPr>
          <p:nvPr>
            <p:ph type="title" hasCustomPrompt="1"/>
          </p:nvPr>
        </p:nvSpPr>
        <p:spPr>
          <a:xfrm>
            <a:off x="623560" y="578554"/>
            <a:ext cx="4979381"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A title</a:t>
            </a:r>
          </a:p>
        </p:txBody>
      </p:sp>
      <p:sp>
        <p:nvSpPr>
          <p:cNvPr id="16" name="Picture Placeholder 15">
            <a:extLst>
              <a:ext uri="{FF2B5EF4-FFF2-40B4-BE49-F238E27FC236}">
                <a16:creationId xmlns:a16="http://schemas.microsoft.com/office/drawing/2014/main" id="{B4CF0C50-97BC-AD41-6801-683523F2AECF}"/>
              </a:ext>
            </a:extLst>
          </p:cNvPr>
          <p:cNvSpPr>
            <a:spLocks noGrp="1"/>
          </p:cNvSpPr>
          <p:nvPr>
            <p:ph type="pic" sz="quarter" idx="15"/>
          </p:nvPr>
        </p:nvSpPr>
        <p:spPr>
          <a:xfrm>
            <a:off x="5836024" y="0"/>
            <a:ext cx="6355976" cy="6375205"/>
          </a:xfrm>
          <a:prstGeom prst="rect">
            <a:avLst/>
          </a:prstGeom>
        </p:spPr>
        <p:txBody>
          <a:bodyPr/>
          <a:lstStyle>
            <a:lvl1pPr>
              <a:defRPr sz="3200">
                <a:latin typeface="Calibri" panose="020F0502020204030204" pitchFamily="34" charset="0"/>
                <a:cs typeface="Calibri" panose="020F0502020204030204" pitchFamily="34" charset="0"/>
              </a:defRPr>
            </a:lvl1pPr>
          </a:lstStyle>
          <a:p>
            <a:endParaRPr lang="en-US"/>
          </a:p>
        </p:txBody>
      </p:sp>
      <p:sp>
        <p:nvSpPr>
          <p:cNvPr id="4" name="Text Placeholder 12">
            <a:extLst>
              <a:ext uri="{FF2B5EF4-FFF2-40B4-BE49-F238E27FC236}">
                <a16:creationId xmlns:a16="http://schemas.microsoft.com/office/drawing/2014/main" id="{1FA03129-B543-550F-B5B7-106572DDB46C}"/>
              </a:ext>
            </a:extLst>
          </p:cNvPr>
          <p:cNvSpPr>
            <a:spLocks noGrp="1"/>
          </p:cNvSpPr>
          <p:nvPr>
            <p:ph type="body" sz="quarter" idx="16" hasCustomPrompt="1"/>
          </p:nvPr>
        </p:nvSpPr>
        <p:spPr>
          <a:xfrm>
            <a:off x="3895149" y="5971671"/>
            <a:ext cx="1707792" cy="276999"/>
          </a:xfrm>
          <a:prstGeom prst="rect">
            <a:avLst/>
          </a:prstGeom>
          <a:noFill/>
        </p:spPr>
        <p:txBody>
          <a:bodyPr wrap="square">
            <a:spAutoFit/>
          </a:bodyPr>
          <a:lstStyle>
            <a:lvl1pPr marL="0" indent="0" algn="r">
              <a:buNone/>
              <a:defRPr sz="1200">
                <a:solidFill>
                  <a:schemeClr val="tx1"/>
                </a:solidFill>
                <a:latin typeface="Calibri" panose="020F0502020204030204" pitchFamily="34" charset="0"/>
                <a:cs typeface="Calibri" panose="020F0502020204030204" pitchFamily="34" charset="0"/>
              </a:defRPr>
            </a:lvl1pPr>
          </a:lstStyle>
          <a:p>
            <a:pPr lvl="0"/>
            <a:r>
              <a:rPr lang="en-US"/>
              <a:t>Photo Credit here</a:t>
            </a:r>
          </a:p>
        </p:txBody>
      </p:sp>
    </p:spTree>
    <p:extLst>
      <p:ext uri="{BB962C8B-B14F-4D97-AF65-F5344CB8AC3E}">
        <p14:creationId xmlns:p14="http://schemas.microsoft.com/office/powerpoint/2010/main" val="20489554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61F8C1-2951-E3CB-503B-916B5658A127}"/>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bg1"/>
                </a:solidFill>
                <a:latin typeface="Calibri" panose="020F0502020204030204" pitchFamily="34" charset="0"/>
                <a:cs typeface="Calibri" panose="020F0502020204030204" pitchFamily="34" charset="0"/>
              </a:defRPr>
            </a:lvl1pPr>
          </a:lstStyle>
          <a:p>
            <a:r>
              <a:rPr lang="en-US"/>
              <a:t>Title is set to 32pt Calibri Bold</a:t>
            </a:r>
          </a:p>
        </p:txBody>
      </p:sp>
      <p:sp>
        <p:nvSpPr>
          <p:cNvPr id="7" name="Content Placeholder 6">
            <a:extLst>
              <a:ext uri="{FF2B5EF4-FFF2-40B4-BE49-F238E27FC236}">
                <a16:creationId xmlns:a16="http://schemas.microsoft.com/office/drawing/2014/main" id="{5164D4F7-E5F9-2506-6758-DBD7B8A19E4D}"/>
              </a:ext>
            </a:extLst>
          </p:cNvPr>
          <p:cNvSpPr>
            <a:spLocks noGrp="1"/>
          </p:cNvSpPr>
          <p:nvPr>
            <p:ph sz="quarter" idx="10"/>
          </p:nvPr>
        </p:nvSpPr>
        <p:spPr>
          <a:xfrm>
            <a:off x="624418" y="1612901"/>
            <a:ext cx="10862733" cy="4053417"/>
          </a:xfrm>
          <a:prstGeom prst="rect">
            <a:avLst/>
          </a:prstGeom>
        </p:spPr>
        <p:txBody>
          <a:bodyPr/>
          <a:lstStyle>
            <a:lvl1pPr>
              <a:defRPr sz="3733">
                <a:solidFill>
                  <a:schemeClr val="bg1"/>
                </a:solidFill>
                <a:latin typeface="Calibri" panose="020F0502020204030204" pitchFamily="34" charset="0"/>
                <a:cs typeface="Calibri" panose="020F0502020204030204" pitchFamily="34" charset="0"/>
              </a:defRPr>
            </a:lvl1pPr>
            <a:lvl2pPr>
              <a:defRPr sz="3200">
                <a:solidFill>
                  <a:schemeClr val="bg1"/>
                </a:solidFill>
                <a:latin typeface="Calibri" panose="020F0502020204030204" pitchFamily="34" charset="0"/>
                <a:cs typeface="Calibri" panose="020F0502020204030204" pitchFamily="34" charset="0"/>
              </a:defRPr>
            </a:lvl2pPr>
            <a:lvl3pPr>
              <a:defRPr sz="3200">
                <a:solidFill>
                  <a:schemeClr val="bg1"/>
                </a:solidFill>
                <a:latin typeface="Calibri" panose="020F0502020204030204" pitchFamily="34" charset="0"/>
                <a:cs typeface="Calibri" panose="020F0502020204030204" pitchFamily="34" charset="0"/>
              </a:defRPr>
            </a:lvl3pPr>
            <a:lvl4pPr>
              <a:defRPr sz="2400">
                <a:solidFill>
                  <a:schemeClr val="bg1"/>
                </a:solidFill>
                <a:latin typeface="Calibri" panose="020F0502020204030204" pitchFamily="34" charset="0"/>
                <a:cs typeface="Calibri" panose="020F0502020204030204" pitchFamily="34" charset="0"/>
              </a:defRPr>
            </a:lvl4pPr>
            <a:lvl5pPr>
              <a:defRPr sz="240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73883495"/>
      </p:ext>
    </p:extLst>
  </p:cSld>
  <p:clrMapOvr>
    <a:masterClrMapping/>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D8672-BBC6-4BA8-9EC3-FD1492E7B6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CA54D3-3E98-4420-937E-F094DC6D79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2199DF-3648-43DD-9870-BF2FA1E45979}"/>
              </a:ext>
            </a:extLst>
          </p:cNvPr>
          <p:cNvSpPr>
            <a:spLocks noGrp="1"/>
          </p:cNvSpPr>
          <p:nvPr>
            <p:ph type="dt" sz="half" idx="10"/>
          </p:nvPr>
        </p:nvSpPr>
        <p:spPr/>
        <p:txBody>
          <a:bodyPr/>
          <a:lstStyle/>
          <a:p>
            <a:fld id="{B5ACE01F-341A-403F-8CA4-9DAD8F2BABAC}" type="datetimeFigureOut">
              <a:rPr lang="en-US" smtClean="0"/>
              <a:t>12/1/2025</a:t>
            </a:fld>
            <a:endParaRPr lang="en-US"/>
          </a:p>
        </p:txBody>
      </p:sp>
      <p:sp>
        <p:nvSpPr>
          <p:cNvPr id="5" name="Footer Placeholder 4">
            <a:extLst>
              <a:ext uri="{FF2B5EF4-FFF2-40B4-BE49-F238E27FC236}">
                <a16:creationId xmlns:a16="http://schemas.microsoft.com/office/drawing/2014/main" id="{2F7C21DD-9BF3-40AC-89EC-376149CBB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4EE8CA-03DE-4CE6-AE08-9BE03B61A9D0}"/>
              </a:ext>
            </a:extLst>
          </p:cNvPr>
          <p:cNvSpPr>
            <a:spLocks noGrp="1"/>
          </p:cNvSpPr>
          <p:nvPr>
            <p:ph type="sldNum" sz="quarter" idx="12"/>
          </p:nvPr>
        </p:nvSpPr>
        <p:spPr/>
        <p:txBody>
          <a:bodyPr/>
          <a:lstStyle/>
          <a:p>
            <a:fld id="{CF1488C0-5C5B-4823-86F3-3C77D8D1C57B}" type="slidenum">
              <a:rPr lang="en-US" smtClean="0"/>
              <a:t>‹#›</a:t>
            </a:fld>
            <a:endParaRPr lang="en-US"/>
          </a:p>
        </p:txBody>
      </p:sp>
    </p:spTree>
    <p:extLst>
      <p:ext uri="{BB962C8B-B14F-4D97-AF65-F5344CB8AC3E}">
        <p14:creationId xmlns:p14="http://schemas.microsoft.com/office/powerpoint/2010/main" val="5115704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5907741" y="0"/>
            <a:ext cx="6284259" cy="6375205"/>
          </a:xfrm>
          <a:prstGeom prst="rect">
            <a:avLst/>
          </a:prstGeom>
        </p:spPr>
        <p:txBody>
          <a:bodyPr/>
          <a:lstStyle>
            <a:lvl1pPr>
              <a:defRPr sz="3200">
                <a:solidFill>
                  <a:schemeClr val="bg1"/>
                </a:solidFill>
                <a:latin typeface="Calibri" panose="020F0502020204030204" pitchFamily="34" charset="0"/>
                <a:cs typeface="Calibri" panose="020F0502020204030204" pitchFamily="34" charset="0"/>
              </a:defRPr>
            </a:lvl1pPr>
          </a:lstStyle>
          <a:p>
            <a:endParaRPr lang="en-US"/>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586950" y="2082286"/>
            <a:ext cx="4925207" cy="2265236"/>
          </a:xfrm>
          <a:prstGeom prst="rect">
            <a:avLst/>
          </a:prstGeom>
        </p:spPr>
        <p:txBody>
          <a:bodyPr wrap="square" lIns="0" tIns="0" rIns="0" bIns="0">
            <a:spAutoFit/>
          </a:bodyPr>
          <a:lstStyle>
            <a:lvl1pPr marL="457189" indent="-457189">
              <a:buClr>
                <a:schemeClr val="bg1"/>
              </a:buClr>
              <a:buFont typeface="Arial" panose="020B0604020202020204" pitchFamily="34" charset="0"/>
              <a:buChar char="•"/>
              <a:defRPr sz="3200">
                <a:solidFill>
                  <a:schemeClr val="bg1"/>
                </a:solidFill>
                <a:latin typeface="Calibri" panose="020F0502020204030204" pitchFamily="34" charset="0"/>
                <a:cs typeface="Calibri" panose="020F0502020204030204" pitchFamily="34" charset="0"/>
              </a:defRPr>
            </a:lvl1pPr>
            <a:lvl2pPr marL="1066773" indent="-457189">
              <a:buClr>
                <a:schemeClr val="bg1"/>
              </a:buClr>
              <a:buFont typeface="Arial" panose="020B0604020202020204" pitchFamily="34" charset="0"/>
              <a:buChar char="•"/>
              <a:defRPr sz="3200">
                <a:solidFill>
                  <a:schemeClr val="bg1"/>
                </a:solidFill>
              </a:defRPr>
            </a:lvl2pPr>
            <a:lvl3pPr marL="1676358" indent="-457189">
              <a:buClr>
                <a:schemeClr val="bg1"/>
              </a:buClr>
              <a:buFont typeface="Arial" panose="020B0604020202020204" pitchFamily="34" charset="0"/>
              <a:buChar char="•"/>
              <a:defRPr sz="2667">
                <a:solidFill>
                  <a:schemeClr val="bg1"/>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ltLang="en-US"/>
              <a:t>Main point</a:t>
            </a:r>
          </a:p>
          <a:p>
            <a:pPr lvl="1"/>
            <a:r>
              <a:rPr lang="en-US" altLang="en-US"/>
              <a:t>Sub point 1</a:t>
            </a:r>
          </a:p>
          <a:p>
            <a:pPr lvl="1"/>
            <a:r>
              <a:rPr lang="en-US" altLang="en-US"/>
              <a:t>Sub point 2</a:t>
            </a:r>
          </a:p>
          <a:p>
            <a:pPr lvl="1"/>
            <a:r>
              <a:rPr lang="en-US" altLang="en-US"/>
              <a:t>Sub point 3</a:t>
            </a:r>
          </a:p>
        </p:txBody>
      </p:sp>
      <p:sp>
        <p:nvSpPr>
          <p:cNvPr id="6" name="Title 1">
            <a:extLst>
              <a:ext uri="{FF2B5EF4-FFF2-40B4-BE49-F238E27FC236}">
                <a16:creationId xmlns:a16="http://schemas.microsoft.com/office/drawing/2014/main" id="{6071AA8A-7FE7-E0A2-D868-C7969BAB2FCB}"/>
              </a:ext>
            </a:extLst>
          </p:cNvPr>
          <p:cNvSpPr>
            <a:spLocks noGrp="1"/>
          </p:cNvSpPr>
          <p:nvPr>
            <p:ph type="title" hasCustomPrompt="1"/>
          </p:nvPr>
        </p:nvSpPr>
        <p:spPr>
          <a:xfrm>
            <a:off x="623560" y="578554"/>
            <a:ext cx="5284181" cy="787401"/>
          </a:xfrm>
          <a:prstGeom prst="rect">
            <a:avLst/>
          </a:prstGeom>
        </p:spPr>
        <p:txBody>
          <a:bodyPr vert="horz" lIns="0" rIns="0"/>
          <a:lstStyle>
            <a:lvl1pPr algn="l">
              <a:defRPr sz="4267" b="1" kern="1200" spc="0" baseline="0">
                <a:solidFill>
                  <a:schemeClr val="bg1"/>
                </a:solidFill>
                <a:latin typeface="Calibri" panose="020F0502020204030204" pitchFamily="34" charset="0"/>
                <a:cs typeface="Calibri" panose="020F0502020204030204" pitchFamily="34" charset="0"/>
              </a:defRPr>
            </a:lvl1pPr>
          </a:lstStyle>
          <a:p>
            <a:r>
              <a:rPr lang="en-US"/>
              <a:t>Title is set to 32pt Calibri Bold </a:t>
            </a:r>
          </a:p>
        </p:txBody>
      </p:sp>
      <p:sp>
        <p:nvSpPr>
          <p:cNvPr id="7" name="Text Placeholder 12">
            <a:extLst>
              <a:ext uri="{FF2B5EF4-FFF2-40B4-BE49-F238E27FC236}">
                <a16:creationId xmlns:a16="http://schemas.microsoft.com/office/drawing/2014/main" id="{C4EC7ACC-3715-C2E3-005F-35920770B83F}"/>
              </a:ext>
            </a:extLst>
          </p:cNvPr>
          <p:cNvSpPr>
            <a:spLocks noGrp="1"/>
          </p:cNvSpPr>
          <p:nvPr>
            <p:ph type="body" sz="quarter" idx="16" hasCustomPrompt="1"/>
          </p:nvPr>
        </p:nvSpPr>
        <p:spPr>
          <a:xfrm>
            <a:off x="3895149" y="5971671"/>
            <a:ext cx="1707792" cy="276999"/>
          </a:xfrm>
          <a:prstGeom prst="rect">
            <a:avLst/>
          </a:prstGeom>
          <a:noFill/>
        </p:spPr>
        <p:txBody>
          <a:bodyPr wrap="square">
            <a:spAutoFit/>
          </a:bodyPr>
          <a:lstStyle>
            <a:lvl1pPr marL="0" indent="0" algn="r">
              <a:buNone/>
              <a:defRPr sz="1200">
                <a:solidFill>
                  <a:schemeClr val="bg1"/>
                </a:solidFill>
                <a:latin typeface="Calibri" panose="020F0502020204030204" pitchFamily="34" charset="0"/>
                <a:cs typeface="Calibri" panose="020F0502020204030204" pitchFamily="34" charset="0"/>
              </a:defRPr>
            </a:lvl1pPr>
          </a:lstStyle>
          <a:p>
            <a:pPr lvl="0"/>
            <a:r>
              <a:rPr lang="en-US"/>
              <a:t>Photo Credit here</a:t>
            </a:r>
          </a:p>
        </p:txBody>
      </p:sp>
    </p:spTree>
    <p:extLst>
      <p:ext uri="{BB962C8B-B14F-4D97-AF65-F5344CB8AC3E}">
        <p14:creationId xmlns:p14="http://schemas.microsoft.com/office/powerpoint/2010/main" val="951399615"/>
      </p:ext>
    </p:extLst>
  </p:cSld>
  <p:clrMapOvr>
    <a:masterClrMapping/>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E1C107-1288-9140-9253-9E49E9A6134B}"/>
              </a:ext>
            </a:extLst>
          </p:cNvPr>
          <p:cNvSpPr>
            <a:spLocks noGrp="1"/>
          </p:cNvSpPr>
          <p:nvPr>
            <p:ph sz="quarter" idx="10" hasCustomPrompt="1"/>
          </p:nvPr>
        </p:nvSpPr>
        <p:spPr>
          <a:xfrm>
            <a:off x="651483" y="1519766"/>
            <a:ext cx="10835669" cy="4855439"/>
          </a:xfrm>
          <a:prstGeom prst="rect">
            <a:avLst/>
          </a:prstGeom>
        </p:spPr>
        <p:txBody>
          <a:bodyPr/>
          <a:lstStyle>
            <a:lvl1pPr>
              <a:defRPr sz="3733">
                <a:solidFill>
                  <a:schemeClr val="bg1"/>
                </a:solidFill>
                <a:latin typeface="Calibri" panose="020F0502020204030204" pitchFamily="34" charset="0"/>
                <a:cs typeface="Calibri" panose="020F0502020204030204" pitchFamily="34" charset="0"/>
              </a:defRPr>
            </a:lvl1pPr>
            <a:lvl2pPr>
              <a:defRPr sz="3200">
                <a:solidFill>
                  <a:schemeClr val="bg1"/>
                </a:solidFill>
                <a:latin typeface="Calibri" panose="020F0502020204030204" pitchFamily="34" charset="0"/>
                <a:cs typeface="Calibri" panose="020F0502020204030204" pitchFamily="34" charset="0"/>
              </a:defRPr>
            </a:lvl2pPr>
            <a:lvl3pPr>
              <a:defRPr sz="3200">
                <a:solidFill>
                  <a:schemeClr val="bg1"/>
                </a:solidFill>
                <a:latin typeface="Calibri" panose="020F0502020204030204" pitchFamily="34" charset="0"/>
                <a:cs typeface="Calibri" panose="020F0502020204030204" pitchFamily="34" charset="0"/>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F3FD2FA-2BAA-FB9E-20D6-829F4ECC1E66}"/>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bg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3786187742"/>
      </p:ext>
    </p:extLst>
  </p:cSld>
  <p:clrMapOvr>
    <a:masterClrMapping/>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23559" y="2586694"/>
            <a:ext cx="10862589" cy="2212833"/>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Body text, Calibri 24 pts minimum</a:t>
            </a:r>
            <a:endParaRPr lang="en-US"/>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23558" y="1657682"/>
            <a:ext cx="10862589" cy="637283"/>
          </a:xfrm>
          <a:prstGeom prst="rect">
            <a:avLst/>
          </a:prstGeom>
        </p:spPr>
        <p:txBody>
          <a:bodyPr lIns="0" tIns="0" rIns="0" bIns="0"/>
          <a:lstStyle>
            <a:lvl1pPr marL="0" indent="0">
              <a:buNone/>
              <a:defRPr sz="3733">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3" name="Title 1">
            <a:extLst>
              <a:ext uri="{FF2B5EF4-FFF2-40B4-BE49-F238E27FC236}">
                <a16:creationId xmlns:a16="http://schemas.microsoft.com/office/drawing/2014/main" id="{D641B7C1-BA96-F19D-0CCA-A65CA6C06D73}"/>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41318408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623561" y="2012182"/>
            <a:ext cx="2536372" cy="1931839"/>
          </a:xfrm>
          <a:prstGeom prst="rect">
            <a:avLst/>
          </a:prstGeom>
        </p:spPr>
        <p:txBody>
          <a:bodyPr/>
          <a:lstStyle>
            <a:lvl1pPr>
              <a:defRPr sz="3200">
                <a:solidFill>
                  <a:schemeClr val="bg1"/>
                </a:solidFill>
                <a:latin typeface="Calibri" panose="020F0502020204030204" pitchFamily="34" charset="0"/>
                <a:cs typeface="Calibri" panose="020F0502020204030204" pitchFamily="34" charset="0"/>
              </a:defRPr>
            </a:lvl1pPr>
          </a:lstStyle>
          <a:p>
            <a:endParaRPr lang="en-US"/>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548403" y="2008058"/>
            <a:ext cx="6446063" cy="4271389"/>
          </a:xfrm>
          <a:prstGeom prst="rect">
            <a:avLst/>
          </a:prstGeom>
        </p:spPr>
        <p:txBody>
          <a:bodyPr wrap="square" lIns="0" tIns="0" rIns="0" bIns="0">
            <a:noAutofit/>
          </a:bodyPr>
          <a:lstStyle>
            <a:lvl1pPr marL="457189" indent="-457189">
              <a:spcBef>
                <a:spcPts val="1312"/>
              </a:spcBef>
              <a:buClr>
                <a:schemeClr val="bg1"/>
              </a:buClr>
              <a:buFont typeface="Arial" panose="020B0604020202020204" pitchFamily="34" charset="0"/>
              <a:buChar char="•"/>
              <a:defRPr sz="3200" baseline="0">
                <a:solidFill>
                  <a:schemeClr val="bg1"/>
                </a:solidFill>
                <a:latin typeface="Calibri" panose="020F0502020204030204" pitchFamily="34" charset="0"/>
                <a:cs typeface="Calibri" panose="020F0502020204030204" pitchFamily="34" charset="0"/>
              </a:defRPr>
            </a:lvl1pPr>
            <a:lvl2pPr marL="1066773" indent="-457189">
              <a:buClr>
                <a:schemeClr val="bg1"/>
              </a:buClr>
              <a:buFont typeface="Arial" panose="020B0604020202020204" pitchFamily="34" charset="0"/>
              <a:buChar char="•"/>
              <a:defRPr sz="3200">
                <a:solidFill>
                  <a:schemeClr val="bg1"/>
                </a:solidFill>
                <a:latin typeface="Calibri" panose="020F0502020204030204" pitchFamily="34" charset="0"/>
                <a:cs typeface="Calibri" panose="020F0502020204030204" pitchFamily="34" charset="0"/>
              </a:defRPr>
            </a:lvl2pPr>
            <a:lvl3pPr marL="1600160" indent="-380990">
              <a:buClr>
                <a:schemeClr val="bg1"/>
              </a:buClr>
              <a:buFont typeface="Arial" panose="020B0604020202020204" pitchFamily="34" charset="0"/>
              <a:buChar char="•"/>
              <a:defRPr sz="3200">
                <a:solidFill>
                  <a:schemeClr val="bg1"/>
                </a:solidFill>
                <a:cs typeface="Arial" panose="020B0604020202020204" pitchFamily="34" charset="0"/>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Main bullet</a:t>
            </a:r>
          </a:p>
          <a:p>
            <a:pPr lvl="1"/>
            <a:r>
              <a:rPr lang="en-US" altLang="en-US"/>
              <a:t>Sub point 1</a:t>
            </a:r>
          </a:p>
          <a:p>
            <a:pPr lvl="1"/>
            <a:r>
              <a:rPr lang="en-US" altLang="en-US"/>
              <a:t>Sub point 2</a:t>
            </a:r>
          </a:p>
          <a:p>
            <a:pPr lvl="1"/>
            <a:r>
              <a:rPr lang="en-US" altLang="en-US"/>
              <a:t>Sub point 3</a:t>
            </a:r>
          </a:p>
          <a:p>
            <a:pPr lvl="1"/>
            <a:r>
              <a:rPr lang="en-US" altLang="en-US"/>
              <a:t>Sub point 4</a:t>
            </a:r>
          </a:p>
        </p:txBody>
      </p:sp>
      <p:sp>
        <p:nvSpPr>
          <p:cNvPr id="2" name="Title 1">
            <a:extLst>
              <a:ext uri="{FF2B5EF4-FFF2-40B4-BE49-F238E27FC236}">
                <a16:creationId xmlns:a16="http://schemas.microsoft.com/office/drawing/2014/main" id="{598E7F9B-37F0-D3CE-5387-4817FE04069A}"/>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bg1"/>
                </a:solidFill>
                <a:latin typeface="Calibri" panose="020F0502020204030204" pitchFamily="34" charset="0"/>
                <a:cs typeface="Calibri" panose="020F0502020204030204" pitchFamily="34" charset="0"/>
              </a:defRPr>
            </a:lvl1pPr>
          </a:lstStyle>
          <a:p>
            <a:r>
              <a:rPr lang="en-US"/>
              <a:t>Title is set to 32pt Calibri Bold </a:t>
            </a:r>
          </a:p>
        </p:txBody>
      </p:sp>
      <p:sp>
        <p:nvSpPr>
          <p:cNvPr id="5" name="Text Placeholder 12">
            <a:extLst>
              <a:ext uri="{FF2B5EF4-FFF2-40B4-BE49-F238E27FC236}">
                <a16:creationId xmlns:a16="http://schemas.microsoft.com/office/drawing/2014/main" id="{47424A46-4E74-62F0-3A1C-8AB94059E6EF}"/>
              </a:ext>
            </a:extLst>
          </p:cNvPr>
          <p:cNvSpPr>
            <a:spLocks noGrp="1"/>
          </p:cNvSpPr>
          <p:nvPr>
            <p:ph type="body" sz="quarter" idx="16" hasCustomPrompt="1"/>
          </p:nvPr>
        </p:nvSpPr>
        <p:spPr>
          <a:xfrm>
            <a:off x="623560" y="5834296"/>
            <a:ext cx="1707792" cy="276999"/>
          </a:xfrm>
          <a:prstGeom prst="rect">
            <a:avLst/>
          </a:prstGeom>
          <a:noFill/>
        </p:spPr>
        <p:txBody>
          <a:bodyPr wrap="square">
            <a:spAutoFit/>
          </a:bodyPr>
          <a:lstStyle>
            <a:lvl1pPr marL="0" indent="0" algn="l">
              <a:buNone/>
              <a:defRPr sz="1200">
                <a:solidFill>
                  <a:schemeClr val="bg1"/>
                </a:solidFill>
                <a:latin typeface="Calibri" panose="020F0502020204030204" pitchFamily="34" charset="0"/>
                <a:cs typeface="Calibri" panose="020F0502020204030204" pitchFamily="34" charset="0"/>
              </a:defRPr>
            </a:lvl1pPr>
          </a:lstStyle>
          <a:p>
            <a:pPr lvl="0"/>
            <a:r>
              <a:rPr lang="en-US"/>
              <a:t>Photo Credit here</a:t>
            </a:r>
          </a:p>
        </p:txBody>
      </p:sp>
    </p:spTree>
    <p:extLst>
      <p:ext uri="{BB962C8B-B14F-4D97-AF65-F5344CB8AC3E}">
        <p14:creationId xmlns:p14="http://schemas.microsoft.com/office/powerpoint/2010/main" val="495377254"/>
      </p:ext>
    </p:extLst>
  </p:cSld>
  <p:clrMapOvr>
    <a:masterClrMapping/>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8345562" y="1944508"/>
            <a:ext cx="2536372" cy="2008717"/>
          </a:xfrm>
          <a:prstGeom prst="rect">
            <a:avLst/>
          </a:prstGeom>
        </p:spPr>
        <p:txBody>
          <a:bodyPr/>
          <a:lstStyle>
            <a:lvl1pPr>
              <a:defRPr sz="3200">
                <a:solidFill>
                  <a:schemeClr val="bg1"/>
                </a:solidFill>
                <a:latin typeface="Calibri" panose="020F0502020204030204" pitchFamily="34" charset="0"/>
                <a:cs typeface="Calibri" panose="020F0502020204030204" pitchFamily="34" charset="0"/>
              </a:defRPr>
            </a:lvl1pPr>
          </a:lstStyle>
          <a:p>
            <a:endParaRPr lang="en-US"/>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623561" y="1944508"/>
            <a:ext cx="7098441" cy="4060373"/>
          </a:xfrm>
          <a:prstGeom prst="rect">
            <a:avLst/>
          </a:prstGeom>
        </p:spPr>
        <p:txBody>
          <a:bodyPr wrap="square" lIns="0" tIns="0" rIns="0" bIns="0">
            <a:noAutofit/>
          </a:bodyPr>
          <a:lstStyle>
            <a:lvl1pPr marL="457189" indent="-457189">
              <a:spcBef>
                <a:spcPts val="1312"/>
              </a:spcBef>
              <a:buClr>
                <a:schemeClr val="bg1"/>
              </a:buClr>
              <a:buFont typeface="Arial" panose="020B0604020202020204" pitchFamily="34" charset="0"/>
              <a:buChar char="•"/>
              <a:defRPr sz="3200" baseline="0">
                <a:solidFill>
                  <a:schemeClr val="bg1"/>
                </a:solidFill>
                <a:latin typeface="Calibri" panose="020F0502020204030204" pitchFamily="34" charset="0"/>
                <a:cs typeface="Calibri" panose="020F0502020204030204" pitchFamily="34" charset="0"/>
              </a:defRPr>
            </a:lvl1pPr>
            <a:lvl2pPr marL="1066773" indent="-457189">
              <a:buClr>
                <a:schemeClr val="bg1"/>
              </a:buClr>
              <a:buFont typeface="Arial" panose="020B0604020202020204" pitchFamily="34" charset="0"/>
              <a:buChar char="•"/>
              <a:defRPr sz="2667">
                <a:solidFill>
                  <a:schemeClr val="bg1"/>
                </a:solidFill>
                <a:latin typeface="Calibri" panose="020F0502020204030204" pitchFamily="34" charset="0"/>
                <a:cs typeface="Calibri" panose="020F0502020204030204" pitchFamily="34" charset="0"/>
              </a:defRPr>
            </a:lvl2pPr>
            <a:lvl3pPr marL="1600160" indent="-380990">
              <a:buClr>
                <a:schemeClr val="bg1"/>
              </a:buClr>
              <a:buFont typeface="Arial" panose="020B0604020202020204" pitchFamily="34" charset="0"/>
              <a:buChar char="•"/>
              <a:defRPr sz="3200">
                <a:solidFill>
                  <a:schemeClr val="bg1"/>
                </a:solidFill>
                <a:cs typeface="Arial" panose="020B0604020202020204" pitchFamily="34" charset="0"/>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Main bullet</a:t>
            </a:r>
          </a:p>
          <a:p>
            <a:pPr lvl="1"/>
            <a:r>
              <a:rPr lang="en-US" altLang="en-US"/>
              <a:t>Sub point 1</a:t>
            </a:r>
          </a:p>
          <a:p>
            <a:pPr lvl="1"/>
            <a:r>
              <a:rPr lang="en-US" altLang="en-US"/>
              <a:t>Sub point 2</a:t>
            </a:r>
          </a:p>
          <a:p>
            <a:pPr lvl="1"/>
            <a:r>
              <a:rPr lang="en-US" altLang="en-US"/>
              <a:t>Sub point 3</a:t>
            </a:r>
          </a:p>
          <a:p>
            <a:pPr lvl="1"/>
            <a:r>
              <a:rPr lang="en-US" altLang="en-US"/>
              <a:t>Sub point 4</a:t>
            </a:r>
          </a:p>
        </p:txBody>
      </p:sp>
      <p:sp>
        <p:nvSpPr>
          <p:cNvPr id="3" name="Title 1">
            <a:extLst>
              <a:ext uri="{FF2B5EF4-FFF2-40B4-BE49-F238E27FC236}">
                <a16:creationId xmlns:a16="http://schemas.microsoft.com/office/drawing/2014/main" id="{23EDB69D-19B3-44B0-7BBB-0BBD30FCA4A5}"/>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bg1"/>
                </a:solidFill>
                <a:latin typeface="Calibri" panose="020F0502020204030204" pitchFamily="34" charset="0"/>
                <a:cs typeface="Calibri" panose="020F0502020204030204" pitchFamily="34" charset="0"/>
              </a:defRPr>
            </a:lvl1pPr>
          </a:lstStyle>
          <a:p>
            <a:r>
              <a:rPr lang="en-US"/>
              <a:t>Title is set to 32pt Calibri Bold </a:t>
            </a:r>
          </a:p>
        </p:txBody>
      </p:sp>
      <p:sp>
        <p:nvSpPr>
          <p:cNvPr id="4" name="Text Placeholder 12">
            <a:extLst>
              <a:ext uri="{FF2B5EF4-FFF2-40B4-BE49-F238E27FC236}">
                <a16:creationId xmlns:a16="http://schemas.microsoft.com/office/drawing/2014/main" id="{32D29D4B-404A-9A86-D9B5-F04EE023C62A}"/>
              </a:ext>
            </a:extLst>
          </p:cNvPr>
          <p:cNvSpPr>
            <a:spLocks noGrp="1"/>
          </p:cNvSpPr>
          <p:nvPr>
            <p:ph type="body" sz="quarter" idx="16" hasCustomPrompt="1"/>
          </p:nvPr>
        </p:nvSpPr>
        <p:spPr>
          <a:xfrm>
            <a:off x="9860648" y="5683076"/>
            <a:ext cx="1707792" cy="276999"/>
          </a:xfrm>
          <a:prstGeom prst="rect">
            <a:avLst/>
          </a:prstGeom>
          <a:noFill/>
        </p:spPr>
        <p:txBody>
          <a:bodyPr wrap="square">
            <a:spAutoFit/>
          </a:bodyPr>
          <a:lstStyle>
            <a:lvl1pPr marL="0" indent="0" algn="r">
              <a:buNone/>
              <a:defRPr sz="1200">
                <a:solidFill>
                  <a:schemeClr val="bg1"/>
                </a:solidFill>
                <a:latin typeface="Calibri" panose="020F0502020204030204" pitchFamily="34" charset="0"/>
                <a:cs typeface="Calibri" panose="020F0502020204030204" pitchFamily="34" charset="0"/>
              </a:defRPr>
            </a:lvl1pPr>
          </a:lstStyle>
          <a:p>
            <a:pPr lvl="0"/>
            <a:r>
              <a:rPr lang="en-US"/>
              <a:t>Photo Credit here</a:t>
            </a:r>
          </a:p>
        </p:txBody>
      </p:sp>
    </p:spTree>
    <p:extLst>
      <p:ext uri="{BB962C8B-B14F-4D97-AF65-F5344CB8AC3E}">
        <p14:creationId xmlns:p14="http://schemas.microsoft.com/office/powerpoint/2010/main" val="1744604831"/>
      </p:ext>
    </p:extLst>
  </p:cSld>
  <p:clrMapOvr>
    <a:masterClrMapping/>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01426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AFD67-A525-3F03-D4D7-C26BD86D2177}"/>
              </a:ext>
            </a:extLst>
          </p:cNvPr>
          <p:cNvSpPr txBox="1"/>
          <p:nvPr userDrawn="1"/>
        </p:nvSpPr>
        <p:spPr>
          <a:xfrm>
            <a:off x="779930" y="-403412"/>
            <a:ext cx="184731" cy="666786"/>
          </a:xfrm>
          <a:prstGeom prst="rect">
            <a:avLst/>
          </a:prstGeom>
        </p:spPr>
        <p:txBody>
          <a:bodyPr vert="horz" wrap="none" rtlCol="0">
            <a:spAutoFit/>
          </a:bodyPr>
          <a:lstStyle/>
          <a:p>
            <a:pPr algn="l"/>
            <a:endParaRPr lang="en-US" sz="3733">
              <a:solidFill>
                <a:srgbClr val="A9C23F"/>
              </a:solidFill>
            </a:endParaRP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623561" y="1650294"/>
            <a:ext cx="3419520" cy="4535353"/>
          </a:xfrm>
          <a:prstGeom prst="rect">
            <a:avLst/>
          </a:prstGeom>
          <a:solidFill>
            <a:srgbClr val="0070C0"/>
          </a:solidFill>
        </p:spPr>
        <p:txBody>
          <a:bodyPr wrap="square" lIns="228600" tIns="228600" rIns="228600" bIns="228600">
            <a:noAutofit/>
          </a:bodyPr>
          <a:lstStyle>
            <a:lvl1pPr marL="0" indent="0">
              <a:buNone/>
              <a:defRPr sz="3200" b="0" i="0">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This is a text block with transparency over an image background, resize shape to fit text</a:t>
            </a:r>
          </a:p>
        </p:txBody>
      </p:sp>
      <p:sp>
        <p:nvSpPr>
          <p:cNvPr id="3" name="Title 1">
            <a:extLst>
              <a:ext uri="{FF2B5EF4-FFF2-40B4-BE49-F238E27FC236}">
                <a16:creationId xmlns:a16="http://schemas.microsoft.com/office/drawing/2014/main" id="{3C51DB67-38F6-210B-383F-7EBF0A08D285}"/>
              </a:ext>
            </a:extLst>
          </p:cNvPr>
          <p:cNvSpPr>
            <a:spLocks noGrp="1"/>
          </p:cNvSpPr>
          <p:nvPr>
            <p:ph type="title" hasCustomPrompt="1"/>
          </p:nvPr>
        </p:nvSpPr>
        <p:spPr>
          <a:xfrm>
            <a:off x="623559" y="578554"/>
            <a:ext cx="10880140"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A title</a:t>
            </a:r>
          </a:p>
        </p:txBody>
      </p:sp>
      <p:sp>
        <p:nvSpPr>
          <p:cNvPr id="8" name="Text Placeholder 3">
            <a:extLst>
              <a:ext uri="{FF2B5EF4-FFF2-40B4-BE49-F238E27FC236}">
                <a16:creationId xmlns:a16="http://schemas.microsoft.com/office/drawing/2014/main" id="{F5CB4437-EC92-08F6-74B0-9FE5CD6190EA}"/>
              </a:ext>
            </a:extLst>
          </p:cNvPr>
          <p:cNvSpPr>
            <a:spLocks noGrp="1"/>
          </p:cNvSpPr>
          <p:nvPr>
            <p:ph type="body" sz="quarter" idx="15" hasCustomPrompt="1"/>
          </p:nvPr>
        </p:nvSpPr>
        <p:spPr>
          <a:xfrm>
            <a:off x="4353871" y="1650294"/>
            <a:ext cx="3419520" cy="4535353"/>
          </a:xfrm>
          <a:prstGeom prst="rect">
            <a:avLst/>
          </a:prstGeom>
          <a:solidFill>
            <a:srgbClr val="046A38"/>
          </a:solidFill>
        </p:spPr>
        <p:txBody>
          <a:bodyPr wrap="square" lIns="228600" tIns="228600" rIns="228600" bIns="228600">
            <a:noAutofit/>
          </a:bodyPr>
          <a:lstStyle>
            <a:lvl1pPr marL="0" indent="0">
              <a:buNone/>
              <a:defRPr sz="3200" b="0" i="0">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This is a text block with transparency over an image background, resize shape to fit text</a:t>
            </a:r>
          </a:p>
        </p:txBody>
      </p:sp>
      <p:sp>
        <p:nvSpPr>
          <p:cNvPr id="10" name="Text Placeholder 3">
            <a:extLst>
              <a:ext uri="{FF2B5EF4-FFF2-40B4-BE49-F238E27FC236}">
                <a16:creationId xmlns:a16="http://schemas.microsoft.com/office/drawing/2014/main" id="{3BD351B5-0EA1-5245-0749-5E7597F5865C}"/>
              </a:ext>
            </a:extLst>
          </p:cNvPr>
          <p:cNvSpPr>
            <a:spLocks noGrp="1"/>
          </p:cNvSpPr>
          <p:nvPr>
            <p:ph type="body" sz="quarter" idx="16" hasCustomPrompt="1"/>
          </p:nvPr>
        </p:nvSpPr>
        <p:spPr>
          <a:xfrm>
            <a:off x="8084180" y="1650294"/>
            <a:ext cx="3419520" cy="4535353"/>
          </a:xfrm>
          <a:prstGeom prst="rect">
            <a:avLst/>
          </a:prstGeom>
          <a:solidFill>
            <a:srgbClr val="4C8C2B"/>
          </a:solidFill>
        </p:spPr>
        <p:txBody>
          <a:bodyPr wrap="square" lIns="228600" tIns="228600" rIns="228600" bIns="228600">
            <a:noAutofit/>
          </a:bodyPr>
          <a:lstStyle>
            <a:lvl1pPr marL="0" indent="0">
              <a:buNone/>
              <a:defRPr sz="3200" b="0" i="0">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This is a text block with transparency over an image background, resize shape to fit text</a:t>
            </a:r>
          </a:p>
        </p:txBody>
      </p:sp>
    </p:spTree>
    <p:extLst>
      <p:ext uri="{BB962C8B-B14F-4D97-AF65-F5344CB8AC3E}">
        <p14:creationId xmlns:p14="http://schemas.microsoft.com/office/powerpoint/2010/main" val="41027189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Section Header">
    <p:bg>
      <p:bgPr>
        <a:solidFill>
          <a:srgbClr val="01426A"/>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EDB69D-19B3-44B0-7BBB-0BBD30FCA4A5}"/>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bg1"/>
                </a:solidFill>
                <a:latin typeface="Calibri" panose="020F0502020204030204" pitchFamily="34" charset="0"/>
                <a:cs typeface="Calibri" panose="020F0502020204030204" pitchFamily="34" charset="0"/>
              </a:defRPr>
            </a:lvl1pPr>
          </a:lstStyle>
          <a:p>
            <a:r>
              <a:rPr lang="en-US"/>
              <a:t>Title is set to 32pt Calibri Bold </a:t>
            </a:r>
          </a:p>
        </p:txBody>
      </p:sp>
      <p:sp>
        <p:nvSpPr>
          <p:cNvPr id="5" name="Content Placeholder 4">
            <a:extLst>
              <a:ext uri="{FF2B5EF4-FFF2-40B4-BE49-F238E27FC236}">
                <a16:creationId xmlns:a16="http://schemas.microsoft.com/office/drawing/2014/main" id="{DD220041-A485-6582-5407-B51FC45203AF}"/>
              </a:ext>
            </a:extLst>
          </p:cNvPr>
          <p:cNvSpPr>
            <a:spLocks noGrp="1"/>
          </p:cNvSpPr>
          <p:nvPr>
            <p:ph sz="quarter" idx="10"/>
          </p:nvPr>
        </p:nvSpPr>
        <p:spPr>
          <a:xfrm>
            <a:off x="624418" y="1568451"/>
            <a:ext cx="10861732" cy="4536515"/>
          </a:xfrm>
          <a:prstGeom prst="rect">
            <a:avLst/>
          </a:prstGeom>
        </p:spPr>
        <p:txBody>
          <a:bodyPr/>
          <a:lstStyle>
            <a:lvl1pPr>
              <a:defRPr sz="3733">
                <a:solidFill>
                  <a:schemeClr val="bg1"/>
                </a:solidFill>
                <a:latin typeface="Calibri" panose="020F0502020204030204" pitchFamily="34" charset="0"/>
                <a:cs typeface="Calibri" panose="020F0502020204030204" pitchFamily="34" charset="0"/>
              </a:defRPr>
            </a:lvl1pPr>
            <a:lvl2pPr>
              <a:defRPr>
                <a:solidFill>
                  <a:schemeClr val="bg1"/>
                </a:solidFill>
                <a:latin typeface="Calibri" panose="020F0502020204030204" pitchFamily="34" charset="0"/>
                <a:cs typeface="Calibri" panose="020F0502020204030204" pitchFamily="34" charset="0"/>
              </a:defRPr>
            </a:lvl2pPr>
            <a:lvl3pPr>
              <a:defRPr>
                <a:solidFill>
                  <a:schemeClr val="bg1"/>
                </a:solidFill>
                <a:latin typeface="Calibri" panose="020F0502020204030204" pitchFamily="34" charset="0"/>
                <a:cs typeface="Calibri" panose="020F0502020204030204" pitchFamily="34" charset="0"/>
              </a:defRPr>
            </a:lvl3pPr>
            <a:lvl4pPr>
              <a:defRPr>
                <a:solidFill>
                  <a:schemeClr val="bg1"/>
                </a:solidFill>
                <a:latin typeface="Calibri" panose="020F0502020204030204" pitchFamily="34" charset="0"/>
                <a:cs typeface="Calibri" panose="020F0502020204030204" pitchFamily="34" charset="0"/>
              </a:defRPr>
            </a:lvl4pPr>
            <a:lvl5pPr>
              <a:defRPr>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14036697"/>
      </p:ext>
    </p:extLst>
  </p:cSld>
  <p:clrMapOvr>
    <a:masterClrMapping/>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7" name="Group 6"/>
          <p:cNvGrpSpPr/>
          <p:nvPr/>
        </p:nvGrpSpPr>
        <p:grpSpPr>
          <a:xfrm>
            <a:off x="-16933" y="1"/>
            <a:ext cx="12231160" cy="6856215"/>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9" y="1871132"/>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9" y="3657597"/>
            <a:ext cx="6815669" cy="1320803"/>
          </a:xfrm>
        </p:spPr>
        <p:txBody>
          <a:bodyPr anchor="t">
            <a:normAutofit/>
          </a:bodyPr>
          <a:lstStyle>
            <a:lvl1pPr marL="0" indent="0" algn="ctr">
              <a:buNone/>
              <a:defRPr sz="21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3" y="5037663"/>
            <a:ext cx="897467" cy="279400"/>
          </a:xfrm>
        </p:spPr>
        <p:txBody>
          <a:bodyPr/>
          <a:lstStyle/>
          <a:p>
            <a:fld id="{B61BEF0D-F0BB-DE4B-95CE-6DB70DBA9567}" type="datetimeFigureOut">
              <a:rPr lang="en-US" dirty="0"/>
              <a:pPr/>
              <a:t>12/1/2025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2" y="5037663"/>
            <a:ext cx="551167" cy="279400"/>
          </a:xfrm>
        </p:spPr>
        <p:txBody>
          <a:bodyPr/>
          <a:lstStyle/>
          <a:p>
            <a:fld id="{D57F1E4F-1CFF-5643-939E-217C01CDF565}" type="slidenum">
              <a:rPr lang="en-US" dirty="0"/>
              <a:pPr/>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6625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871580" y="578554"/>
            <a:ext cx="9614569" cy="787401"/>
          </a:xfrm>
          <a:prstGeom prst="rect">
            <a:avLst/>
          </a:prstGeom>
        </p:spPr>
        <p:txBody>
          <a:bodyPr vert="horz"/>
          <a:lstStyle>
            <a:lvl1pPr algn="l">
              <a:defRPr sz="4267" kern="1200" spc="133" baseline="0">
                <a:solidFill>
                  <a:schemeClr val="bg1"/>
                </a:solidFill>
                <a:latin typeface="Arial" charset="0"/>
              </a:defRPr>
            </a:lvl1pPr>
          </a:lstStyle>
          <a:p>
            <a:r>
              <a:rPr lang="en-US"/>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871580" y="1854007"/>
            <a:ext cx="9614569" cy="4441372"/>
          </a:xfrm>
          <a:prstGeom prst="rect">
            <a:avLst/>
          </a:prstGeom>
        </p:spPr>
        <p:txBody>
          <a:bodyPr wrap="square" lIns="0" tIns="0" rIns="0" bIns="0">
            <a:noAutofit/>
          </a:bodyPr>
          <a:lstStyle>
            <a:lvl1pPr marL="457189" indent="-457189">
              <a:spcBef>
                <a:spcPts val="1312"/>
              </a:spcBef>
              <a:buFont typeface="Arial" panose="020B0604020202020204" pitchFamily="34" charset="0"/>
              <a:buChar char="•"/>
              <a:defRPr sz="3200" baseline="0">
                <a:solidFill>
                  <a:schemeClr val="bg1"/>
                </a:solidFill>
                <a:latin typeface="Arial" panose="020B0604020202020204" pitchFamily="34" charset="0"/>
                <a:cs typeface="Arial" panose="020B0604020202020204" pitchFamily="34" charset="0"/>
              </a:defRPr>
            </a:lvl1pPr>
            <a:lvl2pPr marL="1066773" indent="-457189">
              <a:buClr>
                <a:srgbClr val="A9C23F"/>
              </a:buClr>
              <a:buFont typeface="Arial" panose="020B0604020202020204" pitchFamily="34" charset="0"/>
              <a:buChar char="•"/>
              <a:defRPr sz="3200" baseline="0">
                <a:solidFill>
                  <a:schemeClr val="bg1"/>
                </a:solidFill>
                <a:latin typeface="Arial" panose="020B0604020202020204" pitchFamily="34" charset="0"/>
              </a:defRPr>
            </a:lvl2pPr>
            <a:lvl3pPr marL="1600160" indent="-380990">
              <a:buClr>
                <a:schemeClr val="bg1"/>
              </a:buClr>
              <a:buFont typeface="Arial" panose="020B0604020202020204" pitchFamily="34" charset="0"/>
              <a:buChar char="•"/>
              <a:defRPr sz="3200">
                <a:solidFill>
                  <a:schemeClr val="bg1"/>
                </a:solidFill>
                <a:cs typeface="Arial" panose="020B0604020202020204" pitchFamily="34" charset="0"/>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Arial 24pt</a:t>
            </a:r>
          </a:p>
          <a:p>
            <a:pPr lvl="0"/>
            <a:r>
              <a:rPr lang="en-US" altLang="en-US"/>
              <a:t>If more Bulleted Items are needed</a:t>
            </a:r>
            <a:br>
              <a:rPr lang="en-US" altLang="en-US"/>
            </a:br>
            <a:r>
              <a:rPr lang="en-US" altLang="en-US"/>
              <a:t>use another slide and add transitions</a:t>
            </a:r>
          </a:p>
          <a:p>
            <a:pPr lvl="0"/>
            <a:r>
              <a:rPr lang="en-US" altLang="en-US"/>
              <a:t>Use basic transitions like this one</a:t>
            </a:r>
          </a:p>
          <a:p>
            <a:pPr lvl="0"/>
            <a:r>
              <a:rPr lang="en-US" altLang="en-US"/>
              <a:t>It is better to have more slide than one slide with small text</a:t>
            </a:r>
          </a:p>
        </p:txBody>
      </p:sp>
    </p:spTree>
    <p:extLst>
      <p:ext uri="{BB962C8B-B14F-4D97-AF65-F5344CB8AC3E}">
        <p14:creationId xmlns:p14="http://schemas.microsoft.com/office/powerpoint/2010/main" val="9582688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6772194"/>
            <a:ext cx="12192000" cy="85807"/>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871578" y="2416628"/>
            <a:ext cx="9614569" cy="3935489"/>
          </a:xfrm>
          <a:prstGeom prst="rect">
            <a:avLst/>
          </a:prstGeom>
        </p:spPr>
        <p:txBody>
          <a:bodyPr wrap="square" lIns="0" tIns="0" rIns="0" bIns="0">
            <a:noAutofit/>
          </a:bodyPr>
          <a:lstStyle>
            <a:lvl1pPr marL="0" indent="0">
              <a:spcBef>
                <a:spcPts val="1312"/>
              </a:spcBef>
              <a:buNone/>
              <a:defRPr sz="2400" baseline="0">
                <a:solidFill>
                  <a:srgbClr val="FF0000"/>
                </a:solidFill>
                <a:latin typeface="Arial" panose="020B060402020202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a:p>
          <a:p>
            <a:pPr lvl="0"/>
            <a:r>
              <a:rPr lang="en-US" altLang="en-US"/>
              <a:t>No recommended slide  </a:t>
            </a:r>
            <a:endParaRPr lang="en-US"/>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871579" y="1657682"/>
            <a:ext cx="9614568" cy="637283"/>
          </a:xfrm>
          <a:prstGeom prst="rect">
            <a:avLst/>
          </a:prstGeom>
        </p:spPr>
        <p:txBody>
          <a:bodyPr lIns="0" tIns="0" rIns="0" bIns="0"/>
          <a:lstStyle>
            <a:lvl1pPr marL="0" indent="0">
              <a:buNone/>
              <a:defRPr sz="3733">
                <a:solidFill>
                  <a:srgbClr val="A9C23F"/>
                </a:solidFill>
                <a:latin typeface="Arial" panose="020B0604020202020204" pitchFamily="34" charset="0"/>
                <a:cs typeface="Arial" panose="020B060402020202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871580" y="578554"/>
            <a:ext cx="9614569" cy="787401"/>
          </a:xfrm>
          <a:prstGeom prst="rect">
            <a:avLst/>
          </a:prstGeom>
        </p:spPr>
        <p:txBody>
          <a:bodyPr vert="horz"/>
          <a:lstStyle>
            <a:lvl1pPr algn="l">
              <a:defRPr sz="4267" kern="1200" spc="133" baseline="0">
                <a:solidFill>
                  <a:schemeClr val="tx1"/>
                </a:solidFill>
                <a:latin typeface="Arial" charset="0"/>
              </a:defRPr>
            </a:lvl1pPr>
          </a:lstStyle>
          <a:p>
            <a:r>
              <a:rPr lang="en-US"/>
              <a:t>Title is set to 32pt Arial </a:t>
            </a:r>
          </a:p>
        </p:txBody>
      </p:sp>
    </p:spTree>
    <p:extLst>
      <p:ext uri="{BB962C8B-B14F-4D97-AF65-F5344CB8AC3E}">
        <p14:creationId xmlns:p14="http://schemas.microsoft.com/office/powerpoint/2010/main" val="236934713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28CE9-1291-4E52-94A7-719E017692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E0DC44-B7CC-4EAA-B34D-EA66C16AAA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233D1D-93BE-4449-8EF6-5FAEDEDADD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30CDE-8EE8-4EF8-BE1B-2E4AEEE8CC29}"/>
              </a:ext>
            </a:extLst>
          </p:cNvPr>
          <p:cNvSpPr>
            <a:spLocks noGrp="1"/>
          </p:cNvSpPr>
          <p:nvPr>
            <p:ph type="dt" sz="half" idx="10"/>
          </p:nvPr>
        </p:nvSpPr>
        <p:spPr/>
        <p:txBody>
          <a:bodyPr/>
          <a:lstStyle/>
          <a:p>
            <a:fld id="{B5ACE01F-341A-403F-8CA4-9DAD8F2BABAC}" type="datetimeFigureOut">
              <a:rPr lang="en-US" smtClean="0"/>
              <a:t>12/1/2025</a:t>
            </a:fld>
            <a:endParaRPr lang="en-US"/>
          </a:p>
        </p:txBody>
      </p:sp>
      <p:sp>
        <p:nvSpPr>
          <p:cNvPr id="6" name="Footer Placeholder 5">
            <a:extLst>
              <a:ext uri="{FF2B5EF4-FFF2-40B4-BE49-F238E27FC236}">
                <a16:creationId xmlns:a16="http://schemas.microsoft.com/office/drawing/2014/main" id="{2FC72914-CE4E-4BC9-9B07-2B1DE21DBC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B0FB4A-0FFB-4015-A14D-92092ED2ACF2}"/>
              </a:ext>
            </a:extLst>
          </p:cNvPr>
          <p:cNvSpPr>
            <a:spLocks noGrp="1"/>
          </p:cNvSpPr>
          <p:nvPr>
            <p:ph type="sldNum" sz="quarter" idx="12"/>
          </p:nvPr>
        </p:nvSpPr>
        <p:spPr/>
        <p:txBody>
          <a:bodyPr/>
          <a:lstStyle/>
          <a:p>
            <a:fld id="{CF1488C0-5C5B-4823-86F3-3C77D8D1C57B}" type="slidenum">
              <a:rPr lang="en-US" smtClean="0"/>
              <a:t>‹#›</a:t>
            </a:fld>
            <a:endParaRPr lang="en-US"/>
          </a:p>
        </p:txBody>
      </p:sp>
    </p:spTree>
    <p:extLst>
      <p:ext uri="{BB962C8B-B14F-4D97-AF65-F5344CB8AC3E}">
        <p14:creationId xmlns:p14="http://schemas.microsoft.com/office/powerpoint/2010/main" val="25819766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6772194"/>
            <a:ext cx="12192000" cy="85807"/>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871578" y="2586693"/>
            <a:ext cx="4834023" cy="4033048"/>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Arial" panose="020B060402020202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871579" y="1657682"/>
            <a:ext cx="9614568" cy="637283"/>
          </a:xfrm>
          <a:prstGeom prst="rect">
            <a:avLst/>
          </a:prstGeom>
        </p:spPr>
        <p:txBody>
          <a:bodyPr lIns="0" tIns="0" rIns="0" bIns="0"/>
          <a:lstStyle>
            <a:lvl1pPr marL="0" indent="0">
              <a:buNone/>
              <a:defRPr sz="3733">
                <a:solidFill>
                  <a:srgbClr val="A9C23F"/>
                </a:solidFill>
                <a:latin typeface="Arial" panose="020B0604020202020204" pitchFamily="34" charset="0"/>
                <a:cs typeface="Arial" panose="020B060402020202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871580" y="578554"/>
            <a:ext cx="9614569" cy="787401"/>
          </a:xfrm>
          <a:prstGeom prst="rect">
            <a:avLst/>
          </a:prstGeom>
        </p:spPr>
        <p:txBody>
          <a:bodyPr vert="horz"/>
          <a:lstStyle>
            <a:lvl1pPr algn="l">
              <a:defRPr sz="4267" kern="1200" spc="133" baseline="0">
                <a:solidFill>
                  <a:schemeClr val="tx1"/>
                </a:solidFill>
                <a:latin typeface="Arial" charset="0"/>
              </a:defRPr>
            </a:lvl1pPr>
          </a:lstStyle>
          <a:p>
            <a:r>
              <a:rPr lang="en-US"/>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7435404" y="2987900"/>
            <a:ext cx="4050744" cy="3353017"/>
          </a:xfrm>
          <a:prstGeom prst="rect">
            <a:avLst/>
          </a:prstGeom>
        </p:spPr>
        <p:txBody>
          <a:bodyPr lIns="0" tIns="0" rIns="0" bIns="0"/>
          <a:lstStyle>
            <a:lvl1pPr marL="0" indent="0">
              <a:buNone/>
              <a:defRPr sz="3200" i="1">
                <a:solidFill>
                  <a:srgbClr val="A9C23F"/>
                </a:solidFill>
                <a:latin typeface="Times New Roman" panose="02020603050405020304" pitchFamily="18" charset="0"/>
                <a:cs typeface="Times New Roman" panose="02020603050405020304" pitchFamily="18"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“Use short sentence in slide, go to the point, remember presentation are informative materials”</a:t>
            </a:r>
          </a:p>
        </p:txBody>
      </p:sp>
    </p:spTree>
    <p:extLst>
      <p:ext uri="{BB962C8B-B14F-4D97-AF65-F5344CB8AC3E}">
        <p14:creationId xmlns:p14="http://schemas.microsoft.com/office/powerpoint/2010/main" val="2191544537"/>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6642100" y="1657683"/>
            <a:ext cx="4845051" cy="4694435"/>
          </a:xfrm>
          <a:prstGeom prst="rect">
            <a:avLst/>
          </a:prstGeom>
        </p:spPr>
        <p:txBody>
          <a:bodyPr/>
          <a:lstStyle>
            <a:lvl1pPr>
              <a:defRPr>
                <a:solidFill>
                  <a:schemeClr val="bg1"/>
                </a:solidFill>
              </a:defRPr>
            </a:lvl1pPr>
          </a:lstStyle>
          <a:p>
            <a:endParaRPr lang="en-US"/>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871580" y="2086377"/>
            <a:ext cx="4460065" cy="3614672"/>
          </a:xfrm>
          <a:prstGeom prst="rect">
            <a:avLst/>
          </a:prstGeom>
        </p:spPr>
        <p:txBody>
          <a:bodyPr lIns="0" tIns="0" rIns="0" bIns="0"/>
          <a:lstStyle>
            <a:lvl1pPr marL="0" indent="0">
              <a:buNone/>
              <a:defRPr sz="3200" i="1">
                <a:solidFill>
                  <a:srgbClr val="A9C23F"/>
                </a:solidFill>
                <a:latin typeface="Times New Roman" panose="02020603050405020304" pitchFamily="18" charset="0"/>
                <a:cs typeface="Times New Roman" panose="02020603050405020304" pitchFamily="18"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871580" y="578554"/>
            <a:ext cx="9614569" cy="787401"/>
          </a:xfrm>
          <a:prstGeom prst="rect">
            <a:avLst/>
          </a:prstGeom>
        </p:spPr>
        <p:txBody>
          <a:bodyPr vert="horz"/>
          <a:lstStyle>
            <a:lvl1pPr algn="l">
              <a:defRPr sz="4267" kern="1200" spc="133" baseline="0">
                <a:solidFill>
                  <a:schemeClr val="bg1"/>
                </a:solidFill>
                <a:latin typeface="Arial" charset="0"/>
              </a:defRPr>
            </a:lvl1pPr>
          </a:lstStyle>
          <a:p>
            <a:r>
              <a:rPr lang="en-US"/>
              <a:t>Title is set to 32pt Arial </a:t>
            </a:r>
          </a:p>
        </p:txBody>
      </p:sp>
    </p:spTree>
    <p:extLst>
      <p:ext uri="{BB962C8B-B14F-4D97-AF65-F5344CB8AC3E}">
        <p14:creationId xmlns:p14="http://schemas.microsoft.com/office/powerpoint/2010/main" val="9792974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446318" y="2381597"/>
            <a:ext cx="3898156" cy="2014393"/>
          </a:xfrm>
          <a:prstGeom prst="rect">
            <a:avLst/>
          </a:prstGeom>
        </p:spPr>
        <p:txBody>
          <a:bodyPr vert="horz"/>
          <a:lstStyle>
            <a:lvl1pPr algn="l">
              <a:defRPr sz="3200" kern="1200" spc="133" baseline="0">
                <a:solidFill>
                  <a:schemeClr val="bg1"/>
                </a:solidFill>
                <a:latin typeface="Arial" charset="0"/>
              </a:defRPr>
            </a:lvl1pPr>
          </a:lstStyle>
          <a:p>
            <a:r>
              <a:rPr lang="en-US"/>
              <a:t>Use this box for description of you picture or supporting text</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4584880" y="0"/>
            <a:ext cx="7607121" cy="6858000"/>
          </a:xfrm>
          <a:prstGeom prst="rect">
            <a:avLst/>
          </a:prstGeo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019920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1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871580" y="578554"/>
            <a:ext cx="9614569" cy="787401"/>
          </a:xfrm>
          <a:prstGeom prst="rect">
            <a:avLst/>
          </a:prstGeom>
        </p:spPr>
        <p:txBody>
          <a:bodyPr vert="horz"/>
          <a:lstStyle>
            <a:lvl1pPr algn="l">
              <a:defRPr sz="4267" kern="1200" spc="133" baseline="0">
                <a:solidFill>
                  <a:schemeClr val="bg1"/>
                </a:solidFill>
                <a:latin typeface="Arial" charset="0"/>
              </a:defRPr>
            </a:lvl1pPr>
          </a:lstStyle>
          <a:p>
            <a:r>
              <a:rPr lang="en-US"/>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871580" y="1854007"/>
            <a:ext cx="9614569" cy="4441372"/>
          </a:xfrm>
          <a:prstGeom prst="rect">
            <a:avLst/>
          </a:prstGeom>
        </p:spPr>
        <p:txBody>
          <a:bodyPr wrap="square" lIns="0" tIns="0" rIns="0" bIns="0">
            <a:noAutofit/>
          </a:bodyPr>
          <a:lstStyle>
            <a:lvl1pPr marL="457189" indent="-457189">
              <a:spcBef>
                <a:spcPts val="1312"/>
              </a:spcBef>
              <a:buFont typeface="Arial" panose="020B0604020202020204" pitchFamily="34" charset="0"/>
              <a:buChar char="•"/>
              <a:defRPr sz="3200" baseline="0">
                <a:solidFill>
                  <a:schemeClr val="bg1"/>
                </a:solidFill>
                <a:latin typeface="Arial" panose="020B0604020202020204" pitchFamily="34" charset="0"/>
                <a:cs typeface="Arial" panose="020B0604020202020204" pitchFamily="34" charset="0"/>
              </a:defRPr>
            </a:lvl1pPr>
            <a:lvl2pPr marL="1066773" indent="-457189">
              <a:buClr>
                <a:srgbClr val="A9C23F"/>
              </a:buClr>
              <a:buFont typeface="Arial" panose="020B0604020202020204" pitchFamily="34" charset="0"/>
              <a:buChar char="•"/>
              <a:defRPr sz="3200" baseline="0">
                <a:solidFill>
                  <a:schemeClr val="bg1"/>
                </a:solidFill>
                <a:latin typeface="Arial" panose="020B0604020202020204" pitchFamily="34" charset="0"/>
              </a:defRPr>
            </a:lvl2pPr>
            <a:lvl3pPr marL="1600160" indent="-380990">
              <a:buClr>
                <a:schemeClr val="bg1"/>
              </a:buClr>
              <a:buFont typeface="Arial" panose="020B0604020202020204" pitchFamily="34" charset="0"/>
              <a:buChar char="•"/>
              <a:defRPr sz="3200">
                <a:solidFill>
                  <a:schemeClr val="bg1"/>
                </a:solidFill>
                <a:cs typeface="Arial" panose="020B0604020202020204" pitchFamily="34" charset="0"/>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Arial 24pt</a:t>
            </a:r>
          </a:p>
          <a:p>
            <a:pPr lvl="0"/>
            <a:r>
              <a:rPr lang="en-US" altLang="en-US"/>
              <a:t>If more Bulleted Items are needed</a:t>
            </a:r>
            <a:br>
              <a:rPr lang="en-US" altLang="en-US"/>
            </a:br>
            <a:r>
              <a:rPr lang="en-US" altLang="en-US"/>
              <a:t>use another slide and add transitions</a:t>
            </a:r>
          </a:p>
          <a:p>
            <a:pPr lvl="0"/>
            <a:r>
              <a:rPr lang="en-US" altLang="en-US"/>
              <a:t>Use basic transitions like this one</a:t>
            </a:r>
          </a:p>
          <a:p>
            <a:pPr lvl="0"/>
            <a:r>
              <a:rPr lang="en-US" altLang="en-US"/>
              <a:t>It is better to have more slide than one slide with small text</a:t>
            </a:r>
          </a:p>
        </p:txBody>
      </p:sp>
    </p:spTree>
    <p:extLst>
      <p:ext uri="{BB962C8B-B14F-4D97-AF65-F5344CB8AC3E}">
        <p14:creationId xmlns:p14="http://schemas.microsoft.com/office/powerpoint/2010/main" val="28337816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1B78B-C7FA-469E-0FF6-3C8F38A12F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8273C2-44E9-DC33-C2F0-77D681A6B1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3804B-0E4F-A577-9F6B-23C8F6CB79F2}"/>
              </a:ext>
            </a:extLst>
          </p:cNvPr>
          <p:cNvSpPr>
            <a:spLocks noGrp="1"/>
          </p:cNvSpPr>
          <p:nvPr>
            <p:ph type="dt" sz="half" idx="10"/>
          </p:nvPr>
        </p:nvSpPr>
        <p:spPr/>
        <p:txBody>
          <a:bodyPr/>
          <a:lstStyle/>
          <a:p>
            <a:fld id="{546765F0-71A0-437C-892F-840359886D0B}" type="datetimeFigureOut">
              <a:rPr lang="en-US" smtClean="0"/>
              <a:t>12/1/2025</a:t>
            </a:fld>
            <a:endParaRPr lang="en-US"/>
          </a:p>
        </p:txBody>
      </p:sp>
      <p:sp>
        <p:nvSpPr>
          <p:cNvPr id="5" name="Footer Placeholder 4">
            <a:extLst>
              <a:ext uri="{FF2B5EF4-FFF2-40B4-BE49-F238E27FC236}">
                <a16:creationId xmlns:a16="http://schemas.microsoft.com/office/drawing/2014/main" id="{01026F0C-2AF3-4375-DB22-B5C0E02BA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320411-0703-3BCF-5616-85C6E73C9358}"/>
              </a:ext>
            </a:extLst>
          </p:cNvPr>
          <p:cNvSpPr>
            <a:spLocks noGrp="1"/>
          </p:cNvSpPr>
          <p:nvPr>
            <p:ph type="sldNum" sz="quarter" idx="12"/>
          </p:nvPr>
        </p:nvSpPr>
        <p:spPr/>
        <p:txBody>
          <a:bodyPr/>
          <a:lstStyle/>
          <a:p>
            <a:fld id="{4793A34D-2C6C-430C-AE9D-FF046D762B29}" type="slidenum">
              <a:rPr lang="en-US" smtClean="0"/>
              <a:t>‹#›</a:t>
            </a:fld>
            <a:endParaRPr lang="en-US"/>
          </a:p>
        </p:txBody>
      </p:sp>
    </p:spTree>
    <p:extLst>
      <p:ext uri="{BB962C8B-B14F-4D97-AF65-F5344CB8AC3E}">
        <p14:creationId xmlns:p14="http://schemas.microsoft.com/office/powerpoint/2010/main" val="18810001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4915C-0B08-4FD1-C024-0511A94012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4EC912-CB09-1AF5-8459-BD2098F725B7}"/>
              </a:ext>
            </a:extLst>
          </p:cNvPr>
          <p:cNvSpPr>
            <a:spLocks noGrp="1"/>
          </p:cNvSpPr>
          <p:nvPr>
            <p:ph type="dt" sz="half" idx="10"/>
          </p:nvPr>
        </p:nvSpPr>
        <p:spPr/>
        <p:txBody>
          <a:bodyPr/>
          <a:lstStyle/>
          <a:p>
            <a:fld id="{546765F0-71A0-437C-892F-840359886D0B}" type="datetimeFigureOut">
              <a:rPr lang="en-US" smtClean="0"/>
              <a:t>12/1/2025</a:t>
            </a:fld>
            <a:endParaRPr lang="en-US"/>
          </a:p>
        </p:txBody>
      </p:sp>
      <p:sp>
        <p:nvSpPr>
          <p:cNvPr id="4" name="Footer Placeholder 3">
            <a:extLst>
              <a:ext uri="{FF2B5EF4-FFF2-40B4-BE49-F238E27FC236}">
                <a16:creationId xmlns:a16="http://schemas.microsoft.com/office/drawing/2014/main" id="{76C429CE-8CC5-6233-35DE-9EE68AA615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3BC892-B71C-0FEB-0AFF-C35FA3B70B7C}"/>
              </a:ext>
            </a:extLst>
          </p:cNvPr>
          <p:cNvSpPr>
            <a:spLocks noGrp="1"/>
          </p:cNvSpPr>
          <p:nvPr>
            <p:ph type="sldNum" sz="quarter" idx="12"/>
          </p:nvPr>
        </p:nvSpPr>
        <p:spPr/>
        <p:txBody>
          <a:bodyPr/>
          <a:lstStyle/>
          <a:p>
            <a:fld id="{4793A34D-2C6C-430C-AE9D-FF046D762B29}" type="slidenum">
              <a:rPr lang="en-US" smtClean="0"/>
              <a:t>‹#›</a:t>
            </a:fld>
            <a:endParaRPr lang="en-US"/>
          </a:p>
        </p:txBody>
      </p:sp>
    </p:spTree>
    <p:extLst>
      <p:ext uri="{BB962C8B-B14F-4D97-AF65-F5344CB8AC3E}">
        <p14:creationId xmlns:p14="http://schemas.microsoft.com/office/powerpoint/2010/main" val="32202678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6772194"/>
            <a:ext cx="12192000" cy="85807"/>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871578" y="2416628"/>
            <a:ext cx="9614569" cy="3935489"/>
          </a:xfrm>
          <a:prstGeom prst="rect">
            <a:avLst/>
          </a:prstGeom>
        </p:spPr>
        <p:txBody>
          <a:bodyPr wrap="square" lIns="0" tIns="0" rIns="0" bIns="0">
            <a:noAutofit/>
          </a:bodyPr>
          <a:lstStyle>
            <a:lvl1pPr marL="0" indent="0">
              <a:spcBef>
                <a:spcPts val="1312"/>
              </a:spcBef>
              <a:buNone/>
              <a:defRPr sz="2400" baseline="0">
                <a:solidFill>
                  <a:srgbClr val="FF0000"/>
                </a:solidFill>
                <a:latin typeface="Arial" panose="020B060402020202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a:p>
          <a:p>
            <a:pPr lvl="0"/>
            <a:r>
              <a:rPr lang="en-US" altLang="en-US"/>
              <a:t>No recommended slide  </a:t>
            </a:r>
            <a:endParaRPr lang="en-US"/>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871579" y="1657682"/>
            <a:ext cx="9614568" cy="637283"/>
          </a:xfrm>
          <a:prstGeom prst="rect">
            <a:avLst/>
          </a:prstGeom>
        </p:spPr>
        <p:txBody>
          <a:bodyPr lIns="0" tIns="0" rIns="0" bIns="0"/>
          <a:lstStyle>
            <a:lvl1pPr marL="0" indent="0">
              <a:buNone/>
              <a:defRPr sz="3733">
                <a:solidFill>
                  <a:srgbClr val="A9C23F"/>
                </a:solidFill>
                <a:latin typeface="Arial" panose="020B0604020202020204" pitchFamily="34" charset="0"/>
                <a:cs typeface="Arial" panose="020B060402020202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871580" y="578554"/>
            <a:ext cx="9614569" cy="787401"/>
          </a:xfrm>
          <a:prstGeom prst="rect">
            <a:avLst/>
          </a:prstGeom>
        </p:spPr>
        <p:txBody>
          <a:bodyPr vert="horz"/>
          <a:lstStyle>
            <a:lvl1pPr algn="l">
              <a:defRPr sz="4267" kern="1200" spc="133" baseline="0">
                <a:solidFill>
                  <a:schemeClr val="tx1"/>
                </a:solidFill>
                <a:latin typeface="Arial" charset="0"/>
              </a:defRPr>
            </a:lvl1pPr>
          </a:lstStyle>
          <a:p>
            <a:r>
              <a:rPr lang="en-US"/>
              <a:t>Title is set to 32pt Arial </a:t>
            </a:r>
          </a:p>
        </p:txBody>
      </p:sp>
    </p:spTree>
    <p:extLst>
      <p:ext uri="{BB962C8B-B14F-4D97-AF65-F5344CB8AC3E}">
        <p14:creationId xmlns:p14="http://schemas.microsoft.com/office/powerpoint/2010/main" val="3257923018"/>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2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8949777" y="2764971"/>
            <a:ext cx="2536372" cy="2008717"/>
          </a:xfrm>
          <a:prstGeom prst="rect">
            <a:avLst/>
          </a:prstGeom>
        </p:spPr>
        <p:txBody>
          <a:bodyPr/>
          <a:lstStyle>
            <a:lvl1pPr>
              <a:defRPr>
                <a:solidFill>
                  <a:schemeClr val="bg1"/>
                </a:solidFill>
              </a:defRPr>
            </a:lvl1pPr>
          </a:lstStyle>
          <a:p>
            <a:endParaRPr lang="en-US"/>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871580" y="578554"/>
            <a:ext cx="9614569" cy="787401"/>
          </a:xfrm>
          <a:prstGeom prst="rect">
            <a:avLst/>
          </a:prstGeom>
        </p:spPr>
        <p:txBody>
          <a:bodyPr vert="horz"/>
          <a:lstStyle>
            <a:lvl1pPr algn="l">
              <a:defRPr sz="4267" kern="1200" spc="133" baseline="0">
                <a:solidFill>
                  <a:schemeClr val="bg1"/>
                </a:solidFill>
                <a:latin typeface="Arial" charset="0"/>
              </a:defRPr>
            </a:lvl1pPr>
          </a:lstStyle>
          <a:p>
            <a:r>
              <a:rPr lang="en-US"/>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871579" y="2035627"/>
            <a:ext cx="6446063" cy="4441372"/>
          </a:xfrm>
          <a:prstGeom prst="rect">
            <a:avLst/>
          </a:prstGeom>
        </p:spPr>
        <p:txBody>
          <a:bodyPr wrap="square" lIns="0" tIns="0" rIns="0" bIns="0">
            <a:noAutofit/>
          </a:bodyPr>
          <a:lstStyle>
            <a:lvl1pPr marL="457189" indent="-457189">
              <a:spcBef>
                <a:spcPts val="1312"/>
              </a:spcBef>
              <a:buFont typeface="Arial" panose="020B0604020202020204" pitchFamily="34" charset="0"/>
              <a:buChar char="•"/>
              <a:defRPr sz="3733" baseline="0">
                <a:solidFill>
                  <a:schemeClr val="bg1"/>
                </a:solidFill>
                <a:latin typeface="Arial" panose="020B0604020202020204" pitchFamily="34" charset="0"/>
                <a:cs typeface="Arial" panose="020B0604020202020204" pitchFamily="34" charset="0"/>
              </a:defRPr>
            </a:lvl1pPr>
            <a:lvl2pPr marL="1066773" indent="-457189">
              <a:buClr>
                <a:srgbClr val="A9C23F"/>
              </a:buClr>
              <a:buFont typeface="Arial" panose="020B0604020202020204" pitchFamily="34" charset="0"/>
              <a:buChar char="•"/>
              <a:defRPr sz="3200">
                <a:solidFill>
                  <a:schemeClr val="bg1"/>
                </a:solidFill>
                <a:latin typeface="Arial" panose="020B0604020202020204" pitchFamily="34" charset="0"/>
                <a:cs typeface="Arial" panose="020B0604020202020204" pitchFamily="34" charset="0"/>
              </a:defRPr>
            </a:lvl2pPr>
            <a:lvl3pPr marL="1600160" indent="-380990">
              <a:buClr>
                <a:schemeClr val="bg1"/>
              </a:buClr>
              <a:buFont typeface="Arial" panose="020B0604020202020204" pitchFamily="34" charset="0"/>
              <a:buChar char="•"/>
              <a:defRPr sz="3200">
                <a:solidFill>
                  <a:schemeClr val="bg1"/>
                </a:solidFill>
                <a:cs typeface="Arial" panose="020B0604020202020204" pitchFamily="34" charset="0"/>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Use consistent wording</a:t>
            </a:r>
          </a:p>
          <a:p>
            <a:pPr lvl="1"/>
            <a:r>
              <a:rPr lang="en-US" altLang="en-US"/>
              <a:t>Improved test scores</a:t>
            </a:r>
          </a:p>
          <a:p>
            <a:pPr lvl="1"/>
            <a:r>
              <a:rPr lang="en-US" altLang="en-US"/>
              <a:t>Expanding Knowledge</a:t>
            </a:r>
          </a:p>
          <a:p>
            <a:pPr lvl="1"/>
            <a:r>
              <a:rPr lang="en-US" altLang="en-US"/>
              <a:t>Reduce time off task</a:t>
            </a:r>
          </a:p>
          <a:p>
            <a:pPr lvl="1"/>
            <a:r>
              <a:rPr lang="en-US" altLang="en-US"/>
              <a:t>Grades increase</a:t>
            </a:r>
          </a:p>
          <a:p>
            <a:pPr lvl="1"/>
            <a:r>
              <a:rPr lang="en-US" altLang="en-US"/>
              <a:t>No more than 5-6 bullets</a:t>
            </a:r>
          </a:p>
        </p:txBody>
      </p:sp>
    </p:spTree>
    <p:extLst>
      <p:ext uri="{BB962C8B-B14F-4D97-AF65-F5344CB8AC3E}">
        <p14:creationId xmlns:p14="http://schemas.microsoft.com/office/powerpoint/2010/main" val="30393412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6772194"/>
            <a:ext cx="12192000" cy="85807"/>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871578" y="2586693"/>
            <a:ext cx="9614569" cy="1311312"/>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Arial" panose="020B060402020202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871579" y="1657682"/>
            <a:ext cx="9614568" cy="637283"/>
          </a:xfrm>
          <a:prstGeom prst="rect">
            <a:avLst/>
          </a:prstGeom>
        </p:spPr>
        <p:txBody>
          <a:bodyPr lIns="0" tIns="0" rIns="0" bIns="0"/>
          <a:lstStyle>
            <a:lvl1pPr marL="0" indent="0">
              <a:buNone/>
              <a:defRPr sz="3733">
                <a:solidFill>
                  <a:srgbClr val="A9C23F"/>
                </a:solidFill>
                <a:latin typeface="Arial" panose="020B0604020202020204" pitchFamily="34" charset="0"/>
                <a:cs typeface="Arial" panose="020B060402020202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871580" y="578554"/>
            <a:ext cx="9614569" cy="787401"/>
          </a:xfrm>
          <a:prstGeom prst="rect">
            <a:avLst/>
          </a:prstGeom>
        </p:spPr>
        <p:txBody>
          <a:bodyPr vert="horz"/>
          <a:lstStyle>
            <a:lvl1pPr algn="l">
              <a:defRPr sz="4267" kern="1200" spc="133" baseline="0">
                <a:solidFill>
                  <a:schemeClr val="tx1"/>
                </a:solidFill>
                <a:latin typeface="Arial" charset="0"/>
              </a:defRPr>
            </a:lvl1pPr>
          </a:lstStyle>
          <a:p>
            <a:r>
              <a:rPr lang="en-US"/>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871577" y="5076610"/>
            <a:ext cx="4241595"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Times New Roman" panose="02020603050405020304" pitchFamily="18" charset="0"/>
                <a:cs typeface="Times New Roman" panose="02020603050405020304" pitchFamily="18"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871578" y="4118319"/>
            <a:ext cx="1296625"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Arial" panose="020B0604020202020204" pitchFamily="34" charset="0"/>
                <a:cs typeface="Arial" panose="020B060402020202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3751894" y="4118319"/>
            <a:ext cx="3331487" cy="892140"/>
          </a:xfrm>
          <a:prstGeom prst="rect">
            <a:avLst/>
          </a:prstGeom>
        </p:spPr>
        <p:txBody>
          <a:bodyPr wrap="square" lIns="0" tIns="0" rIns="0" bIns="0">
            <a:noAutofit/>
          </a:bodyPr>
          <a:lstStyle>
            <a:lvl1pPr marL="0" indent="0" hangingPunct="1">
              <a:spcBef>
                <a:spcPts val="1312"/>
              </a:spcBef>
              <a:buNone/>
              <a:defRPr sz="3200" b="1" baseline="0">
                <a:solidFill>
                  <a:schemeClr val="tx1"/>
                </a:solidFill>
                <a:latin typeface="Arial" panose="020B0604020202020204" pitchFamily="34" charset="0"/>
                <a:cs typeface="Arial" panose="020B060402020202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6422265" y="5076610"/>
            <a:ext cx="5366196" cy="892140"/>
          </a:xfrm>
          <a:prstGeom prst="rect">
            <a:avLst/>
          </a:prstGeom>
        </p:spPr>
        <p:txBody>
          <a:bodyPr wrap="square" lIns="0" tIns="0" rIns="0" bIns="0">
            <a:noAutofit/>
          </a:bodyPr>
          <a:lstStyle>
            <a:lvl1pPr marL="0" indent="0" hangingPunct="1">
              <a:spcBef>
                <a:spcPts val="1312"/>
              </a:spcBef>
              <a:buNone/>
              <a:defRPr sz="3200" b="0" i="1" baseline="0">
                <a:solidFill>
                  <a:schemeClr val="tx1"/>
                </a:solidFill>
                <a:latin typeface="Times New Roman" panose="02020603050405020304" pitchFamily="18" charset="0"/>
                <a:cs typeface="Times New Roman" panose="02020603050405020304" pitchFamily="18"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Times New Roman Italic</a:t>
            </a:r>
          </a:p>
        </p:txBody>
      </p:sp>
    </p:spTree>
    <p:extLst>
      <p:ext uri="{BB962C8B-B14F-4D97-AF65-F5344CB8AC3E}">
        <p14:creationId xmlns:p14="http://schemas.microsoft.com/office/powerpoint/2010/main" val="3767720459"/>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9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871580" y="578554"/>
            <a:ext cx="9614569" cy="787401"/>
          </a:xfrm>
          <a:prstGeom prst="rect">
            <a:avLst/>
          </a:prstGeom>
        </p:spPr>
        <p:txBody>
          <a:bodyPr vert="horz"/>
          <a:lstStyle>
            <a:lvl1pPr algn="l">
              <a:defRPr sz="4267" kern="1200" spc="133" baseline="0">
                <a:solidFill>
                  <a:schemeClr val="bg1"/>
                </a:solidFill>
                <a:latin typeface="Arial" charset="0"/>
              </a:defRPr>
            </a:lvl1pPr>
          </a:lstStyle>
          <a:p>
            <a:r>
              <a:rPr lang="en-US"/>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871580" y="1854007"/>
            <a:ext cx="9614569" cy="4441372"/>
          </a:xfrm>
          <a:prstGeom prst="rect">
            <a:avLst/>
          </a:prstGeom>
        </p:spPr>
        <p:txBody>
          <a:bodyPr wrap="square" lIns="0" tIns="0" rIns="0" bIns="0">
            <a:noAutofit/>
          </a:bodyPr>
          <a:lstStyle>
            <a:lvl1pPr marL="457189" indent="-457189">
              <a:spcBef>
                <a:spcPts val="1312"/>
              </a:spcBef>
              <a:buFont typeface="Arial" panose="020B0604020202020204" pitchFamily="34" charset="0"/>
              <a:buChar char="•"/>
              <a:defRPr sz="3200" baseline="0">
                <a:solidFill>
                  <a:schemeClr val="bg1"/>
                </a:solidFill>
                <a:latin typeface="Arial" panose="020B0604020202020204" pitchFamily="34" charset="0"/>
                <a:cs typeface="Arial" panose="020B0604020202020204" pitchFamily="34" charset="0"/>
              </a:defRPr>
            </a:lvl1pPr>
            <a:lvl2pPr marL="1066773" indent="-457189">
              <a:buClr>
                <a:srgbClr val="A9C23F"/>
              </a:buClr>
              <a:buFont typeface="Arial" panose="020B0604020202020204" pitchFamily="34" charset="0"/>
              <a:buChar char="•"/>
              <a:defRPr sz="3200" baseline="0">
                <a:solidFill>
                  <a:schemeClr val="bg1"/>
                </a:solidFill>
                <a:latin typeface="Arial" panose="020B0604020202020204" pitchFamily="34" charset="0"/>
              </a:defRPr>
            </a:lvl2pPr>
            <a:lvl3pPr marL="1600160" indent="-380990">
              <a:buClr>
                <a:schemeClr val="bg1"/>
              </a:buClr>
              <a:buFont typeface="Arial" panose="020B0604020202020204" pitchFamily="34" charset="0"/>
              <a:buChar char="•"/>
              <a:defRPr sz="3200">
                <a:solidFill>
                  <a:schemeClr val="bg1"/>
                </a:solidFill>
                <a:cs typeface="Arial" panose="020B0604020202020204" pitchFamily="34" charset="0"/>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Arial 24pt</a:t>
            </a:r>
          </a:p>
          <a:p>
            <a:pPr lvl="0"/>
            <a:r>
              <a:rPr lang="en-US" altLang="en-US"/>
              <a:t>If more Bulleted Items are needed</a:t>
            </a:r>
            <a:br>
              <a:rPr lang="en-US" altLang="en-US"/>
            </a:br>
            <a:r>
              <a:rPr lang="en-US" altLang="en-US"/>
              <a:t>use another slide and add transitions</a:t>
            </a:r>
          </a:p>
          <a:p>
            <a:pPr lvl="0"/>
            <a:r>
              <a:rPr lang="en-US" altLang="en-US"/>
              <a:t>Use basic transitions like this one</a:t>
            </a:r>
          </a:p>
          <a:p>
            <a:pPr lvl="0"/>
            <a:r>
              <a:rPr lang="en-US" altLang="en-US"/>
              <a:t>It is better to have more slide than one slide with small text</a:t>
            </a:r>
          </a:p>
        </p:txBody>
      </p:sp>
    </p:spTree>
    <p:extLst>
      <p:ext uri="{BB962C8B-B14F-4D97-AF65-F5344CB8AC3E}">
        <p14:creationId xmlns:p14="http://schemas.microsoft.com/office/powerpoint/2010/main" val="1830716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B575D-CC6C-425F-AA53-1D1C37C993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25C55D-2F27-4304-BE7F-B40E2BA2C2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0986E2-51C7-407E-864D-0E4AD07D79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790A2D-75F5-4CE1-A322-C7FBCDEE98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B04D3D-AED1-4103-A9A8-6EC642ADB5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C37C80-5B19-4E57-9270-178932E6E14A}"/>
              </a:ext>
            </a:extLst>
          </p:cNvPr>
          <p:cNvSpPr>
            <a:spLocks noGrp="1"/>
          </p:cNvSpPr>
          <p:nvPr>
            <p:ph type="dt" sz="half" idx="10"/>
          </p:nvPr>
        </p:nvSpPr>
        <p:spPr/>
        <p:txBody>
          <a:bodyPr/>
          <a:lstStyle/>
          <a:p>
            <a:fld id="{B5ACE01F-341A-403F-8CA4-9DAD8F2BABAC}" type="datetimeFigureOut">
              <a:rPr lang="en-US" smtClean="0"/>
              <a:t>12/1/2025</a:t>
            </a:fld>
            <a:endParaRPr lang="en-US"/>
          </a:p>
        </p:txBody>
      </p:sp>
      <p:sp>
        <p:nvSpPr>
          <p:cNvPr id="8" name="Footer Placeholder 7">
            <a:extLst>
              <a:ext uri="{FF2B5EF4-FFF2-40B4-BE49-F238E27FC236}">
                <a16:creationId xmlns:a16="http://schemas.microsoft.com/office/drawing/2014/main" id="{5468FFBB-1448-4A88-B65C-2BEF8EBCC0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5E5A87-4733-4745-B1C2-E31864A971AB}"/>
              </a:ext>
            </a:extLst>
          </p:cNvPr>
          <p:cNvSpPr>
            <a:spLocks noGrp="1"/>
          </p:cNvSpPr>
          <p:nvPr>
            <p:ph type="sldNum" sz="quarter" idx="12"/>
          </p:nvPr>
        </p:nvSpPr>
        <p:spPr/>
        <p:txBody>
          <a:bodyPr/>
          <a:lstStyle/>
          <a:p>
            <a:fld id="{CF1488C0-5C5B-4823-86F3-3C77D8D1C57B}" type="slidenum">
              <a:rPr lang="en-US" smtClean="0"/>
              <a:t>‹#›</a:t>
            </a:fld>
            <a:endParaRPr lang="en-US"/>
          </a:p>
        </p:txBody>
      </p:sp>
    </p:spTree>
    <p:extLst>
      <p:ext uri="{BB962C8B-B14F-4D97-AF65-F5344CB8AC3E}">
        <p14:creationId xmlns:p14="http://schemas.microsoft.com/office/powerpoint/2010/main" val="14377650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871580" y="578554"/>
            <a:ext cx="9614569" cy="787401"/>
          </a:xfrm>
          <a:prstGeom prst="rect">
            <a:avLst/>
          </a:prstGeom>
        </p:spPr>
        <p:txBody>
          <a:bodyPr vert="horz"/>
          <a:lstStyle>
            <a:lvl1pPr algn="l">
              <a:defRPr sz="4267" kern="1200" spc="133" baseline="0">
                <a:solidFill>
                  <a:schemeClr val="bg1"/>
                </a:solidFill>
                <a:latin typeface="Arial" charset="0"/>
              </a:defRPr>
            </a:lvl1pPr>
          </a:lstStyle>
          <a:p>
            <a:r>
              <a:rPr lang="en-US"/>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871580" y="1854007"/>
            <a:ext cx="9614569" cy="4441372"/>
          </a:xfrm>
          <a:prstGeom prst="rect">
            <a:avLst/>
          </a:prstGeom>
        </p:spPr>
        <p:txBody>
          <a:bodyPr wrap="square" lIns="0" tIns="0" rIns="0" bIns="0">
            <a:noAutofit/>
          </a:bodyPr>
          <a:lstStyle>
            <a:lvl1pPr marL="457189" indent="-457189">
              <a:spcBef>
                <a:spcPts val="1312"/>
              </a:spcBef>
              <a:buFont typeface="Arial" panose="020B0604020202020204" pitchFamily="34" charset="0"/>
              <a:buChar char="•"/>
              <a:defRPr sz="3200" baseline="0">
                <a:solidFill>
                  <a:schemeClr val="bg1"/>
                </a:solidFill>
                <a:latin typeface="Arial" panose="020B0604020202020204" pitchFamily="34" charset="0"/>
                <a:cs typeface="Arial" panose="020B0604020202020204" pitchFamily="34" charset="0"/>
              </a:defRPr>
            </a:lvl1pPr>
            <a:lvl2pPr marL="1066773" indent="-457189">
              <a:buClr>
                <a:srgbClr val="A9C23F"/>
              </a:buClr>
              <a:buFont typeface="Arial" panose="020B0604020202020204" pitchFamily="34" charset="0"/>
              <a:buChar char="•"/>
              <a:defRPr sz="3200" baseline="0">
                <a:solidFill>
                  <a:schemeClr val="bg1"/>
                </a:solidFill>
                <a:latin typeface="Arial" panose="020B0604020202020204" pitchFamily="34" charset="0"/>
              </a:defRPr>
            </a:lvl2pPr>
            <a:lvl3pPr marL="1600160" indent="-380990">
              <a:buClr>
                <a:schemeClr val="bg1"/>
              </a:buClr>
              <a:buFont typeface="Arial" panose="020B0604020202020204" pitchFamily="34" charset="0"/>
              <a:buChar char="•"/>
              <a:defRPr sz="3200">
                <a:solidFill>
                  <a:schemeClr val="bg1"/>
                </a:solidFill>
                <a:cs typeface="Arial" panose="020B0604020202020204" pitchFamily="34" charset="0"/>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Arial 24pt</a:t>
            </a:r>
          </a:p>
          <a:p>
            <a:pPr lvl="0"/>
            <a:r>
              <a:rPr lang="en-US" altLang="en-US"/>
              <a:t>If more Bulleted Items are needed</a:t>
            </a:r>
            <a:br>
              <a:rPr lang="en-US" altLang="en-US"/>
            </a:br>
            <a:r>
              <a:rPr lang="en-US" altLang="en-US"/>
              <a:t>use another slide and add transitions</a:t>
            </a:r>
          </a:p>
          <a:p>
            <a:pPr lvl="0"/>
            <a:r>
              <a:rPr lang="en-US" altLang="en-US"/>
              <a:t>Use basic transitions like this one</a:t>
            </a:r>
          </a:p>
          <a:p>
            <a:pPr lvl="0"/>
            <a:r>
              <a:rPr lang="en-US" altLang="en-US"/>
              <a:t>It is better to have more slide than one slide with small text</a:t>
            </a:r>
          </a:p>
        </p:txBody>
      </p:sp>
    </p:spTree>
    <p:extLst>
      <p:ext uri="{BB962C8B-B14F-4D97-AF65-F5344CB8AC3E}">
        <p14:creationId xmlns:p14="http://schemas.microsoft.com/office/powerpoint/2010/main" val="27109168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6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32865" y="2586693"/>
            <a:ext cx="10853283" cy="1311312"/>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Font: use Calibri for main content, use Times for quotes and highlights, 24 pts min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32866" y="1657682"/>
            <a:ext cx="10853281" cy="637283"/>
          </a:xfrm>
          <a:prstGeom prst="rect">
            <a:avLst/>
          </a:prstGeom>
        </p:spPr>
        <p:txBody>
          <a:bodyPr lIns="0" tIns="0" rIns="0" bIns="0"/>
          <a:lstStyle>
            <a:lvl1pPr marL="0" indent="0">
              <a:buNone/>
              <a:defRPr sz="3733">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632866" y="5088333"/>
            <a:ext cx="4827929"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Times New Roman" panose="02020603050405020304" pitchFamily="18" charset="0"/>
                <a:cs typeface="Times New Roman" panose="02020603050405020304" pitchFamily="18"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632867" y="4130042"/>
            <a:ext cx="1882960"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754834" y="4130042"/>
            <a:ext cx="3676169" cy="892140"/>
          </a:xfrm>
          <a:prstGeom prst="rect">
            <a:avLst/>
          </a:prstGeom>
        </p:spPr>
        <p:txBody>
          <a:bodyPr wrap="square" lIns="0" tIns="0" rIns="0" bIns="0">
            <a:noAutofit/>
          </a:bodyPr>
          <a:lstStyle>
            <a:lvl1pPr marL="0" indent="0" hangingPunct="1">
              <a:spcBef>
                <a:spcPts val="1312"/>
              </a:spcBef>
              <a:buNone/>
              <a:defRPr sz="3200" b="1"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 bold</a:t>
            </a:r>
          </a:p>
        </p:txBody>
      </p:sp>
      <p:sp>
        <p:nvSpPr>
          <p:cNvPr id="3" name="Title 1">
            <a:extLst>
              <a:ext uri="{FF2B5EF4-FFF2-40B4-BE49-F238E27FC236}">
                <a16:creationId xmlns:a16="http://schemas.microsoft.com/office/drawing/2014/main" id="{92BA3FD5-C755-2E54-4615-659AFCEC7EEE}"/>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31504570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7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32865" y="2586693"/>
            <a:ext cx="10853283" cy="1311312"/>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Font: use Calibri for main content, use Times for quotes and highlights, 24 pts min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32866" y="1657682"/>
            <a:ext cx="10853281" cy="637283"/>
          </a:xfrm>
          <a:prstGeom prst="rect">
            <a:avLst/>
          </a:prstGeom>
        </p:spPr>
        <p:txBody>
          <a:bodyPr lIns="0" tIns="0" rIns="0" bIns="0"/>
          <a:lstStyle>
            <a:lvl1pPr marL="0" indent="0">
              <a:buNone/>
              <a:defRPr sz="3733">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632866" y="5088333"/>
            <a:ext cx="4827929"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Times New Roman" panose="02020603050405020304" pitchFamily="18" charset="0"/>
                <a:cs typeface="Times New Roman" panose="02020603050405020304" pitchFamily="18"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632867" y="4130042"/>
            <a:ext cx="1882960"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754834" y="4130042"/>
            <a:ext cx="3676169" cy="892140"/>
          </a:xfrm>
          <a:prstGeom prst="rect">
            <a:avLst/>
          </a:prstGeom>
        </p:spPr>
        <p:txBody>
          <a:bodyPr wrap="square" lIns="0" tIns="0" rIns="0" bIns="0">
            <a:noAutofit/>
          </a:bodyPr>
          <a:lstStyle>
            <a:lvl1pPr marL="0" indent="0" hangingPunct="1">
              <a:spcBef>
                <a:spcPts val="1312"/>
              </a:spcBef>
              <a:buNone/>
              <a:defRPr sz="3200" b="1"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 bold</a:t>
            </a:r>
          </a:p>
        </p:txBody>
      </p:sp>
      <p:sp>
        <p:nvSpPr>
          <p:cNvPr id="3" name="Title 1">
            <a:extLst>
              <a:ext uri="{FF2B5EF4-FFF2-40B4-BE49-F238E27FC236}">
                <a16:creationId xmlns:a16="http://schemas.microsoft.com/office/drawing/2014/main" id="{92BA3FD5-C755-2E54-4615-659AFCEC7EEE}"/>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13437213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8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32865" y="2586693"/>
            <a:ext cx="10853283" cy="1311312"/>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Font: use Calibri for main content, use Times for quotes and highlights, 24 pts min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32866" y="1657682"/>
            <a:ext cx="10853281" cy="637283"/>
          </a:xfrm>
          <a:prstGeom prst="rect">
            <a:avLst/>
          </a:prstGeom>
        </p:spPr>
        <p:txBody>
          <a:bodyPr lIns="0" tIns="0" rIns="0" bIns="0"/>
          <a:lstStyle>
            <a:lvl1pPr marL="0" indent="0">
              <a:buNone/>
              <a:defRPr sz="3733">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632866" y="5088333"/>
            <a:ext cx="4827929"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Times New Roman" panose="02020603050405020304" pitchFamily="18" charset="0"/>
                <a:cs typeface="Times New Roman" panose="02020603050405020304" pitchFamily="18"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632867" y="4130042"/>
            <a:ext cx="1882960"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754834" y="4130042"/>
            <a:ext cx="3676169" cy="892140"/>
          </a:xfrm>
          <a:prstGeom prst="rect">
            <a:avLst/>
          </a:prstGeom>
        </p:spPr>
        <p:txBody>
          <a:bodyPr wrap="square" lIns="0" tIns="0" rIns="0" bIns="0">
            <a:noAutofit/>
          </a:bodyPr>
          <a:lstStyle>
            <a:lvl1pPr marL="0" indent="0" hangingPunct="1">
              <a:spcBef>
                <a:spcPts val="1312"/>
              </a:spcBef>
              <a:buNone/>
              <a:defRPr sz="3200" b="1"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 bold</a:t>
            </a:r>
          </a:p>
        </p:txBody>
      </p:sp>
      <p:sp>
        <p:nvSpPr>
          <p:cNvPr id="3" name="Title 1">
            <a:extLst>
              <a:ext uri="{FF2B5EF4-FFF2-40B4-BE49-F238E27FC236}">
                <a16:creationId xmlns:a16="http://schemas.microsoft.com/office/drawing/2014/main" id="{92BA3FD5-C755-2E54-4615-659AFCEC7EEE}"/>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36751127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9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32865" y="2586693"/>
            <a:ext cx="10853283" cy="1311312"/>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Font: use Calibri for main content, use Times for quotes and highlights, 24 pts min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32866" y="1657682"/>
            <a:ext cx="10853281" cy="637283"/>
          </a:xfrm>
          <a:prstGeom prst="rect">
            <a:avLst/>
          </a:prstGeom>
        </p:spPr>
        <p:txBody>
          <a:bodyPr lIns="0" tIns="0" rIns="0" bIns="0"/>
          <a:lstStyle>
            <a:lvl1pPr marL="0" indent="0">
              <a:buNone/>
              <a:defRPr sz="3733">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632866" y="5088333"/>
            <a:ext cx="4827929"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Times New Roman" panose="02020603050405020304" pitchFamily="18" charset="0"/>
                <a:cs typeface="Times New Roman" panose="02020603050405020304" pitchFamily="18"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632867" y="4130042"/>
            <a:ext cx="1882960"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754834" y="4130042"/>
            <a:ext cx="3676169" cy="892140"/>
          </a:xfrm>
          <a:prstGeom prst="rect">
            <a:avLst/>
          </a:prstGeom>
        </p:spPr>
        <p:txBody>
          <a:bodyPr wrap="square" lIns="0" tIns="0" rIns="0" bIns="0">
            <a:noAutofit/>
          </a:bodyPr>
          <a:lstStyle>
            <a:lvl1pPr marL="0" indent="0" hangingPunct="1">
              <a:spcBef>
                <a:spcPts val="1312"/>
              </a:spcBef>
              <a:buNone/>
              <a:defRPr sz="3200" b="1"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 bold</a:t>
            </a:r>
          </a:p>
        </p:txBody>
      </p:sp>
      <p:sp>
        <p:nvSpPr>
          <p:cNvPr id="3" name="Title 1">
            <a:extLst>
              <a:ext uri="{FF2B5EF4-FFF2-40B4-BE49-F238E27FC236}">
                <a16:creationId xmlns:a16="http://schemas.microsoft.com/office/drawing/2014/main" id="{92BA3FD5-C755-2E54-4615-659AFCEC7EEE}"/>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4286052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32865" y="2586693"/>
            <a:ext cx="10853283" cy="1311312"/>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Font: use Calibri for main content, use Times for quotes and highlights, 24 pts min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32866" y="1657682"/>
            <a:ext cx="10853281" cy="637283"/>
          </a:xfrm>
          <a:prstGeom prst="rect">
            <a:avLst/>
          </a:prstGeom>
        </p:spPr>
        <p:txBody>
          <a:bodyPr lIns="0" tIns="0" rIns="0" bIns="0"/>
          <a:lstStyle>
            <a:lvl1pPr marL="0" indent="0">
              <a:buNone/>
              <a:defRPr sz="3733">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632866" y="5088333"/>
            <a:ext cx="4827929"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Times New Roman" panose="02020603050405020304" pitchFamily="18" charset="0"/>
                <a:cs typeface="Times New Roman" panose="02020603050405020304" pitchFamily="18"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632867" y="4130042"/>
            <a:ext cx="1882960"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754834" y="4130042"/>
            <a:ext cx="3676169" cy="892140"/>
          </a:xfrm>
          <a:prstGeom prst="rect">
            <a:avLst/>
          </a:prstGeom>
        </p:spPr>
        <p:txBody>
          <a:bodyPr wrap="square" lIns="0" tIns="0" rIns="0" bIns="0">
            <a:noAutofit/>
          </a:bodyPr>
          <a:lstStyle>
            <a:lvl1pPr marL="0" indent="0" hangingPunct="1">
              <a:spcBef>
                <a:spcPts val="1312"/>
              </a:spcBef>
              <a:buNone/>
              <a:defRPr sz="3200" b="1"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 bold</a:t>
            </a:r>
          </a:p>
        </p:txBody>
      </p:sp>
      <p:sp>
        <p:nvSpPr>
          <p:cNvPr id="3" name="Title 1">
            <a:extLst>
              <a:ext uri="{FF2B5EF4-FFF2-40B4-BE49-F238E27FC236}">
                <a16:creationId xmlns:a16="http://schemas.microsoft.com/office/drawing/2014/main" id="{92BA3FD5-C755-2E54-4615-659AFCEC7EEE}"/>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22420134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1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32865" y="2586693"/>
            <a:ext cx="10853283" cy="1311312"/>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Font: use Calibri for main content, use Times for quotes and highlights, 24 pts min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32866" y="1657682"/>
            <a:ext cx="10853281" cy="637283"/>
          </a:xfrm>
          <a:prstGeom prst="rect">
            <a:avLst/>
          </a:prstGeom>
        </p:spPr>
        <p:txBody>
          <a:bodyPr lIns="0" tIns="0" rIns="0" bIns="0"/>
          <a:lstStyle>
            <a:lvl1pPr marL="0" indent="0">
              <a:buNone/>
              <a:defRPr sz="3733">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632866" y="5088333"/>
            <a:ext cx="4827929"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Times New Roman" panose="02020603050405020304" pitchFamily="18" charset="0"/>
                <a:cs typeface="Times New Roman" panose="02020603050405020304" pitchFamily="18"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632867" y="4130042"/>
            <a:ext cx="1882960"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754834" y="4130042"/>
            <a:ext cx="3676169" cy="892140"/>
          </a:xfrm>
          <a:prstGeom prst="rect">
            <a:avLst/>
          </a:prstGeom>
        </p:spPr>
        <p:txBody>
          <a:bodyPr wrap="square" lIns="0" tIns="0" rIns="0" bIns="0">
            <a:noAutofit/>
          </a:bodyPr>
          <a:lstStyle>
            <a:lvl1pPr marL="0" indent="0" hangingPunct="1">
              <a:spcBef>
                <a:spcPts val="1312"/>
              </a:spcBef>
              <a:buNone/>
              <a:defRPr sz="3200" b="1"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 bold</a:t>
            </a:r>
          </a:p>
        </p:txBody>
      </p:sp>
      <p:sp>
        <p:nvSpPr>
          <p:cNvPr id="3" name="Title 1">
            <a:extLst>
              <a:ext uri="{FF2B5EF4-FFF2-40B4-BE49-F238E27FC236}">
                <a16:creationId xmlns:a16="http://schemas.microsoft.com/office/drawing/2014/main" id="{92BA3FD5-C755-2E54-4615-659AFCEC7EEE}"/>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30385803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2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32865" y="2586693"/>
            <a:ext cx="10853283" cy="1311312"/>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Font: use Calibri for main content, use Times for quotes and highlights, 24 pts min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32866" y="1657682"/>
            <a:ext cx="10853281" cy="637283"/>
          </a:xfrm>
          <a:prstGeom prst="rect">
            <a:avLst/>
          </a:prstGeom>
        </p:spPr>
        <p:txBody>
          <a:bodyPr lIns="0" tIns="0" rIns="0" bIns="0"/>
          <a:lstStyle>
            <a:lvl1pPr marL="0" indent="0">
              <a:buNone/>
              <a:defRPr sz="3733">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632866" y="5088333"/>
            <a:ext cx="4827929"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Times New Roman" panose="02020603050405020304" pitchFamily="18" charset="0"/>
                <a:cs typeface="Times New Roman" panose="02020603050405020304" pitchFamily="18"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632867" y="4130042"/>
            <a:ext cx="1882960"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754834" y="4130042"/>
            <a:ext cx="3676169" cy="892140"/>
          </a:xfrm>
          <a:prstGeom prst="rect">
            <a:avLst/>
          </a:prstGeom>
        </p:spPr>
        <p:txBody>
          <a:bodyPr wrap="square" lIns="0" tIns="0" rIns="0" bIns="0">
            <a:noAutofit/>
          </a:bodyPr>
          <a:lstStyle>
            <a:lvl1pPr marL="0" indent="0" hangingPunct="1">
              <a:spcBef>
                <a:spcPts val="1312"/>
              </a:spcBef>
              <a:buNone/>
              <a:defRPr sz="3200" b="1"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 bold</a:t>
            </a:r>
          </a:p>
        </p:txBody>
      </p:sp>
      <p:sp>
        <p:nvSpPr>
          <p:cNvPr id="3" name="Title 1">
            <a:extLst>
              <a:ext uri="{FF2B5EF4-FFF2-40B4-BE49-F238E27FC236}">
                <a16:creationId xmlns:a16="http://schemas.microsoft.com/office/drawing/2014/main" id="{92BA3FD5-C755-2E54-4615-659AFCEC7EEE}"/>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1686262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3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32865" y="2586693"/>
            <a:ext cx="10853283" cy="1311312"/>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Font: use Calibri for main content, use Times for quotes and highlights, 24 pts min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32866" y="1657682"/>
            <a:ext cx="10853281" cy="637283"/>
          </a:xfrm>
          <a:prstGeom prst="rect">
            <a:avLst/>
          </a:prstGeom>
        </p:spPr>
        <p:txBody>
          <a:bodyPr lIns="0" tIns="0" rIns="0" bIns="0"/>
          <a:lstStyle>
            <a:lvl1pPr marL="0" indent="0">
              <a:buNone/>
              <a:defRPr sz="3733">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632866" y="5088333"/>
            <a:ext cx="4827929"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Times New Roman" panose="02020603050405020304" pitchFamily="18" charset="0"/>
                <a:cs typeface="Times New Roman" panose="02020603050405020304" pitchFamily="18"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632867" y="4130042"/>
            <a:ext cx="1882960"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754834" y="4130042"/>
            <a:ext cx="3676169" cy="892140"/>
          </a:xfrm>
          <a:prstGeom prst="rect">
            <a:avLst/>
          </a:prstGeom>
        </p:spPr>
        <p:txBody>
          <a:bodyPr wrap="square" lIns="0" tIns="0" rIns="0" bIns="0">
            <a:noAutofit/>
          </a:bodyPr>
          <a:lstStyle>
            <a:lvl1pPr marL="0" indent="0" hangingPunct="1">
              <a:spcBef>
                <a:spcPts val="1312"/>
              </a:spcBef>
              <a:buNone/>
              <a:defRPr sz="3200" b="1"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 bold</a:t>
            </a:r>
          </a:p>
        </p:txBody>
      </p:sp>
      <p:sp>
        <p:nvSpPr>
          <p:cNvPr id="3" name="Title 1">
            <a:extLst>
              <a:ext uri="{FF2B5EF4-FFF2-40B4-BE49-F238E27FC236}">
                <a16:creationId xmlns:a16="http://schemas.microsoft.com/office/drawing/2014/main" id="{92BA3FD5-C755-2E54-4615-659AFCEC7EEE}"/>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25963862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4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32865" y="2586693"/>
            <a:ext cx="10853283" cy="1311312"/>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Font: use Calibri for main content, use Times for quotes and highlights, 24 pts min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32866" y="1657682"/>
            <a:ext cx="10853281" cy="637283"/>
          </a:xfrm>
          <a:prstGeom prst="rect">
            <a:avLst/>
          </a:prstGeom>
        </p:spPr>
        <p:txBody>
          <a:bodyPr lIns="0" tIns="0" rIns="0" bIns="0"/>
          <a:lstStyle>
            <a:lvl1pPr marL="0" indent="0">
              <a:buNone/>
              <a:defRPr sz="3733">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632866" y="5088333"/>
            <a:ext cx="4827929"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Times New Roman" panose="02020603050405020304" pitchFamily="18" charset="0"/>
                <a:cs typeface="Times New Roman" panose="02020603050405020304" pitchFamily="18"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632867" y="4130042"/>
            <a:ext cx="1882960"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754834" y="4130042"/>
            <a:ext cx="3676169" cy="892140"/>
          </a:xfrm>
          <a:prstGeom prst="rect">
            <a:avLst/>
          </a:prstGeom>
        </p:spPr>
        <p:txBody>
          <a:bodyPr wrap="square" lIns="0" tIns="0" rIns="0" bIns="0">
            <a:noAutofit/>
          </a:bodyPr>
          <a:lstStyle>
            <a:lvl1pPr marL="0" indent="0" hangingPunct="1">
              <a:spcBef>
                <a:spcPts val="1312"/>
              </a:spcBef>
              <a:buNone/>
              <a:defRPr sz="3200" b="1"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 bold</a:t>
            </a:r>
          </a:p>
        </p:txBody>
      </p:sp>
      <p:sp>
        <p:nvSpPr>
          <p:cNvPr id="3" name="Title 1">
            <a:extLst>
              <a:ext uri="{FF2B5EF4-FFF2-40B4-BE49-F238E27FC236}">
                <a16:creationId xmlns:a16="http://schemas.microsoft.com/office/drawing/2014/main" id="{92BA3FD5-C755-2E54-4615-659AFCEC7EEE}"/>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24967903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D9259-2225-40F5-B373-9412D30B51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D4F02A-5FFD-4CFD-86B2-CF0A62EB5366}"/>
              </a:ext>
            </a:extLst>
          </p:cNvPr>
          <p:cNvSpPr>
            <a:spLocks noGrp="1"/>
          </p:cNvSpPr>
          <p:nvPr>
            <p:ph type="dt" sz="half" idx="10"/>
          </p:nvPr>
        </p:nvSpPr>
        <p:spPr/>
        <p:txBody>
          <a:bodyPr/>
          <a:lstStyle/>
          <a:p>
            <a:fld id="{B5ACE01F-341A-403F-8CA4-9DAD8F2BABAC}" type="datetimeFigureOut">
              <a:rPr lang="en-US" smtClean="0"/>
              <a:t>12/1/2025</a:t>
            </a:fld>
            <a:endParaRPr lang="en-US"/>
          </a:p>
        </p:txBody>
      </p:sp>
      <p:sp>
        <p:nvSpPr>
          <p:cNvPr id="4" name="Footer Placeholder 3">
            <a:extLst>
              <a:ext uri="{FF2B5EF4-FFF2-40B4-BE49-F238E27FC236}">
                <a16:creationId xmlns:a16="http://schemas.microsoft.com/office/drawing/2014/main" id="{C330C13F-3019-4DE0-97BE-D730F10F38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624D89-8730-4A61-AC21-A9F39A45EAA2}"/>
              </a:ext>
            </a:extLst>
          </p:cNvPr>
          <p:cNvSpPr>
            <a:spLocks noGrp="1"/>
          </p:cNvSpPr>
          <p:nvPr>
            <p:ph type="sldNum" sz="quarter" idx="12"/>
          </p:nvPr>
        </p:nvSpPr>
        <p:spPr/>
        <p:txBody>
          <a:bodyPr/>
          <a:lstStyle/>
          <a:p>
            <a:fld id="{CF1488C0-5C5B-4823-86F3-3C77D8D1C57B}" type="slidenum">
              <a:rPr lang="en-US" smtClean="0"/>
              <a:t>‹#›</a:t>
            </a:fld>
            <a:endParaRPr lang="en-US"/>
          </a:p>
        </p:txBody>
      </p:sp>
    </p:spTree>
    <p:extLst>
      <p:ext uri="{BB962C8B-B14F-4D97-AF65-F5344CB8AC3E}">
        <p14:creationId xmlns:p14="http://schemas.microsoft.com/office/powerpoint/2010/main" val="3512036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5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32865" y="2586693"/>
            <a:ext cx="10853283" cy="1311312"/>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Font: use Calibri for main content, use Times for quotes and highlights, 24 pts min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32866" y="1657682"/>
            <a:ext cx="10853281" cy="637283"/>
          </a:xfrm>
          <a:prstGeom prst="rect">
            <a:avLst/>
          </a:prstGeom>
        </p:spPr>
        <p:txBody>
          <a:bodyPr lIns="0" tIns="0" rIns="0" bIns="0"/>
          <a:lstStyle>
            <a:lvl1pPr marL="0" indent="0">
              <a:buNone/>
              <a:defRPr sz="3733">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632866" y="5088333"/>
            <a:ext cx="4827929"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Times New Roman" panose="02020603050405020304" pitchFamily="18" charset="0"/>
                <a:cs typeface="Times New Roman" panose="02020603050405020304" pitchFamily="18"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632867" y="4130042"/>
            <a:ext cx="1882960"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754834" y="4130042"/>
            <a:ext cx="3676169" cy="892140"/>
          </a:xfrm>
          <a:prstGeom prst="rect">
            <a:avLst/>
          </a:prstGeom>
        </p:spPr>
        <p:txBody>
          <a:bodyPr wrap="square" lIns="0" tIns="0" rIns="0" bIns="0">
            <a:noAutofit/>
          </a:bodyPr>
          <a:lstStyle>
            <a:lvl1pPr marL="0" indent="0" hangingPunct="1">
              <a:spcBef>
                <a:spcPts val="1312"/>
              </a:spcBef>
              <a:buNone/>
              <a:defRPr sz="3200" b="1"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 bold</a:t>
            </a:r>
          </a:p>
        </p:txBody>
      </p:sp>
      <p:sp>
        <p:nvSpPr>
          <p:cNvPr id="3" name="Title 1">
            <a:extLst>
              <a:ext uri="{FF2B5EF4-FFF2-40B4-BE49-F238E27FC236}">
                <a16:creationId xmlns:a16="http://schemas.microsoft.com/office/drawing/2014/main" id="{92BA3FD5-C755-2E54-4615-659AFCEC7EEE}"/>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33642316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6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32865" y="2586693"/>
            <a:ext cx="10853283" cy="1311312"/>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Font: use Calibri for main content, use Times for quotes and highlights, 24 pts min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32866" y="1657682"/>
            <a:ext cx="10853281" cy="637283"/>
          </a:xfrm>
          <a:prstGeom prst="rect">
            <a:avLst/>
          </a:prstGeom>
        </p:spPr>
        <p:txBody>
          <a:bodyPr lIns="0" tIns="0" rIns="0" bIns="0"/>
          <a:lstStyle>
            <a:lvl1pPr marL="0" indent="0">
              <a:buNone/>
              <a:defRPr sz="3733">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632866" y="5088333"/>
            <a:ext cx="4827929"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Times New Roman" panose="02020603050405020304" pitchFamily="18" charset="0"/>
                <a:cs typeface="Times New Roman" panose="02020603050405020304" pitchFamily="18"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632867" y="4130042"/>
            <a:ext cx="1882960"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754834" y="4130042"/>
            <a:ext cx="3676169" cy="892140"/>
          </a:xfrm>
          <a:prstGeom prst="rect">
            <a:avLst/>
          </a:prstGeom>
        </p:spPr>
        <p:txBody>
          <a:bodyPr wrap="square" lIns="0" tIns="0" rIns="0" bIns="0">
            <a:noAutofit/>
          </a:bodyPr>
          <a:lstStyle>
            <a:lvl1pPr marL="0" indent="0" hangingPunct="1">
              <a:spcBef>
                <a:spcPts val="1312"/>
              </a:spcBef>
              <a:buNone/>
              <a:defRPr sz="3200" b="1"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 bold</a:t>
            </a:r>
          </a:p>
        </p:txBody>
      </p:sp>
      <p:sp>
        <p:nvSpPr>
          <p:cNvPr id="3" name="Title 1">
            <a:extLst>
              <a:ext uri="{FF2B5EF4-FFF2-40B4-BE49-F238E27FC236}">
                <a16:creationId xmlns:a16="http://schemas.microsoft.com/office/drawing/2014/main" id="{92BA3FD5-C755-2E54-4615-659AFCEC7EEE}"/>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28152193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7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32865" y="2586693"/>
            <a:ext cx="10853283" cy="1311312"/>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Font: use Calibri for main content, use Times for quotes and highlights, 24 pts min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32866" y="1657682"/>
            <a:ext cx="10853281" cy="637283"/>
          </a:xfrm>
          <a:prstGeom prst="rect">
            <a:avLst/>
          </a:prstGeom>
        </p:spPr>
        <p:txBody>
          <a:bodyPr lIns="0" tIns="0" rIns="0" bIns="0"/>
          <a:lstStyle>
            <a:lvl1pPr marL="0" indent="0">
              <a:buNone/>
              <a:defRPr sz="3733">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632866" y="5088333"/>
            <a:ext cx="4827929"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Times New Roman" panose="02020603050405020304" pitchFamily="18" charset="0"/>
                <a:cs typeface="Times New Roman" panose="02020603050405020304" pitchFamily="18"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632867" y="4130042"/>
            <a:ext cx="1882960"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754834" y="4130042"/>
            <a:ext cx="3676169" cy="892140"/>
          </a:xfrm>
          <a:prstGeom prst="rect">
            <a:avLst/>
          </a:prstGeom>
        </p:spPr>
        <p:txBody>
          <a:bodyPr wrap="square" lIns="0" tIns="0" rIns="0" bIns="0">
            <a:noAutofit/>
          </a:bodyPr>
          <a:lstStyle>
            <a:lvl1pPr marL="0" indent="0" hangingPunct="1">
              <a:spcBef>
                <a:spcPts val="1312"/>
              </a:spcBef>
              <a:buNone/>
              <a:defRPr sz="3200" b="1"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 bold</a:t>
            </a:r>
          </a:p>
        </p:txBody>
      </p:sp>
      <p:sp>
        <p:nvSpPr>
          <p:cNvPr id="3" name="Title 1">
            <a:extLst>
              <a:ext uri="{FF2B5EF4-FFF2-40B4-BE49-F238E27FC236}">
                <a16:creationId xmlns:a16="http://schemas.microsoft.com/office/drawing/2014/main" id="{92BA3FD5-C755-2E54-4615-659AFCEC7EEE}"/>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17120279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8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32865" y="2586693"/>
            <a:ext cx="10853283" cy="1311312"/>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Font: use Calibri for main content, use Times for quotes and highlights, 24 pts min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32866" y="1657682"/>
            <a:ext cx="10853281" cy="637283"/>
          </a:xfrm>
          <a:prstGeom prst="rect">
            <a:avLst/>
          </a:prstGeom>
        </p:spPr>
        <p:txBody>
          <a:bodyPr lIns="0" tIns="0" rIns="0" bIns="0"/>
          <a:lstStyle>
            <a:lvl1pPr marL="0" indent="0">
              <a:buNone/>
              <a:defRPr sz="3733">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632866" y="5088333"/>
            <a:ext cx="4827929"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Times New Roman" panose="02020603050405020304" pitchFamily="18" charset="0"/>
                <a:cs typeface="Times New Roman" panose="02020603050405020304" pitchFamily="18"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632867" y="4130042"/>
            <a:ext cx="1882960"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754834" y="4130042"/>
            <a:ext cx="3676169" cy="892140"/>
          </a:xfrm>
          <a:prstGeom prst="rect">
            <a:avLst/>
          </a:prstGeom>
        </p:spPr>
        <p:txBody>
          <a:bodyPr wrap="square" lIns="0" tIns="0" rIns="0" bIns="0">
            <a:noAutofit/>
          </a:bodyPr>
          <a:lstStyle>
            <a:lvl1pPr marL="0" indent="0" hangingPunct="1">
              <a:spcBef>
                <a:spcPts val="1312"/>
              </a:spcBef>
              <a:buNone/>
              <a:defRPr sz="3200" b="1"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 bold</a:t>
            </a:r>
          </a:p>
        </p:txBody>
      </p:sp>
      <p:sp>
        <p:nvSpPr>
          <p:cNvPr id="3" name="Title 1">
            <a:extLst>
              <a:ext uri="{FF2B5EF4-FFF2-40B4-BE49-F238E27FC236}">
                <a16:creationId xmlns:a16="http://schemas.microsoft.com/office/drawing/2014/main" id="{92BA3FD5-C755-2E54-4615-659AFCEC7EEE}"/>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17910119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9_Title and Content">
    <p:bg>
      <p:bgPr>
        <a:solidFill>
          <a:srgbClr val="01426A"/>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632865" y="2586693"/>
            <a:ext cx="10853283" cy="1311312"/>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ltLang="en-US"/>
              <a:t>Font: use Calibri for main content, use Times for quotes and highlights, 24 pts min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632866" y="1657682"/>
            <a:ext cx="10853281" cy="637283"/>
          </a:xfrm>
          <a:prstGeom prst="rect">
            <a:avLst/>
          </a:prstGeom>
        </p:spPr>
        <p:txBody>
          <a:bodyPr lIns="0" tIns="0" rIns="0" bIns="0"/>
          <a:lstStyle>
            <a:lvl1pPr marL="0" indent="0">
              <a:buNone/>
              <a:defRPr sz="3733">
                <a:solidFill>
                  <a:schemeClr val="tx1"/>
                </a:solidFill>
                <a:latin typeface="Calibri" panose="020F0502020204030204" pitchFamily="34" charset="0"/>
                <a:cs typeface="Calibri" panose="020F0502020204030204" pitchFamily="34" charset="0"/>
              </a:defRPr>
            </a:lvl1pPr>
            <a:lvl2pPr marL="609585" indent="0">
              <a:buNone/>
              <a:defRPr sz="3200">
                <a:solidFill>
                  <a:srgbClr val="A9C23F"/>
                </a:solidFill>
              </a:defRPr>
            </a:lvl2pPr>
            <a:lvl3pPr marL="1219170" indent="0">
              <a:buNone/>
              <a:defRPr sz="2667">
                <a:solidFill>
                  <a:srgbClr val="A9C23F"/>
                </a:solidFill>
              </a:defRPr>
            </a:lvl3pPr>
            <a:lvl4pPr marL="1828754" indent="0">
              <a:buNone/>
              <a:defRPr sz="2400">
                <a:solidFill>
                  <a:srgbClr val="A9C23F"/>
                </a:solidFill>
              </a:defRPr>
            </a:lvl4pPr>
            <a:lvl5pPr marL="2438339" indent="0">
              <a:buNone/>
              <a:defRPr sz="2400">
                <a:solidFill>
                  <a:srgbClr val="A9C23F"/>
                </a:solidFill>
              </a:defRPr>
            </a:lvl5pPr>
          </a:lstStyle>
          <a:p>
            <a:pPr lvl="0"/>
            <a:r>
              <a:rPr lang="en-US"/>
              <a:t>Subtitle at 28pt</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632866" y="5088333"/>
            <a:ext cx="4827929"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Times New Roman" panose="02020603050405020304" pitchFamily="18" charset="0"/>
                <a:cs typeface="Times New Roman" panose="02020603050405020304" pitchFamily="18"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632867" y="4130042"/>
            <a:ext cx="1882960" cy="892140"/>
          </a:xfrm>
          <a:prstGeom prst="rect">
            <a:avLst/>
          </a:prstGeom>
        </p:spPr>
        <p:txBody>
          <a:bodyPr wrap="square" lIns="0" tIns="0" rIns="0" bIns="0">
            <a:noAutofit/>
          </a:bodyPr>
          <a:lstStyle>
            <a:lvl1pPr marL="0" indent="0" hangingPunct="1">
              <a:spcBef>
                <a:spcPts val="1312"/>
              </a:spcBef>
              <a:buNone/>
              <a:defRPr sz="3200"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754834" y="4130042"/>
            <a:ext cx="3676169" cy="892140"/>
          </a:xfrm>
          <a:prstGeom prst="rect">
            <a:avLst/>
          </a:prstGeom>
        </p:spPr>
        <p:txBody>
          <a:bodyPr wrap="square" lIns="0" tIns="0" rIns="0" bIns="0">
            <a:noAutofit/>
          </a:bodyPr>
          <a:lstStyle>
            <a:lvl1pPr marL="0" indent="0" hangingPunct="1">
              <a:spcBef>
                <a:spcPts val="1312"/>
              </a:spcBef>
              <a:buNone/>
              <a:defRPr sz="3200" b="1" baseline="0">
                <a:solidFill>
                  <a:schemeClr val="tx1"/>
                </a:solidFill>
                <a:latin typeface="Calibri" panose="020F0502020204030204" pitchFamily="34" charset="0"/>
                <a:cs typeface="Calibri" panose="020F0502020204030204" pitchFamily="34" charset="0"/>
              </a:defRPr>
            </a:lvl1pPr>
            <a:lvl2pPr marL="1066773" indent="-457189">
              <a:buFont typeface="Arial" panose="020B0604020202020204" pitchFamily="34" charset="0"/>
              <a:buChar char="•"/>
              <a:defRPr sz="2667">
                <a:solidFill>
                  <a:schemeClr val="bg1"/>
                </a:solidFill>
              </a:defRPr>
            </a:lvl2pPr>
            <a:lvl3pPr marL="1600160" indent="-380990">
              <a:buFont typeface="Arial" panose="020B0604020202020204" pitchFamily="34" charset="0"/>
              <a:buChar char="•"/>
              <a:defRPr sz="2400">
                <a:solidFill>
                  <a:schemeClr val="bg1"/>
                </a:solidFill>
              </a:defRPr>
            </a:lvl3pPr>
            <a:lvl4pPr marL="2209745" indent="-380990">
              <a:buFont typeface="Arial" panose="020B0604020202020204" pitchFamily="34" charset="0"/>
              <a:buChar char="•"/>
              <a:defRPr sz="2133">
                <a:solidFill>
                  <a:schemeClr val="bg1"/>
                </a:solidFill>
              </a:defRPr>
            </a:lvl4pPr>
            <a:lvl5pPr marL="2819330" indent="-380990">
              <a:buFont typeface="Arial" panose="020B0604020202020204" pitchFamily="34" charset="0"/>
              <a:buChar char="•"/>
              <a:defRPr sz="2133">
                <a:solidFill>
                  <a:schemeClr val="bg1"/>
                </a:solidFill>
              </a:defRPr>
            </a:lvl5pPr>
          </a:lstStyle>
          <a:p>
            <a:pPr lvl="0"/>
            <a:r>
              <a:rPr lang="en-US"/>
              <a:t>Calibri bold</a:t>
            </a:r>
          </a:p>
        </p:txBody>
      </p:sp>
      <p:sp>
        <p:nvSpPr>
          <p:cNvPr id="3" name="Title 1">
            <a:extLst>
              <a:ext uri="{FF2B5EF4-FFF2-40B4-BE49-F238E27FC236}">
                <a16:creationId xmlns:a16="http://schemas.microsoft.com/office/drawing/2014/main" id="{92BA3FD5-C755-2E54-4615-659AFCEC7EEE}"/>
              </a:ext>
            </a:extLst>
          </p:cNvPr>
          <p:cNvSpPr>
            <a:spLocks noGrp="1"/>
          </p:cNvSpPr>
          <p:nvPr>
            <p:ph type="title" hasCustomPrompt="1"/>
          </p:nvPr>
        </p:nvSpPr>
        <p:spPr>
          <a:xfrm>
            <a:off x="623560" y="578554"/>
            <a:ext cx="10862589" cy="787401"/>
          </a:xfrm>
          <a:prstGeom prst="rect">
            <a:avLst/>
          </a:prstGeom>
        </p:spPr>
        <p:txBody>
          <a:bodyPr vert="horz" lIns="0" rIns="0"/>
          <a:lstStyle>
            <a:lvl1pPr algn="l">
              <a:defRPr sz="4267" b="1" kern="1200" spc="0" baseline="0">
                <a:solidFill>
                  <a:schemeClr val="tx1"/>
                </a:solidFill>
                <a:latin typeface="Calibri" panose="020F0502020204030204" pitchFamily="34" charset="0"/>
                <a:cs typeface="Calibri" panose="020F0502020204030204" pitchFamily="34" charset="0"/>
              </a:defRPr>
            </a:lvl1pPr>
          </a:lstStyle>
          <a:p>
            <a:r>
              <a:rPr lang="en-US"/>
              <a:t>Title is set to 32pt Calibri Bold </a:t>
            </a:r>
          </a:p>
        </p:txBody>
      </p:sp>
    </p:spTree>
    <p:extLst>
      <p:ext uri="{BB962C8B-B14F-4D97-AF65-F5344CB8AC3E}">
        <p14:creationId xmlns:p14="http://schemas.microsoft.com/office/powerpoint/2010/main" val="10138584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224973-730A-45CD-9310-3A6DAF5540B7}"/>
              </a:ext>
            </a:extLst>
          </p:cNvPr>
          <p:cNvSpPr>
            <a:spLocks noGrp="1"/>
          </p:cNvSpPr>
          <p:nvPr>
            <p:ph type="dt" sz="half" idx="10"/>
          </p:nvPr>
        </p:nvSpPr>
        <p:spPr/>
        <p:txBody>
          <a:bodyPr/>
          <a:lstStyle/>
          <a:p>
            <a:fld id="{B5ACE01F-341A-403F-8CA4-9DAD8F2BABAC}" type="datetimeFigureOut">
              <a:rPr lang="en-US" smtClean="0"/>
              <a:t>12/1/2025</a:t>
            </a:fld>
            <a:endParaRPr lang="en-US"/>
          </a:p>
        </p:txBody>
      </p:sp>
      <p:sp>
        <p:nvSpPr>
          <p:cNvPr id="3" name="Footer Placeholder 2">
            <a:extLst>
              <a:ext uri="{FF2B5EF4-FFF2-40B4-BE49-F238E27FC236}">
                <a16:creationId xmlns:a16="http://schemas.microsoft.com/office/drawing/2014/main" id="{E7F46D58-066A-4556-8ACC-25FEE51808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B73834-5D47-4530-9D5B-315A1024D8FF}"/>
              </a:ext>
            </a:extLst>
          </p:cNvPr>
          <p:cNvSpPr>
            <a:spLocks noGrp="1"/>
          </p:cNvSpPr>
          <p:nvPr>
            <p:ph type="sldNum" sz="quarter" idx="12"/>
          </p:nvPr>
        </p:nvSpPr>
        <p:spPr/>
        <p:txBody>
          <a:bodyPr/>
          <a:lstStyle/>
          <a:p>
            <a:fld id="{CF1488C0-5C5B-4823-86F3-3C77D8D1C57B}" type="slidenum">
              <a:rPr lang="en-US" smtClean="0"/>
              <a:t>‹#›</a:t>
            </a:fld>
            <a:endParaRPr lang="en-US"/>
          </a:p>
        </p:txBody>
      </p:sp>
    </p:spTree>
    <p:extLst>
      <p:ext uri="{BB962C8B-B14F-4D97-AF65-F5344CB8AC3E}">
        <p14:creationId xmlns:p14="http://schemas.microsoft.com/office/powerpoint/2010/main" val="212283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2B266-B3BC-4064-B608-AABDC6616C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1EACCA-6B21-4D91-934A-D0F6A68CF0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B1568E-0A1E-4359-A91D-0D3EF302F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C7F8F0-2347-40F1-9295-EE3EC1D9B617}"/>
              </a:ext>
            </a:extLst>
          </p:cNvPr>
          <p:cNvSpPr>
            <a:spLocks noGrp="1"/>
          </p:cNvSpPr>
          <p:nvPr>
            <p:ph type="dt" sz="half" idx="10"/>
          </p:nvPr>
        </p:nvSpPr>
        <p:spPr/>
        <p:txBody>
          <a:bodyPr/>
          <a:lstStyle/>
          <a:p>
            <a:fld id="{B5ACE01F-341A-403F-8CA4-9DAD8F2BABAC}" type="datetimeFigureOut">
              <a:rPr lang="en-US" smtClean="0"/>
              <a:t>12/1/2025</a:t>
            </a:fld>
            <a:endParaRPr lang="en-US"/>
          </a:p>
        </p:txBody>
      </p:sp>
      <p:sp>
        <p:nvSpPr>
          <p:cNvPr id="6" name="Footer Placeholder 5">
            <a:extLst>
              <a:ext uri="{FF2B5EF4-FFF2-40B4-BE49-F238E27FC236}">
                <a16:creationId xmlns:a16="http://schemas.microsoft.com/office/drawing/2014/main" id="{11137080-C6A1-4686-8532-228309F15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44E18E-ECDB-42E8-ADC3-40A0D6EC84F3}"/>
              </a:ext>
            </a:extLst>
          </p:cNvPr>
          <p:cNvSpPr>
            <a:spLocks noGrp="1"/>
          </p:cNvSpPr>
          <p:nvPr>
            <p:ph type="sldNum" sz="quarter" idx="12"/>
          </p:nvPr>
        </p:nvSpPr>
        <p:spPr/>
        <p:txBody>
          <a:bodyPr/>
          <a:lstStyle/>
          <a:p>
            <a:fld id="{CF1488C0-5C5B-4823-86F3-3C77D8D1C57B}" type="slidenum">
              <a:rPr lang="en-US" smtClean="0"/>
              <a:t>‹#›</a:t>
            </a:fld>
            <a:endParaRPr lang="en-US"/>
          </a:p>
        </p:txBody>
      </p:sp>
    </p:spTree>
    <p:extLst>
      <p:ext uri="{BB962C8B-B14F-4D97-AF65-F5344CB8AC3E}">
        <p14:creationId xmlns:p14="http://schemas.microsoft.com/office/powerpoint/2010/main" val="2058114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E1811-6C7C-4629-92E0-8635DA7FA5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B4DC7-69B5-4D15-88BB-B8EB5479C5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994E2F-F0C2-406F-A1D3-5995C2BCE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5CF72B-A1C3-464E-B6E3-F48209715F14}"/>
              </a:ext>
            </a:extLst>
          </p:cNvPr>
          <p:cNvSpPr>
            <a:spLocks noGrp="1"/>
          </p:cNvSpPr>
          <p:nvPr>
            <p:ph type="dt" sz="half" idx="10"/>
          </p:nvPr>
        </p:nvSpPr>
        <p:spPr/>
        <p:txBody>
          <a:bodyPr/>
          <a:lstStyle/>
          <a:p>
            <a:fld id="{B5ACE01F-341A-403F-8CA4-9DAD8F2BABAC}" type="datetimeFigureOut">
              <a:rPr lang="en-US" smtClean="0"/>
              <a:t>12/1/2025</a:t>
            </a:fld>
            <a:endParaRPr lang="en-US"/>
          </a:p>
        </p:txBody>
      </p:sp>
      <p:sp>
        <p:nvSpPr>
          <p:cNvPr id="6" name="Footer Placeholder 5">
            <a:extLst>
              <a:ext uri="{FF2B5EF4-FFF2-40B4-BE49-F238E27FC236}">
                <a16:creationId xmlns:a16="http://schemas.microsoft.com/office/drawing/2014/main" id="{01EAEE3F-3EC7-4AD0-808A-08C1171BA4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378BC1-AF3B-4D4D-85EF-54B7610B265C}"/>
              </a:ext>
            </a:extLst>
          </p:cNvPr>
          <p:cNvSpPr>
            <a:spLocks noGrp="1"/>
          </p:cNvSpPr>
          <p:nvPr>
            <p:ph type="sldNum" sz="quarter" idx="12"/>
          </p:nvPr>
        </p:nvSpPr>
        <p:spPr/>
        <p:txBody>
          <a:bodyPr/>
          <a:lstStyle/>
          <a:p>
            <a:fld id="{CF1488C0-5C5B-4823-86F3-3C77D8D1C57B}" type="slidenum">
              <a:rPr lang="en-US" smtClean="0"/>
              <a:t>‹#›</a:t>
            </a:fld>
            <a:endParaRPr lang="en-US"/>
          </a:p>
        </p:txBody>
      </p:sp>
    </p:spTree>
    <p:extLst>
      <p:ext uri="{BB962C8B-B14F-4D97-AF65-F5344CB8AC3E}">
        <p14:creationId xmlns:p14="http://schemas.microsoft.com/office/powerpoint/2010/main" val="1900909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image" Target="../media/image2.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theme" Target="../theme/theme2.xml"/><Relationship Id="rId8" Type="http://schemas.openxmlformats.org/officeDocument/2006/relationships/slideLayout" Target="../slideLayouts/slideLayout25.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1" Type="http://schemas.openxmlformats.org/officeDocument/2006/relationships/slideLayout" Target="../slideLayouts/slideLayout18.xml"/><Relationship Id="rId6"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E9F5D-922C-4527-A39D-7BFBCDC3B2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0D2B16-76D2-4F16-A9C1-81B18F6458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C0F73-D34C-4108-9418-0200AC1BD2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CE01F-341A-403F-8CA4-9DAD8F2BABAC}" type="datetimeFigureOut">
              <a:rPr lang="en-US" smtClean="0"/>
              <a:t>12/1/2025</a:t>
            </a:fld>
            <a:endParaRPr lang="en-US"/>
          </a:p>
        </p:txBody>
      </p:sp>
      <p:sp>
        <p:nvSpPr>
          <p:cNvPr id="5" name="Footer Placeholder 4">
            <a:extLst>
              <a:ext uri="{FF2B5EF4-FFF2-40B4-BE49-F238E27FC236}">
                <a16:creationId xmlns:a16="http://schemas.microsoft.com/office/drawing/2014/main" id="{D10D4B65-72F6-4133-88BF-392C50F23B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706DBF-8D4E-4A2D-BC8E-BC5C5A2168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1488C0-5C5B-4823-86F3-3C77D8D1C57B}" type="slidenum">
              <a:rPr lang="en-US" smtClean="0"/>
              <a:t>‹#›</a:t>
            </a:fld>
            <a:endParaRPr lang="en-US"/>
          </a:p>
        </p:txBody>
      </p:sp>
    </p:spTree>
    <p:extLst>
      <p:ext uri="{BB962C8B-B14F-4D97-AF65-F5344CB8AC3E}">
        <p14:creationId xmlns:p14="http://schemas.microsoft.com/office/powerpoint/2010/main" val="3867645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6" r:id="rId14"/>
    <p:sldLayoutId id="2147483667" r:id="rId15"/>
    <p:sldLayoutId id="2147483668" r:id="rId16"/>
    <p:sldLayoutId id="214748366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1426A"/>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7D3246-188B-5FCA-73D3-E91844CCC0D0}"/>
              </a:ext>
            </a:extLst>
          </p:cNvPr>
          <p:cNvSpPr/>
          <p:nvPr userDrawn="1"/>
        </p:nvSpPr>
        <p:spPr>
          <a:xfrm>
            <a:off x="0" y="6365093"/>
            <a:ext cx="12192000" cy="492907"/>
          </a:xfrm>
          <a:prstGeom prst="rect">
            <a:avLst/>
          </a:prstGeom>
          <a:solidFill>
            <a:srgbClr val="498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Freeform 2">
            <a:extLst>
              <a:ext uri="{FF2B5EF4-FFF2-40B4-BE49-F238E27FC236}">
                <a16:creationId xmlns:a16="http://schemas.microsoft.com/office/drawing/2014/main" id="{605FA8C3-0B6B-AF34-8CB4-19544AAAD4F1}"/>
              </a:ext>
            </a:extLst>
          </p:cNvPr>
          <p:cNvSpPr/>
          <p:nvPr userDrawn="1"/>
        </p:nvSpPr>
        <p:spPr>
          <a:xfrm>
            <a:off x="9734274" y="6366565"/>
            <a:ext cx="2456071" cy="492907"/>
          </a:xfrm>
          <a:custGeom>
            <a:avLst/>
            <a:gdLst>
              <a:gd name="connsiteX0" fmla="*/ 0 w 2073966"/>
              <a:gd name="connsiteY0" fmla="*/ 642730 h 715617"/>
              <a:gd name="connsiteX1" fmla="*/ 1080053 w 2073966"/>
              <a:gd name="connsiteY1" fmla="*/ 0 h 715617"/>
              <a:gd name="connsiteX2" fmla="*/ 2073966 w 2073966"/>
              <a:gd name="connsiteY2" fmla="*/ 0 h 715617"/>
              <a:gd name="connsiteX3" fmla="*/ 1994453 w 2073966"/>
              <a:gd name="connsiteY3" fmla="*/ 715617 h 715617"/>
              <a:gd name="connsiteX4" fmla="*/ 0 w 2073966"/>
              <a:gd name="connsiteY4" fmla="*/ 642730 h 715617"/>
              <a:gd name="connsiteX0" fmla="*/ 0 w 1969191"/>
              <a:gd name="connsiteY0" fmla="*/ 579230 h 715617"/>
              <a:gd name="connsiteX1" fmla="*/ 975278 w 1969191"/>
              <a:gd name="connsiteY1" fmla="*/ 0 h 715617"/>
              <a:gd name="connsiteX2" fmla="*/ 1969191 w 1969191"/>
              <a:gd name="connsiteY2" fmla="*/ 0 h 715617"/>
              <a:gd name="connsiteX3" fmla="*/ 1889678 w 1969191"/>
              <a:gd name="connsiteY3" fmla="*/ 715617 h 715617"/>
              <a:gd name="connsiteX4" fmla="*/ 0 w 1969191"/>
              <a:gd name="connsiteY4" fmla="*/ 579230 h 715617"/>
              <a:gd name="connsiteX0" fmla="*/ 0 w 1969191"/>
              <a:gd name="connsiteY0" fmla="*/ 579230 h 579230"/>
              <a:gd name="connsiteX1" fmla="*/ 975278 w 1969191"/>
              <a:gd name="connsiteY1" fmla="*/ 0 h 579230"/>
              <a:gd name="connsiteX2" fmla="*/ 1969191 w 1969191"/>
              <a:gd name="connsiteY2" fmla="*/ 0 h 579230"/>
              <a:gd name="connsiteX3" fmla="*/ 1823003 w 1969191"/>
              <a:gd name="connsiteY3" fmla="*/ 404467 h 579230"/>
              <a:gd name="connsiteX4" fmla="*/ 0 w 1969191"/>
              <a:gd name="connsiteY4" fmla="*/ 579230 h 579230"/>
              <a:gd name="connsiteX0" fmla="*/ 0 w 1969191"/>
              <a:gd name="connsiteY0" fmla="*/ 579230 h 579230"/>
              <a:gd name="connsiteX1" fmla="*/ 975278 w 1969191"/>
              <a:gd name="connsiteY1" fmla="*/ 0 h 579230"/>
              <a:gd name="connsiteX2" fmla="*/ 1969191 w 1969191"/>
              <a:gd name="connsiteY2" fmla="*/ 0 h 579230"/>
              <a:gd name="connsiteX3" fmla="*/ 1842053 w 1969191"/>
              <a:gd name="connsiteY3" fmla="*/ 575917 h 579230"/>
              <a:gd name="connsiteX4" fmla="*/ 0 w 1969191"/>
              <a:gd name="connsiteY4" fmla="*/ 579230 h 579230"/>
              <a:gd name="connsiteX0" fmla="*/ 0 w 1842053"/>
              <a:gd name="connsiteY0" fmla="*/ 579230 h 579230"/>
              <a:gd name="connsiteX1" fmla="*/ 975278 w 1842053"/>
              <a:gd name="connsiteY1" fmla="*/ 0 h 579230"/>
              <a:gd name="connsiteX2" fmla="*/ 1835841 w 1842053"/>
              <a:gd name="connsiteY2" fmla="*/ 6350 h 579230"/>
              <a:gd name="connsiteX3" fmla="*/ 1842053 w 1842053"/>
              <a:gd name="connsiteY3" fmla="*/ 575917 h 579230"/>
              <a:gd name="connsiteX4" fmla="*/ 0 w 1842053"/>
              <a:gd name="connsiteY4" fmla="*/ 579230 h 579230"/>
              <a:gd name="connsiteX0" fmla="*/ 0 w 1842053"/>
              <a:gd name="connsiteY0" fmla="*/ 572880 h 572880"/>
              <a:gd name="connsiteX1" fmla="*/ 632378 w 1842053"/>
              <a:gd name="connsiteY1" fmla="*/ 209550 h 572880"/>
              <a:gd name="connsiteX2" fmla="*/ 1835841 w 1842053"/>
              <a:gd name="connsiteY2" fmla="*/ 0 h 572880"/>
              <a:gd name="connsiteX3" fmla="*/ 1842053 w 1842053"/>
              <a:gd name="connsiteY3" fmla="*/ 569567 h 572880"/>
              <a:gd name="connsiteX4" fmla="*/ 0 w 1842053"/>
              <a:gd name="connsiteY4" fmla="*/ 572880 h 572880"/>
              <a:gd name="connsiteX0" fmla="*/ 0 w 1842053"/>
              <a:gd name="connsiteY0" fmla="*/ 369680 h 369680"/>
              <a:gd name="connsiteX1" fmla="*/ 632378 w 1842053"/>
              <a:gd name="connsiteY1" fmla="*/ 6350 h 369680"/>
              <a:gd name="connsiteX2" fmla="*/ 1839016 w 1842053"/>
              <a:gd name="connsiteY2" fmla="*/ 0 h 369680"/>
              <a:gd name="connsiteX3" fmla="*/ 1842053 w 1842053"/>
              <a:gd name="connsiteY3" fmla="*/ 366367 h 369680"/>
              <a:gd name="connsiteX4" fmla="*/ 0 w 1842053"/>
              <a:gd name="connsiteY4" fmla="*/ 369680 h 369680"/>
              <a:gd name="connsiteX0" fmla="*/ 0 w 1842053"/>
              <a:gd name="connsiteY0" fmla="*/ 369680 h 369680"/>
              <a:gd name="connsiteX1" fmla="*/ 635553 w 1842053"/>
              <a:gd name="connsiteY1" fmla="*/ 9525 h 369680"/>
              <a:gd name="connsiteX2" fmla="*/ 1839016 w 1842053"/>
              <a:gd name="connsiteY2" fmla="*/ 0 h 369680"/>
              <a:gd name="connsiteX3" fmla="*/ 1842053 w 1842053"/>
              <a:gd name="connsiteY3" fmla="*/ 366367 h 369680"/>
              <a:gd name="connsiteX4" fmla="*/ 0 w 1842053"/>
              <a:gd name="connsiteY4" fmla="*/ 369680 h 36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3" h="369680">
                <a:moveTo>
                  <a:pt x="0" y="369680"/>
                </a:moveTo>
                <a:lnTo>
                  <a:pt x="635553" y="9525"/>
                </a:lnTo>
                <a:lnTo>
                  <a:pt x="1839016" y="0"/>
                </a:lnTo>
                <a:cubicBezTo>
                  <a:pt x="1841087" y="189856"/>
                  <a:pt x="1839982" y="176511"/>
                  <a:pt x="1842053" y="366367"/>
                </a:cubicBezTo>
                <a:lnTo>
                  <a:pt x="0" y="369680"/>
                </a:lnTo>
                <a:close/>
              </a:path>
            </a:pathLst>
          </a:custGeom>
          <a:solidFill>
            <a:srgbClr val="006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4931A8FA-C152-2BA1-922A-39E46629E49C}"/>
              </a:ext>
            </a:extLst>
          </p:cNvPr>
          <p:cNvPicPr>
            <a:picLocks noChangeAspect="1"/>
          </p:cNvPicPr>
          <p:nvPr userDrawn="1"/>
        </p:nvPicPr>
        <p:blipFill>
          <a:blip r:embed="rId49"/>
          <a:srcRect/>
          <a:stretch/>
        </p:blipFill>
        <p:spPr>
          <a:xfrm>
            <a:off x="10867244" y="6427527"/>
            <a:ext cx="870769" cy="358757"/>
          </a:xfrm>
          <a:prstGeom prst="rect">
            <a:avLst/>
          </a:prstGeom>
        </p:spPr>
      </p:pic>
    </p:spTree>
    <p:extLst>
      <p:ext uri="{BB962C8B-B14F-4D97-AF65-F5344CB8AC3E}">
        <p14:creationId xmlns:p14="http://schemas.microsoft.com/office/powerpoint/2010/main" val="204892221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 id="2147483709" r:id="rId38"/>
    <p:sldLayoutId id="2147483710" r:id="rId39"/>
    <p:sldLayoutId id="2147483711" r:id="rId40"/>
    <p:sldLayoutId id="2147483712" r:id="rId41"/>
    <p:sldLayoutId id="2147483713" r:id="rId42"/>
    <p:sldLayoutId id="2147483714" r:id="rId43"/>
    <p:sldLayoutId id="2147483715" r:id="rId44"/>
    <p:sldLayoutId id="2147483716" r:id="rId45"/>
    <p:sldLayoutId id="2147483717" r:id="rId46"/>
    <p:sldLayoutId id="2147483718" r:id="rId47"/>
  </p:sldLayoutIdLst>
  <p:hf hdr="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B17_9B5298AE.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18/10/relationships/comments" Target="../comments/modernComment_746_D5A49C0C.xm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18/10/relationships/comments" Target="../comments/modernComment_AFC_4FB76C8C.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369_5C5172A8.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C2A8591-BE67-46D8-989E-B31843A9CEE5}"/>
              </a:ext>
            </a:extLst>
          </p:cNvPr>
          <p:cNvSpPr>
            <a:spLocks noGrp="1"/>
          </p:cNvSpPr>
          <p:nvPr>
            <p:ph type="subTitle" idx="1"/>
          </p:nvPr>
        </p:nvSpPr>
        <p:spPr>
          <a:xfrm>
            <a:off x="5317771" y="4909717"/>
            <a:ext cx="6872124" cy="1661977"/>
          </a:xfrm>
        </p:spPr>
        <p:txBody>
          <a:bodyPr vert="horz" lIns="91440" tIns="45720" rIns="91440" bIns="45720" rtlCol="0" anchor="t">
            <a:noAutofit/>
          </a:bodyPr>
          <a:lstStyle/>
          <a:p>
            <a:r>
              <a:rPr lang="en-US" sz="2000" b="1">
                <a:solidFill>
                  <a:srgbClr val="009AC3"/>
                </a:solidFill>
                <a:latin typeface="Arial"/>
                <a:cs typeface="Arial"/>
              </a:rPr>
              <a:t>Patrick O. Young, AICP</a:t>
            </a:r>
          </a:p>
          <a:p>
            <a:r>
              <a:rPr lang="en-US" sz="2000">
                <a:solidFill>
                  <a:srgbClr val="009AC3"/>
                </a:solidFill>
                <a:latin typeface="Arial"/>
                <a:cs typeface="Arial"/>
              </a:rPr>
              <a:t>Planning and Development Director </a:t>
            </a:r>
          </a:p>
          <a:p>
            <a:endParaRPr lang="en-US" sz="2000">
              <a:solidFill>
                <a:srgbClr val="009AC3"/>
              </a:solidFill>
              <a:latin typeface="Arial"/>
              <a:cs typeface="Arial"/>
            </a:endParaRPr>
          </a:p>
          <a:p>
            <a:r>
              <a:rPr lang="en-US" sz="2000">
                <a:solidFill>
                  <a:srgbClr val="009AC3"/>
                </a:solidFill>
                <a:latin typeface="Arial"/>
                <a:cs typeface="Arial"/>
              </a:rPr>
              <a:t>City of Raleigh, North Carolina</a:t>
            </a:r>
          </a:p>
        </p:txBody>
      </p:sp>
      <p:pic>
        <p:nvPicPr>
          <p:cNvPr id="7" name="Picture 7" descr="MicrosoftTeams-image (20).png">
            <a:extLst>
              <a:ext uri="{FF2B5EF4-FFF2-40B4-BE49-F238E27FC236}">
                <a16:creationId xmlns:a16="http://schemas.microsoft.com/office/drawing/2014/main" id="{72C8F53C-2481-0A78-A459-0C39601FD529}"/>
              </a:ext>
            </a:extLst>
          </p:cNvPr>
          <p:cNvPicPr>
            <a:picLocks noChangeAspect="1"/>
          </p:cNvPicPr>
          <p:nvPr/>
        </p:nvPicPr>
        <p:blipFill rotWithShape="1">
          <a:blip r:embed="rId4"/>
          <a:srcRect l="20195" t="-276" r="28326" b="286"/>
          <a:stretch/>
        </p:blipFill>
        <p:spPr>
          <a:xfrm>
            <a:off x="2105" y="-18561"/>
            <a:ext cx="5317771" cy="6878804"/>
          </a:xfrm>
          <a:prstGeom prst="rect">
            <a:avLst/>
          </a:prstGeom>
        </p:spPr>
      </p:pic>
      <p:sp>
        <p:nvSpPr>
          <p:cNvPr id="4" name="TextBox 3">
            <a:extLst>
              <a:ext uri="{FF2B5EF4-FFF2-40B4-BE49-F238E27FC236}">
                <a16:creationId xmlns:a16="http://schemas.microsoft.com/office/drawing/2014/main" id="{D973FA9A-CD92-1FD7-2EF4-0ADC5870FCF8}"/>
              </a:ext>
            </a:extLst>
          </p:cNvPr>
          <p:cNvSpPr txBox="1"/>
          <p:nvPr/>
        </p:nvSpPr>
        <p:spPr>
          <a:xfrm>
            <a:off x="5319876" y="1057363"/>
            <a:ext cx="6777391" cy="1446550"/>
          </a:xfrm>
          <a:prstGeom prst="rect">
            <a:avLst/>
          </a:prstGeom>
          <a:noFill/>
        </p:spPr>
        <p:txBody>
          <a:bodyPr wrap="square" rtlCol="0">
            <a:spAutoFit/>
          </a:bodyPr>
          <a:lstStyle/>
          <a:p>
            <a:pPr algn="ctr"/>
            <a:r>
              <a:rPr lang="en-US" sz="4400" b="1">
                <a:solidFill>
                  <a:srgbClr val="003963"/>
                </a:solidFill>
              </a:rPr>
              <a:t>Zoning Reform in Raleigh:  </a:t>
            </a:r>
            <a:br>
              <a:rPr lang="en-US" sz="4400" b="1">
                <a:solidFill>
                  <a:srgbClr val="003963"/>
                </a:solidFill>
              </a:rPr>
            </a:br>
            <a:r>
              <a:rPr lang="en-US" sz="4400" b="1">
                <a:solidFill>
                  <a:srgbClr val="003963"/>
                </a:solidFill>
              </a:rPr>
              <a:t>A Raleigh for All</a:t>
            </a:r>
          </a:p>
        </p:txBody>
      </p:sp>
      <p:sp>
        <p:nvSpPr>
          <p:cNvPr id="9" name="TextBox 8">
            <a:extLst>
              <a:ext uri="{FF2B5EF4-FFF2-40B4-BE49-F238E27FC236}">
                <a16:creationId xmlns:a16="http://schemas.microsoft.com/office/drawing/2014/main" id="{E7DCA515-29E4-34BF-041C-39B23CA96173}"/>
              </a:ext>
            </a:extLst>
          </p:cNvPr>
          <p:cNvSpPr txBox="1"/>
          <p:nvPr/>
        </p:nvSpPr>
        <p:spPr>
          <a:xfrm>
            <a:off x="5319876" y="2682177"/>
            <a:ext cx="6872124" cy="1938992"/>
          </a:xfrm>
          <a:prstGeom prst="rect">
            <a:avLst/>
          </a:prstGeom>
          <a:noFill/>
        </p:spPr>
        <p:txBody>
          <a:bodyPr wrap="square">
            <a:spAutoFit/>
          </a:bodyPr>
          <a:lstStyle/>
          <a:p>
            <a:pPr algn="ctr"/>
            <a:r>
              <a:rPr lang="en-US" sz="2400" b="1">
                <a:solidFill>
                  <a:srgbClr val="003963"/>
                </a:solidFill>
              </a:rPr>
              <a:t>Housing Affordability: </a:t>
            </a:r>
            <a:br>
              <a:rPr lang="en-US" sz="2400" b="1">
                <a:solidFill>
                  <a:srgbClr val="003963"/>
                </a:solidFill>
              </a:rPr>
            </a:br>
            <a:r>
              <a:rPr lang="en-US" sz="2400" b="1">
                <a:solidFill>
                  <a:srgbClr val="003963"/>
                </a:solidFill>
              </a:rPr>
              <a:t>Permitting and Zoning Solutions Roundtable </a:t>
            </a:r>
            <a:br>
              <a:rPr lang="en-US" sz="2400" b="1"/>
            </a:br>
            <a:br>
              <a:rPr lang="en-US" sz="2400" b="1"/>
            </a:br>
            <a:r>
              <a:rPr lang="en-US" sz="2400" b="1"/>
              <a:t>Washington, DC</a:t>
            </a:r>
            <a:br>
              <a:rPr lang="en-US" sz="2400" b="1"/>
            </a:br>
            <a:r>
              <a:rPr lang="en-US" sz="2400" b="1"/>
              <a:t>December 4 2025</a:t>
            </a:r>
            <a:endParaRPr lang="en-US" sz="2400"/>
          </a:p>
        </p:txBody>
      </p:sp>
    </p:spTree>
    <p:extLst>
      <p:ext uri="{BB962C8B-B14F-4D97-AF65-F5344CB8AC3E}">
        <p14:creationId xmlns:p14="http://schemas.microsoft.com/office/powerpoint/2010/main" val="2605881518"/>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C815-633C-4BC4-B9E6-A120B9BF9462}"/>
              </a:ext>
            </a:extLst>
          </p:cNvPr>
          <p:cNvSpPr>
            <a:spLocks noGrp="1"/>
          </p:cNvSpPr>
          <p:nvPr>
            <p:ph type="title"/>
          </p:nvPr>
        </p:nvSpPr>
        <p:spPr/>
        <p:txBody>
          <a:bodyPr/>
          <a:lstStyle/>
          <a:p>
            <a:r>
              <a:rPr lang="en-US" b="1">
                <a:solidFill>
                  <a:schemeClr val="tx2"/>
                </a:solidFill>
              </a:rPr>
              <a:t>While the number of starter homes has declined</a:t>
            </a:r>
          </a:p>
        </p:txBody>
      </p:sp>
      <p:pic>
        <p:nvPicPr>
          <p:cNvPr id="5" name="Picture 4">
            <a:extLst>
              <a:ext uri="{FF2B5EF4-FFF2-40B4-BE49-F238E27FC236}">
                <a16:creationId xmlns:a16="http://schemas.microsoft.com/office/drawing/2014/main" id="{CC50C28F-8DB8-4D4A-B9FD-BE1F2238056D}"/>
              </a:ext>
            </a:extLst>
          </p:cNvPr>
          <p:cNvPicPr>
            <a:picLocks noChangeAspect="1"/>
          </p:cNvPicPr>
          <p:nvPr/>
        </p:nvPicPr>
        <p:blipFill rotWithShape="1">
          <a:blip r:embed="rId3"/>
          <a:srcRect t="10897"/>
          <a:stretch/>
        </p:blipFill>
        <p:spPr>
          <a:xfrm>
            <a:off x="1619250" y="2239766"/>
            <a:ext cx="8953500" cy="4489647"/>
          </a:xfrm>
          <a:prstGeom prst="rect">
            <a:avLst/>
          </a:prstGeom>
        </p:spPr>
      </p:pic>
      <p:sp>
        <p:nvSpPr>
          <p:cNvPr id="6" name="TextBox 5">
            <a:extLst>
              <a:ext uri="{FF2B5EF4-FFF2-40B4-BE49-F238E27FC236}">
                <a16:creationId xmlns:a16="http://schemas.microsoft.com/office/drawing/2014/main" id="{59C5F12D-E35D-4CAE-8CA6-0A76C75B9443}"/>
              </a:ext>
            </a:extLst>
          </p:cNvPr>
          <p:cNvSpPr txBox="1"/>
          <p:nvPr/>
        </p:nvSpPr>
        <p:spPr>
          <a:xfrm>
            <a:off x="4216399" y="4210050"/>
            <a:ext cx="2951018" cy="954107"/>
          </a:xfrm>
          <a:prstGeom prst="rect">
            <a:avLst/>
          </a:prstGeom>
          <a:noFill/>
        </p:spPr>
        <p:txBody>
          <a:bodyPr wrap="square" rtlCol="0">
            <a:spAutoFit/>
          </a:bodyPr>
          <a:lstStyle/>
          <a:p>
            <a:r>
              <a:rPr lang="en-US" sz="2800" b="1">
                <a:solidFill>
                  <a:schemeClr val="tx2"/>
                </a:solidFill>
                <a:latin typeface="Arial Narrow" panose="020B0606020202030204" pitchFamily="34" charset="0"/>
              </a:rPr>
              <a:t>Homes less than 1,850 square feet</a:t>
            </a:r>
          </a:p>
        </p:txBody>
      </p:sp>
      <p:pic>
        <p:nvPicPr>
          <p:cNvPr id="7" name="Picture 6">
            <a:extLst>
              <a:ext uri="{FF2B5EF4-FFF2-40B4-BE49-F238E27FC236}">
                <a16:creationId xmlns:a16="http://schemas.microsoft.com/office/drawing/2014/main" id="{87282260-15EB-447C-BF8B-0DB19AFE9F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0D88303-8923-4015-A908-6D058C426D1B}"/>
              </a:ext>
            </a:extLst>
          </p:cNvPr>
          <p:cNvSpPr txBox="1"/>
          <p:nvPr/>
        </p:nvSpPr>
        <p:spPr>
          <a:xfrm>
            <a:off x="191963" y="3947427"/>
            <a:ext cx="3817146" cy="2677656"/>
          </a:xfrm>
          <a:prstGeom prst="rect">
            <a:avLst/>
          </a:prstGeom>
          <a:noFill/>
          <a:effectLst>
            <a:glow rad="63500">
              <a:schemeClr val="accent3">
                <a:satMod val="175000"/>
                <a:alpha val="40000"/>
              </a:schemeClr>
            </a:glow>
          </a:effectLst>
        </p:spPr>
        <p:txBody>
          <a:bodyPr wrap="square" lIns="91440" tIns="45720" rIns="91440" bIns="45720" rtlCol="0" anchor="t">
            <a:spAutoFit/>
          </a:bodyPr>
          <a:lstStyle/>
          <a:p>
            <a:pPr rtl="0">
              <a:defRPr sz="3200" b="0" i="0" u="none" strike="noStrike" kern="1200" baseline="0">
                <a:solidFill>
                  <a:prstClr val="black">
                    <a:lumMod val="75000"/>
                    <a:lumOff val="25000"/>
                  </a:prstClr>
                </a:solidFill>
                <a:latin typeface="+mn-lt"/>
                <a:ea typeface="+mn-ea"/>
                <a:cs typeface="+mn-cs"/>
              </a:defRPr>
            </a:pPr>
            <a:r>
              <a:rPr lang="en-US" sz="7200">
                <a:solidFill>
                  <a:srgbClr val="002060"/>
                </a:solidFill>
                <a:latin typeface="Arial Black" panose="020B0A04020102020204" pitchFamily="34" charset="0"/>
              </a:rPr>
              <a:t>66%</a:t>
            </a:r>
          </a:p>
          <a:p>
            <a:pPr rtl="0">
              <a:defRPr sz="3200" b="0" i="0" u="none" strike="noStrike" kern="1200" baseline="0">
                <a:solidFill>
                  <a:prstClr val="black">
                    <a:lumMod val="75000"/>
                    <a:lumOff val="25000"/>
                  </a:prstClr>
                </a:solidFill>
                <a:latin typeface="+mn-lt"/>
                <a:ea typeface="+mn-ea"/>
                <a:cs typeface="+mn-cs"/>
              </a:defRPr>
            </a:pPr>
            <a:r>
              <a:rPr lang="en-US" b="1">
                <a:solidFill>
                  <a:srgbClr val="003963"/>
                </a:solidFill>
                <a:latin typeface="Arial Black"/>
              </a:rPr>
              <a:t>Single-Family Only Zoning (Pre-2021)</a:t>
            </a:r>
          </a:p>
        </p:txBody>
      </p:sp>
    </p:spTree>
    <p:extLst>
      <p:ext uri="{BB962C8B-B14F-4D97-AF65-F5344CB8AC3E}">
        <p14:creationId xmlns:p14="http://schemas.microsoft.com/office/powerpoint/2010/main" val="3090763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4E035F8-87F2-4EFE-9446-F0B4BC97F574}"/>
              </a:ext>
            </a:extLst>
          </p:cNvPr>
          <p:cNvSpPr>
            <a:spLocks noGrp="1"/>
          </p:cNvSpPr>
          <p:nvPr>
            <p:ph type="title"/>
          </p:nvPr>
        </p:nvSpPr>
        <p:spPr>
          <a:xfrm>
            <a:off x="427207" y="1352313"/>
            <a:ext cx="4627393" cy="4769087"/>
          </a:xfrm>
        </p:spPr>
        <p:txBody>
          <a:bodyPr>
            <a:normAutofit fontScale="90000"/>
          </a:bodyPr>
          <a:lstStyle/>
          <a:p>
            <a:r>
              <a:rPr lang="en-US" sz="4900" b="1">
                <a:solidFill>
                  <a:srgbClr val="003963"/>
                </a:solidFill>
              </a:rPr>
              <a:t>Average age of first-time home buyer reaches a new high at </a:t>
            </a:r>
            <a:r>
              <a:rPr lang="en-US" b="1">
                <a:solidFill>
                  <a:srgbClr val="92D050"/>
                </a:solidFill>
                <a:latin typeface="Arial Black" panose="020B0A04020102020204" pitchFamily="34" charset="0"/>
              </a:rPr>
              <a:t>36 </a:t>
            </a:r>
            <a:r>
              <a:rPr lang="en-US" sz="4900" b="1">
                <a:solidFill>
                  <a:srgbClr val="003963"/>
                </a:solidFill>
              </a:rPr>
              <a:t>years old</a:t>
            </a:r>
            <a:br>
              <a:rPr lang="en-US" b="1">
                <a:solidFill>
                  <a:srgbClr val="92D050"/>
                </a:solidFill>
                <a:latin typeface="Arial Black" panose="020B0A04020102020204" pitchFamily="34" charset="0"/>
              </a:rPr>
            </a:br>
            <a:br>
              <a:rPr lang="en-US" b="1">
                <a:solidFill>
                  <a:srgbClr val="92D050"/>
                </a:solidFill>
                <a:latin typeface="Arial Black" panose="020B0A04020102020204" pitchFamily="34" charset="0"/>
              </a:rPr>
            </a:br>
            <a:r>
              <a:rPr lang="en-US" b="1">
                <a:solidFill>
                  <a:srgbClr val="003963"/>
                </a:solidFill>
              </a:rPr>
              <a:t>Share of first-time home-buyers reaches a new low at just</a:t>
            </a:r>
            <a:r>
              <a:rPr lang="en-US" b="1">
                <a:solidFill>
                  <a:schemeClr val="tx2"/>
                </a:solidFill>
              </a:rPr>
              <a:t> </a:t>
            </a:r>
            <a:r>
              <a:rPr lang="en-US" b="1">
                <a:solidFill>
                  <a:srgbClr val="92D050"/>
                </a:solidFill>
                <a:latin typeface="Arial Black" panose="020B0A04020102020204" pitchFamily="34" charset="0"/>
              </a:rPr>
              <a:t>26%</a:t>
            </a:r>
            <a:br>
              <a:rPr lang="en-US" b="1">
                <a:solidFill>
                  <a:srgbClr val="92D050"/>
                </a:solidFill>
                <a:latin typeface="Arial Black" panose="020B0A04020102020204" pitchFamily="34" charset="0"/>
              </a:rPr>
            </a:br>
            <a:endParaRPr lang="en-US" b="1">
              <a:solidFill>
                <a:schemeClr val="tx2"/>
              </a:solidFill>
            </a:endParaRPr>
          </a:p>
        </p:txBody>
      </p:sp>
      <p:pic>
        <p:nvPicPr>
          <p:cNvPr id="1030" name="Picture 6" descr="How Rising Mortgage Rates Are Affecting the Housing Market - The New York  Times">
            <a:extLst>
              <a:ext uri="{FF2B5EF4-FFF2-40B4-BE49-F238E27FC236}">
                <a16:creationId xmlns:a16="http://schemas.microsoft.com/office/drawing/2014/main" id="{3B9FCA43-1D1A-4615-AC60-87B617D6CD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07" r="13878"/>
          <a:stretch/>
        </p:blipFill>
        <p:spPr bwMode="auto">
          <a:xfrm>
            <a:off x="5295900" y="0"/>
            <a:ext cx="6896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182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9317EEE-D4CD-4CC1-AF16-8ED85D2B7121}"/>
              </a:ext>
            </a:extLst>
          </p:cNvPr>
          <p:cNvGrpSpPr/>
          <p:nvPr/>
        </p:nvGrpSpPr>
        <p:grpSpPr>
          <a:xfrm>
            <a:off x="1973766" y="631321"/>
            <a:ext cx="9448800" cy="4727397"/>
            <a:chOff x="916258" y="553263"/>
            <a:chExt cx="9448800" cy="4727397"/>
          </a:xfrm>
        </p:grpSpPr>
        <p:sp>
          <p:nvSpPr>
            <p:cNvPr id="2" name="TextBox 1">
              <a:extLst>
                <a:ext uri="{FF2B5EF4-FFF2-40B4-BE49-F238E27FC236}">
                  <a16:creationId xmlns:a16="http://schemas.microsoft.com/office/drawing/2014/main" id="{31DD3AB4-CF94-4091-9CBE-3E9BD544BF3C}"/>
                </a:ext>
              </a:extLst>
            </p:cNvPr>
            <p:cNvSpPr txBox="1"/>
            <p:nvPr/>
          </p:nvSpPr>
          <p:spPr>
            <a:xfrm>
              <a:off x="916258" y="553263"/>
              <a:ext cx="9448800" cy="4613571"/>
            </a:xfrm>
            <a:prstGeom prst="rect">
              <a:avLst/>
            </a:prstGeom>
            <a:noFill/>
          </p:spPr>
          <p:txBody>
            <a:bodyPr wrap="square" rtlCol="0">
              <a:spAutoFit/>
            </a:bodyPr>
            <a:lstStyle/>
            <a:p>
              <a:pPr>
                <a:lnSpc>
                  <a:spcPct val="150000"/>
                </a:lnSpc>
              </a:pPr>
              <a:r>
                <a:rPr lang="en-US" sz="4000" b="1">
                  <a:solidFill>
                    <a:schemeClr val="tx2"/>
                  </a:solidFill>
                  <a:latin typeface="Arial Narrow" panose="020B0606020202030204" pitchFamily="34" charset="0"/>
                </a:rPr>
                <a:t>Population Growth</a:t>
              </a:r>
            </a:p>
            <a:p>
              <a:pPr>
                <a:lnSpc>
                  <a:spcPct val="150000"/>
                </a:lnSpc>
              </a:pPr>
              <a:r>
                <a:rPr lang="en-US" sz="4000" b="1">
                  <a:solidFill>
                    <a:schemeClr val="tx2"/>
                  </a:solidFill>
                  <a:latin typeface="Arial Narrow" panose="020B0606020202030204" pitchFamily="34" charset="0"/>
                </a:rPr>
                <a:t>High-Income Earners</a:t>
              </a:r>
            </a:p>
            <a:p>
              <a:pPr>
                <a:lnSpc>
                  <a:spcPct val="150000"/>
                </a:lnSpc>
              </a:pPr>
              <a:r>
                <a:rPr lang="en-US" sz="4000" b="1">
                  <a:solidFill>
                    <a:schemeClr val="tx2"/>
                  </a:solidFill>
                  <a:latin typeface="Arial Narrow" panose="020B0606020202030204" pitchFamily="34" charset="0"/>
                </a:rPr>
                <a:t>High Land Costs</a:t>
              </a:r>
            </a:p>
            <a:p>
              <a:pPr>
                <a:lnSpc>
                  <a:spcPct val="150000"/>
                </a:lnSpc>
              </a:pPr>
              <a:r>
                <a:rPr lang="en-US" sz="4000" b="1">
                  <a:solidFill>
                    <a:schemeClr val="tx2"/>
                  </a:solidFill>
                  <a:latin typeface="Arial Narrow" panose="020B0606020202030204" pitchFamily="34" charset="0"/>
                </a:rPr>
                <a:t>High Construction Costs</a:t>
              </a:r>
            </a:p>
            <a:p>
              <a:pPr>
                <a:lnSpc>
                  <a:spcPct val="150000"/>
                </a:lnSpc>
              </a:pPr>
              <a:r>
                <a:rPr lang="en-US" sz="4000" b="1">
                  <a:solidFill>
                    <a:schemeClr val="tx2"/>
                  </a:solidFill>
                  <a:latin typeface="Arial Narrow" panose="020B0606020202030204" pitchFamily="34" charset="0"/>
                </a:rPr>
                <a:t>Restrictive Zoning Regulations  </a:t>
              </a:r>
            </a:p>
          </p:txBody>
        </p:sp>
        <p:cxnSp>
          <p:nvCxnSpPr>
            <p:cNvPr id="12" name="Straight Connector 11">
              <a:extLst>
                <a:ext uri="{FF2B5EF4-FFF2-40B4-BE49-F238E27FC236}">
                  <a16:creationId xmlns:a16="http://schemas.microsoft.com/office/drawing/2014/main" id="{7DFFA549-2962-407A-B2A3-1163D2AFEB22}"/>
                </a:ext>
              </a:extLst>
            </p:cNvPr>
            <p:cNvCxnSpPr>
              <a:cxnSpLocks/>
            </p:cNvCxnSpPr>
            <p:nvPr/>
          </p:nvCxnSpPr>
          <p:spPr>
            <a:xfrm>
              <a:off x="969598" y="5280660"/>
              <a:ext cx="9395460" cy="0"/>
            </a:xfrm>
            <a:prstGeom prst="line">
              <a:avLst/>
            </a:prstGeom>
            <a:ln w="101600"/>
          </p:spPr>
          <p:style>
            <a:lnRef idx="3">
              <a:schemeClr val="dk1"/>
            </a:lnRef>
            <a:fillRef idx="0">
              <a:schemeClr val="dk1"/>
            </a:fillRef>
            <a:effectRef idx="2">
              <a:schemeClr val="dk1"/>
            </a:effectRef>
            <a:fontRef idx="minor">
              <a:schemeClr val="tx1"/>
            </a:fontRef>
          </p:style>
        </p:cxnSp>
      </p:grpSp>
      <p:sp>
        <p:nvSpPr>
          <p:cNvPr id="18" name="TextBox 17">
            <a:extLst>
              <a:ext uri="{FF2B5EF4-FFF2-40B4-BE49-F238E27FC236}">
                <a16:creationId xmlns:a16="http://schemas.microsoft.com/office/drawing/2014/main" id="{C91BB8EC-DF21-423F-8F42-62EE07058C44}"/>
              </a:ext>
            </a:extLst>
          </p:cNvPr>
          <p:cNvSpPr txBox="1"/>
          <p:nvPr/>
        </p:nvSpPr>
        <p:spPr>
          <a:xfrm>
            <a:off x="1973766" y="5244892"/>
            <a:ext cx="7805234" cy="1002710"/>
          </a:xfrm>
          <a:prstGeom prst="rect">
            <a:avLst/>
          </a:prstGeom>
          <a:noFill/>
        </p:spPr>
        <p:txBody>
          <a:bodyPr wrap="square">
            <a:spAutoFit/>
          </a:bodyPr>
          <a:lstStyle/>
          <a:p>
            <a:pPr>
              <a:lnSpc>
                <a:spcPct val="150000"/>
              </a:lnSpc>
            </a:pPr>
            <a:r>
              <a:rPr lang="en-US" sz="4400" b="1">
                <a:solidFill>
                  <a:srgbClr val="FF0000"/>
                </a:solidFill>
                <a:latin typeface="Arial Black" panose="020B0A04020102020204" pitchFamily="34" charset="0"/>
              </a:rPr>
              <a:t>High Housing Costs</a:t>
            </a:r>
          </a:p>
        </p:txBody>
      </p:sp>
      <p:pic>
        <p:nvPicPr>
          <p:cNvPr id="20" name="Graphic 19" descr="Add with solid fill">
            <a:extLst>
              <a:ext uri="{FF2B5EF4-FFF2-40B4-BE49-F238E27FC236}">
                <a16:creationId xmlns:a16="http://schemas.microsoft.com/office/drawing/2014/main" id="{658F208B-90DE-4BFC-B8CE-8B36BA9B9D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4634" y="3852746"/>
            <a:ext cx="1282948" cy="1282948"/>
          </a:xfrm>
          <a:prstGeom prst="rect">
            <a:avLst/>
          </a:prstGeom>
        </p:spPr>
      </p:pic>
    </p:spTree>
    <p:extLst>
      <p:ext uri="{BB962C8B-B14F-4D97-AF65-F5344CB8AC3E}">
        <p14:creationId xmlns:p14="http://schemas.microsoft.com/office/powerpoint/2010/main" val="4042911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546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7"/>
          <p:cNvSpPr txBox="1">
            <a:spLocks noGrp="1"/>
          </p:cNvSpPr>
          <p:nvPr>
            <p:ph type="title"/>
          </p:nvPr>
        </p:nvSpPr>
        <p:spPr>
          <a:xfrm>
            <a:off x="450612" y="480748"/>
            <a:ext cx="11208485" cy="787401"/>
          </a:xfrm>
          <a:prstGeom prst="rect">
            <a:avLst/>
          </a:prstGeom>
          <a:noFill/>
          <a:ln>
            <a:noFill/>
          </a:ln>
        </p:spPr>
        <p:txBody>
          <a:bodyPr spcFirstLastPara="1" vert="horz" wrap="square" lIns="0" tIns="60933" rIns="0" bIns="60933" rtlCol="0" anchor="t" anchorCtr="0">
            <a:normAutofit/>
          </a:bodyPr>
          <a:lstStyle/>
          <a:p>
            <a:pPr>
              <a:buClr>
                <a:srgbClr val="A9C23F"/>
              </a:buClr>
            </a:pPr>
            <a:r>
              <a:rPr lang="en-US" sz="3733">
                <a:solidFill>
                  <a:schemeClr val="bg1"/>
                </a:solidFill>
              </a:rPr>
              <a:t>The Housing Crisis Requires Action on Three Fronts:</a:t>
            </a:r>
          </a:p>
        </p:txBody>
      </p:sp>
      <p:sp>
        <p:nvSpPr>
          <p:cNvPr id="4" name="Rectangle: Rounded Corners 3">
            <a:extLst>
              <a:ext uri="{FF2B5EF4-FFF2-40B4-BE49-F238E27FC236}">
                <a16:creationId xmlns:a16="http://schemas.microsoft.com/office/drawing/2014/main" id="{4CBB87F7-6D9C-6699-6D97-90D0B07784F0}"/>
              </a:ext>
            </a:extLst>
          </p:cNvPr>
          <p:cNvSpPr/>
          <p:nvPr/>
        </p:nvSpPr>
        <p:spPr>
          <a:xfrm>
            <a:off x="8072389" y="1915883"/>
            <a:ext cx="3413760" cy="2789229"/>
          </a:xfrm>
          <a:prstGeom prst="roundRect">
            <a:avLst>
              <a:gd name="adj" fmla="val 6834"/>
            </a:avLst>
          </a:prstGeom>
          <a:solidFill>
            <a:srgbClr val="78AA00"/>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3200" b="1">
                <a:latin typeface="Calibri"/>
                <a:ea typeface="Calibri"/>
                <a:cs typeface="Calibri"/>
              </a:rPr>
              <a:t>Addressing Homelessness</a:t>
            </a:r>
            <a:br>
              <a:rPr lang="en-US" sz="1333">
                <a:latin typeface="Calibri" panose="020F0502020204030204" pitchFamily="34" charset="0"/>
                <a:ea typeface="Calibri" panose="020F0502020204030204" pitchFamily="34" charset="0"/>
                <a:cs typeface="Calibri" panose="020F0502020204030204" pitchFamily="34" charset="0"/>
              </a:rPr>
            </a:br>
            <a:endParaRPr lang="en-US" sz="1333">
              <a:latin typeface="Calibri" panose="020F0502020204030204" pitchFamily="34" charset="0"/>
              <a:ea typeface="Calibri" panose="020F0502020204030204" pitchFamily="34" charset="0"/>
              <a:cs typeface="Calibri" panose="020F0502020204030204" pitchFamily="34" charset="0"/>
            </a:endParaRPr>
          </a:p>
          <a:p>
            <a:pPr algn="ctr"/>
            <a:r>
              <a:rPr lang="en-US" sz="2133" i="1">
                <a:latin typeface="Calibri"/>
                <a:ea typeface="Calibri"/>
                <a:cs typeface="Calibri"/>
              </a:rPr>
              <a:t>preventing and ending homelessness with evidence-based, data-driven practices </a:t>
            </a:r>
          </a:p>
        </p:txBody>
      </p:sp>
      <p:sp>
        <p:nvSpPr>
          <p:cNvPr id="5" name="Rectangle: Rounded Corners 4">
            <a:extLst>
              <a:ext uri="{FF2B5EF4-FFF2-40B4-BE49-F238E27FC236}">
                <a16:creationId xmlns:a16="http://schemas.microsoft.com/office/drawing/2014/main" id="{AA8BCDF8-B509-2C25-1CCA-8CB532F91E0E}"/>
              </a:ext>
            </a:extLst>
          </p:cNvPr>
          <p:cNvSpPr/>
          <p:nvPr/>
        </p:nvSpPr>
        <p:spPr>
          <a:xfrm>
            <a:off x="623560" y="1915883"/>
            <a:ext cx="3413760" cy="2789229"/>
          </a:xfrm>
          <a:prstGeom prst="roundRect">
            <a:avLst>
              <a:gd name="adj" fmla="val 6387"/>
            </a:avLst>
          </a:prstGeom>
          <a:solidFill>
            <a:srgbClr val="78AA00"/>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3200" b="1">
                <a:latin typeface="Calibri"/>
                <a:ea typeface="Calibri"/>
                <a:cs typeface="Calibri"/>
              </a:rPr>
              <a:t>Improving Housing Affordability</a:t>
            </a:r>
          </a:p>
          <a:p>
            <a:pPr algn="ctr"/>
            <a:endParaRPr lang="en-US" sz="2133" i="1">
              <a:latin typeface="Calibri" panose="020F0502020204030204" pitchFamily="34" charset="0"/>
              <a:ea typeface="Calibri" panose="020F0502020204030204" pitchFamily="34" charset="0"/>
              <a:cs typeface="Calibri" panose="020F0502020204030204" pitchFamily="34" charset="0"/>
            </a:endParaRPr>
          </a:p>
          <a:p>
            <a:pPr algn="ctr"/>
            <a:r>
              <a:rPr lang="en-US" sz="2133" i="1">
                <a:latin typeface="Calibri"/>
                <a:ea typeface="Calibri"/>
                <a:cs typeface="Calibri"/>
              </a:rPr>
              <a:t>across Raleigh’s entire housing supply</a:t>
            </a:r>
          </a:p>
        </p:txBody>
      </p:sp>
      <p:sp>
        <p:nvSpPr>
          <p:cNvPr id="6" name="Rectangle: Rounded Corners 5">
            <a:extLst>
              <a:ext uri="{FF2B5EF4-FFF2-40B4-BE49-F238E27FC236}">
                <a16:creationId xmlns:a16="http://schemas.microsoft.com/office/drawing/2014/main" id="{D877EAC8-5A44-88F4-DCCC-A00F0E5FDC4D}"/>
              </a:ext>
            </a:extLst>
          </p:cNvPr>
          <p:cNvSpPr/>
          <p:nvPr/>
        </p:nvSpPr>
        <p:spPr>
          <a:xfrm>
            <a:off x="4347975" y="1915883"/>
            <a:ext cx="3413760" cy="2789229"/>
          </a:xfrm>
          <a:prstGeom prst="roundRect">
            <a:avLst>
              <a:gd name="adj" fmla="val 6387"/>
            </a:avLst>
          </a:prstGeom>
          <a:solidFill>
            <a:srgbClr val="78AA00"/>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3200" b="1">
                <a:latin typeface="Calibri"/>
                <a:ea typeface="Calibri"/>
                <a:cs typeface="Calibri"/>
              </a:rPr>
              <a:t>Increasing Affordable Housing</a:t>
            </a:r>
          </a:p>
          <a:p>
            <a:pPr algn="ctr"/>
            <a:endParaRPr lang="en-US" sz="2133" i="1">
              <a:latin typeface="Calibri" panose="020F0502020204030204" pitchFamily="34" charset="0"/>
              <a:ea typeface="Calibri" panose="020F0502020204030204" pitchFamily="34" charset="0"/>
              <a:cs typeface="Calibri" panose="020F0502020204030204" pitchFamily="34" charset="0"/>
            </a:endParaRPr>
          </a:p>
          <a:p>
            <a:pPr algn="ctr"/>
            <a:r>
              <a:rPr lang="en-US" sz="2133" i="1">
                <a:latin typeface="Calibri"/>
                <a:ea typeface="Calibri"/>
                <a:cs typeface="Calibri"/>
              </a:rPr>
              <a:t>or the supply of income-restricted units</a:t>
            </a:r>
          </a:p>
        </p:txBody>
      </p:sp>
      <p:sp>
        <p:nvSpPr>
          <p:cNvPr id="2" name="TextBox 9">
            <a:extLst>
              <a:ext uri="{FF2B5EF4-FFF2-40B4-BE49-F238E27FC236}">
                <a16:creationId xmlns:a16="http://schemas.microsoft.com/office/drawing/2014/main" id="{D52E52F9-41F7-7E85-10FC-B64B0831B9CF}"/>
              </a:ext>
            </a:extLst>
          </p:cNvPr>
          <p:cNvSpPr txBox="1"/>
          <p:nvPr/>
        </p:nvSpPr>
        <p:spPr>
          <a:xfrm>
            <a:off x="-1" y="5352848"/>
            <a:ext cx="12192000" cy="619257"/>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solidFill>
                  <a:schemeClr val="lt1"/>
                </a:solidFill>
                <a:latin typeface="Calibri"/>
                <a:ea typeface="Calibri"/>
                <a:cs typeface="Calibri"/>
              </a:rPr>
              <a:t>The City of Raleigh is committed to creating 5,700 affordable housing units by 2026.</a:t>
            </a:r>
          </a:p>
        </p:txBody>
      </p:sp>
    </p:spTree>
    <p:extLst>
      <p:ext uri="{BB962C8B-B14F-4D97-AF65-F5344CB8AC3E}">
        <p14:creationId xmlns:p14="http://schemas.microsoft.com/office/powerpoint/2010/main" val="972819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43D5C-8C36-03DD-B21B-0A55199BCA2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E6DE9A6-1B65-514A-8683-179A7E9904F9}"/>
              </a:ext>
            </a:extLst>
          </p:cNvPr>
          <p:cNvSpPr/>
          <p:nvPr/>
        </p:nvSpPr>
        <p:spPr>
          <a:xfrm>
            <a:off x="0" y="-36047"/>
            <a:ext cx="12192000" cy="6894047"/>
          </a:xfrm>
          <a:prstGeom prst="rect">
            <a:avLst/>
          </a:prstGeom>
          <a:solidFill>
            <a:srgbClr val="9D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AI-generated content may be incorrect.">
            <a:extLst>
              <a:ext uri="{FF2B5EF4-FFF2-40B4-BE49-F238E27FC236}">
                <a16:creationId xmlns:a16="http://schemas.microsoft.com/office/drawing/2014/main" id="{89054983-A491-89E5-DFE2-BB931B9E6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48"/>
            <a:ext cx="12256084" cy="6894047"/>
          </a:xfrm>
          <a:prstGeom prst="rect">
            <a:avLst/>
          </a:prstGeom>
        </p:spPr>
      </p:pic>
      <p:sp>
        <p:nvSpPr>
          <p:cNvPr id="6" name="TextBox 5">
            <a:extLst>
              <a:ext uri="{FF2B5EF4-FFF2-40B4-BE49-F238E27FC236}">
                <a16:creationId xmlns:a16="http://schemas.microsoft.com/office/drawing/2014/main" id="{76FE33D5-0515-B171-0464-77B03094FCEF}"/>
              </a:ext>
            </a:extLst>
          </p:cNvPr>
          <p:cNvSpPr txBox="1"/>
          <p:nvPr/>
        </p:nvSpPr>
        <p:spPr>
          <a:xfrm>
            <a:off x="4095661" y="1660156"/>
            <a:ext cx="3439142" cy="2062103"/>
          </a:xfrm>
          <a:prstGeom prst="rect">
            <a:avLst/>
          </a:prstGeom>
          <a:noFill/>
        </p:spPr>
        <p:txBody>
          <a:bodyPr wrap="square">
            <a:spAutoFit/>
          </a:bodyPr>
          <a:lstStyle/>
          <a:p>
            <a:pPr algn="ctr">
              <a:buClr>
                <a:srgbClr val="FF0000"/>
              </a:buClr>
              <a:buSzPct val="150000"/>
            </a:pPr>
            <a:r>
              <a:rPr lang="en-US" sz="3200" b="1">
                <a:solidFill>
                  <a:schemeClr val="bg1"/>
                </a:solidFill>
                <a:latin typeface="Calibri" panose="020F0502020204030204" pitchFamily="34" charset="0"/>
                <a:cs typeface="Calibri" panose="020F0502020204030204" pitchFamily="34" charset="0"/>
              </a:rPr>
              <a:t>Mandatory affordable </a:t>
            </a:r>
          </a:p>
          <a:p>
            <a:pPr algn="ctr">
              <a:buClr>
                <a:srgbClr val="FF0000"/>
              </a:buClr>
              <a:buSzPct val="150000"/>
            </a:pPr>
            <a:r>
              <a:rPr lang="en-US" sz="3200" b="1">
                <a:solidFill>
                  <a:schemeClr val="bg1"/>
                </a:solidFill>
                <a:latin typeface="Calibri" panose="020F0502020204030204" pitchFamily="34" charset="0"/>
                <a:cs typeface="Calibri" panose="020F0502020204030204" pitchFamily="34" charset="0"/>
              </a:rPr>
              <a:t>housing contributions </a:t>
            </a:r>
          </a:p>
        </p:txBody>
      </p:sp>
      <p:sp>
        <p:nvSpPr>
          <p:cNvPr id="10" name="TextBox 9">
            <a:extLst>
              <a:ext uri="{FF2B5EF4-FFF2-40B4-BE49-F238E27FC236}">
                <a16:creationId xmlns:a16="http://schemas.microsoft.com/office/drawing/2014/main" id="{677ACD04-61F8-C503-90AA-520ACC483BB5}"/>
              </a:ext>
            </a:extLst>
          </p:cNvPr>
          <p:cNvSpPr txBox="1"/>
          <p:nvPr/>
        </p:nvSpPr>
        <p:spPr>
          <a:xfrm>
            <a:off x="1593268" y="2523238"/>
            <a:ext cx="2195285" cy="1077218"/>
          </a:xfrm>
          <a:prstGeom prst="rect">
            <a:avLst/>
          </a:prstGeom>
          <a:noFill/>
        </p:spPr>
        <p:txBody>
          <a:bodyPr wrap="square">
            <a:spAutoFit/>
          </a:bodyPr>
          <a:lstStyle/>
          <a:p>
            <a:pPr algn="ctr">
              <a:buClr>
                <a:srgbClr val="FF0000"/>
              </a:buClr>
              <a:buSzPct val="150000"/>
            </a:pPr>
            <a:r>
              <a:rPr lang="en-US" sz="3200" b="1">
                <a:solidFill>
                  <a:schemeClr val="bg1"/>
                </a:solidFill>
                <a:latin typeface="Calibri" panose="020F0502020204030204" pitchFamily="34" charset="0"/>
                <a:cs typeface="Calibri" panose="020F0502020204030204" pitchFamily="34" charset="0"/>
              </a:rPr>
              <a:t>Rent control </a:t>
            </a:r>
          </a:p>
        </p:txBody>
      </p:sp>
      <p:sp>
        <p:nvSpPr>
          <p:cNvPr id="2" name="Title 1">
            <a:extLst>
              <a:ext uri="{FF2B5EF4-FFF2-40B4-BE49-F238E27FC236}">
                <a16:creationId xmlns:a16="http://schemas.microsoft.com/office/drawing/2014/main" id="{E3615379-C7B9-C3B4-F27F-8D90666A3EAE}"/>
              </a:ext>
            </a:extLst>
          </p:cNvPr>
          <p:cNvSpPr>
            <a:spLocks noGrp="1"/>
          </p:cNvSpPr>
          <p:nvPr>
            <p:ph type="title"/>
          </p:nvPr>
        </p:nvSpPr>
        <p:spPr>
          <a:xfrm>
            <a:off x="568449" y="477811"/>
            <a:ext cx="8278096" cy="844213"/>
          </a:xfrm>
        </p:spPr>
        <p:txBody>
          <a:bodyPr/>
          <a:lstStyle/>
          <a:p>
            <a:r>
              <a:rPr lang="en-US" b="1">
                <a:solidFill>
                  <a:schemeClr val="bg1"/>
                </a:solidFill>
                <a:latin typeface="Calibri"/>
                <a:ea typeface="Calibri"/>
                <a:cs typeface="Calibri"/>
              </a:rPr>
              <a:t>Some tools are unavailable</a:t>
            </a:r>
          </a:p>
        </p:txBody>
      </p:sp>
      <p:sp>
        <p:nvSpPr>
          <p:cNvPr id="11" name="TextBox 10">
            <a:extLst>
              <a:ext uri="{FF2B5EF4-FFF2-40B4-BE49-F238E27FC236}">
                <a16:creationId xmlns:a16="http://schemas.microsoft.com/office/drawing/2014/main" id="{AB29C469-D88D-855C-1CA6-0CC98F88B2C1}"/>
              </a:ext>
            </a:extLst>
          </p:cNvPr>
          <p:cNvSpPr txBox="1"/>
          <p:nvPr/>
        </p:nvSpPr>
        <p:spPr>
          <a:xfrm>
            <a:off x="8150690" y="2152599"/>
            <a:ext cx="2327817" cy="1569660"/>
          </a:xfrm>
          <a:prstGeom prst="rect">
            <a:avLst/>
          </a:prstGeom>
          <a:noFill/>
        </p:spPr>
        <p:txBody>
          <a:bodyPr wrap="square">
            <a:spAutoFit/>
          </a:bodyPr>
          <a:lstStyle/>
          <a:p>
            <a:pPr marL="0" indent="0" algn="ctr">
              <a:buClr>
                <a:srgbClr val="FF0000"/>
              </a:buClr>
              <a:buSzPct val="150000"/>
              <a:buNone/>
            </a:pPr>
            <a:r>
              <a:rPr lang="en-US" sz="3200" b="1">
                <a:solidFill>
                  <a:schemeClr val="bg1"/>
                </a:solidFill>
                <a:latin typeface="Calibri" panose="020F0502020204030204" pitchFamily="34" charset="0"/>
                <a:cs typeface="Calibri" panose="020F0502020204030204" pitchFamily="34" charset="0"/>
              </a:rPr>
              <a:t>Mandatory inclusionary zoning</a:t>
            </a:r>
          </a:p>
        </p:txBody>
      </p:sp>
    </p:spTree>
    <p:extLst>
      <p:ext uri="{BB962C8B-B14F-4D97-AF65-F5344CB8AC3E}">
        <p14:creationId xmlns:p14="http://schemas.microsoft.com/office/powerpoint/2010/main" val="737869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1E2A2C-D6EB-4F43-B08A-0A58269EDC5A}"/>
              </a:ext>
            </a:extLst>
          </p:cNvPr>
          <p:cNvSpPr/>
          <p:nvPr/>
        </p:nvSpPr>
        <p:spPr>
          <a:xfrm>
            <a:off x="0" y="-36047"/>
            <a:ext cx="12192000" cy="6894047"/>
          </a:xfrm>
          <a:prstGeom prst="rect">
            <a:avLst/>
          </a:prstGeom>
          <a:solidFill>
            <a:srgbClr val="9D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3A232B5F-5769-4B34-91CF-58F404B17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804" y="-36047"/>
            <a:ext cx="9151196" cy="68633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4C8048-EB0A-4D75-A80E-4C2F304DDE06}"/>
              </a:ext>
            </a:extLst>
          </p:cNvPr>
          <p:cNvSpPr txBox="1"/>
          <p:nvPr/>
        </p:nvSpPr>
        <p:spPr>
          <a:xfrm>
            <a:off x="3315916" y="2984582"/>
            <a:ext cx="2327817" cy="1815882"/>
          </a:xfrm>
          <a:prstGeom prst="rect">
            <a:avLst/>
          </a:prstGeom>
          <a:noFill/>
        </p:spPr>
        <p:txBody>
          <a:bodyPr wrap="square">
            <a:spAutoFit/>
          </a:bodyPr>
          <a:lstStyle/>
          <a:p>
            <a:pPr>
              <a:buClr>
                <a:srgbClr val="FF0000"/>
              </a:buClr>
              <a:buSzPct val="150000"/>
            </a:pPr>
            <a:r>
              <a:rPr lang="en-US" sz="2800" b="1">
                <a:solidFill>
                  <a:srgbClr val="FF0000"/>
                </a:solidFill>
                <a:latin typeface="Arial Narrow" panose="020B0606020202030204" pitchFamily="34" charset="0"/>
              </a:rPr>
              <a:t>Mandatory affordable </a:t>
            </a:r>
          </a:p>
          <a:p>
            <a:pPr>
              <a:buClr>
                <a:srgbClr val="FF0000"/>
              </a:buClr>
              <a:buSzPct val="150000"/>
            </a:pPr>
            <a:r>
              <a:rPr lang="en-US" sz="2800" b="1">
                <a:solidFill>
                  <a:srgbClr val="FF0000"/>
                </a:solidFill>
                <a:latin typeface="Arial Narrow" panose="020B0606020202030204" pitchFamily="34" charset="0"/>
              </a:rPr>
              <a:t>housing contributions </a:t>
            </a:r>
          </a:p>
        </p:txBody>
      </p:sp>
      <p:sp>
        <p:nvSpPr>
          <p:cNvPr id="10" name="TextBox 9">
            <a:extLst>
              <a:ext uri="{FF2B5EF4-FFF2-40B4-BE49-F238E27FC236}">
                <a16:creationId xmlns:a16="http://schemas.microsoft.com/office/drawing/2014/main" id="{82048110-1D0F-4184-9985-2A3335A79685}"/>
              </a:ext>
            </a:extLst>
          </p:cNvPr>
          <p:cNvSpPr txBox="1"/>
          <p:nvPr/>
        </p:nvSpPr>
        <p:spPr>
          <a:xfrm>
            <a:off x="3740789" y="1153166"/>
            <a:ext cx="2195285" cy="523220"/>
          </a:xfrm>
          <a:prstGeom prst="rect">
            <a:avLst/>
          </a:prstGeom>
          <a:noFill/>
        </p:spPr>
        <p:txBody>
          <a:bodyPr wrap="square">
            <a:spAutoFit/>
          </a:bodyPr>
          <a:lstStyle/>
          <a:p>
            <a:pPr>
              <a:buClr>
                <a:srgbClr val="FF0000"/>
              </a:buClr>
              <a:buSzPct val="150000"/>
            </a:pPr>
            <a:r>
              <a:rPr lang="en-US" sz="2800" b="1">
                <a:solidFill>
                  <a:srgbClr val="FF0000"/>
                </a:solidFill>
                <a:latin typeface="Arial Narrow" panose="020B0606020202030204" pitchFamily="34" charset="0"/>
              </a:rPr>
              <a:t>Rent control </a:t>
            </a:r>
          </a:p>
        </p:txBody>
      </p:sp>
      <p:sp>
        <p:nvSpPr>
          <p:cNvPr id="2" name="Title 1">
            <a:extLst>
              <a:ext uri="{FF2B5EF4-FFF2-40B4-BE49-F238E27FC236}">
                <a16:creationId xmlns:a16="http://schemas.microsoft.com/office/drawing/2014/main" id="{D1E607F5-EF8E-4818-B850-DB9E4AC42BC7}"/>
              </a:ext>
            </a:extLst>
          </p:cNvPr>
          <p:cNvSpPr>
            <a:spLocks noGrp="1"/>
          </p:cNvSpPr>
          <p:nvPr>
            <p:ph type="title"/>
          </p:nvPr>
        </p:nvSpPr>
        <p:spPr>
          <a:xfrm>
            <a:off x="193876" y="26583"/>
            <a:ext cx="10515600" cy="1325563"/>
          </a:xfrm>
        </p:spPr>
        <p:txBody>
          <a:bodyPr/>
          <a:lstStyle/>
          <a:p>
            <a:r>
              <a:rPr lang="en-US" b="1">
                <a:solidFill>
                  <a:srgbClr val="003963"/>
                </a:solidFill>
                <a:latin typeface="Calibri"/>
                <a:ea typeface="Calibri"/>
                <a:cs typeface="Calibri"/>
              </a:rPr>
              <a:t>Some tools are unavailable</a:t>
            </a:r>
          </a:p>
        </p:txBody>
      </p:sp>
      <p:sp>
        <p:nvSpPr>
          <p:cNvPr id="11" name="TextBox 10">
            <a:extLst>
              <a:ext uri="{FF2B5EF4-FFF2-40B4-BE49-F238E27FC236}">
                <a16:creationId xmlns:a16="http://schemas.microsoft.com/office/drawing/2014/main" id="{7C24253E-E55E-4B10-8349-70D1BEF5AE1B}"/>
              </a:ext>
            </a:extLst>
          </p:cNvPr>
          <p:cNvSpPr txBox="1"/>
          <p:nvPr/>
        </p:nvSpPr>
        <p:spPr>
          <a:xfrm>
            <a:off x="8371808" y="4832348"/>
            <a:ext cx="2327817" cy="1384995"/>
          </a:xfrm>
          <a:prstGeom prst="rect">
            <a:avLst/>
          </a:prstGeom>
          <a:noFill/>
        </p:spPr>
        <p:txBody>
          <a:bodyPr wrap="square">
            <a:spAutoFit/>
          </a:bodyPr>
          <a:lstStyle/>
          <a:p>
            <a:pPr marL="0" indent="0">
              <a:buClr>
                <a:srgbClr val="FF0000"/>
              </a:buClr>
              <a:buSzPct val="150000"/>
              <a:buNone/>
            </a:pPr>
            <a:r>
              <a:rPr lang="en-US" sz="2800" b="1">
                <a:solidFill>
                  <a:srgbClr val="FF0000"/>
                </a:solidFill>
                <a:latin typeface="Arial Narrow" panose="020B0606020202030204" pitchFamily="34" charset="0"/>
              </a:rPr>
              <a:t>Mandatory inclusionary zoning</a:t>
            </a:r>
          </a:p>
        </p:txBody>
      </p:sp>
    </p:spTree>
    <p:extLst>
      <p:ext uri="{BB962C8B-B14F-4D97-AF65-F5344CB8AC3E}">
        <p14:creationId xmlns:p14="http://schemas.microsoft.com/office/powerpoint/2010/main" val="1379790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024076A-16AD-4DFB-910E-D53501A74E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400800"/>
          </a:xfrm>
        </p:spPr>
      </p:pic>
      <p:sp>
        <p:nvSpPr>
          <p:cNvPr id="3" name="Title 2">
            <a:extLst>
              <a:ext uri="{FF2B5EF4-FFF2-40B4-BE49-F238E27FC236}">
                <a16:creationId xmlns:a16="http://schemas.microsoft.com/office/drawing/2014/main" id="{46D1B93B-6DC2-416C-9133-8FF2BA98B2C0}"/>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DB11F3C2-5129-4929-ADA9-D3148FB606F5}"/>
              </a:ext>
            </a:extLst>
          </p:cNvPr>
          <p:cNvSpPr/>
          <p:nvPr/>
        </p:nvSpPr>
        <p:spPr>
          <a:xfrm>
            <a:off x="0" y="0"/>
            <a:ext cx="12206636" cy="1509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5C5C2C36-3BD9-4D1D-8D92-E37EA79D5E5F}"/>
              </a:ext>
            </a:extLst>
          </p:cNvPr>
          <p:cNvSpPr txBox="1">
            <a:spLocks/>
          </p:cNvSpPr>
          <p:nvPr/>
        </p:nvSpPr>
        <p:spPr>
          <a:xfrm>
            <a:off x="453559" y="435938"/>
            <a:ext cx="10239786" cy="1073266"/>
          </a:xfrm>
          <a:solidFill>
            <a:schemeClr val="bg1"/>
          </a:solidFill>
        </p:spPr>
        <p:txBody>
          <a:bodyPr>
            <a:norm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US" sz="4400">
                <a:solidFill>
                  <a:srgbClr val="003963"/>
                </a:solidFill>
                <a:latin typeface="Calibri" panose="020F0502020204030204" pitchFamily="34" charset="0"/>
                <a:ea typeface="+mj-ea"/>
                <a:cs typeface="Calibri" panose="020F0502020204030204" pitchFamily="34" charset="0"/>
              </a:rPr>
              <a:t>More Housing is Part of the Solution</a:t>
            </a:r>
          </a:p>
        </p:txBody>
      </p:sp>
    </p:spTree>
    <p:extLst>
      <p:ext uri="{BB962C8B-B14F-4D97-AF65-F5344CB8AC3E}">
        <p14:creationId xmlns:p14="http://schemas.microsoft.com/office/powerpoint/2010/main" val="184962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64C270-B5CF-4BCA-8306-62A3D466BF4F}"/>
              </a:ext>
            </a:extLst>
          </p:cNvPr>
          <p:cNvSpPr txBox="1"/>
          <p:nvPr/>
        </p:nvSpPr>
        <p:spPr>
          <a:xfrm>
            <a:off x="4889500" y="1234638"/>
            <a:ext cx="6464300" cy="4832092"/>
          </a:xfrm>
          <a:prstGeom prst="rect">
            <a:avLst/>
          </a:prstGeom>
          <a:noFill/>
        </p:spPr>
        <p:txBody>
          <a:bodyPr wrap="square">
            <a:spAutoFit/>
          </a:bodyPr>
          <a:lstStyle/>
          <a:p>
            <a:r>
              <a:rPr lang="en-US" sz="2800" b="1" i="1">
                <a:solidFill>
                  <a:schemeClr val="tx2"/>
                </a:solidFill>
                <a:latin typeface="Arial Narrow" panose="020B0606020202030204" pitchFamily="34" charset="0"/>
                <a:ea typeface="+mj-ea"/>
                <a:cs typeface="+mj-cs"/>
              </a:rPr>
              <a:t>For every 100 luxury units built in wealthier neighborhoods, as many as 48 households in moderate-income neighborhoods are able to move into housing that better suits their needs, vacating an existing unit in the process. Somewhere between 10 and 20 of these households are coming from among the city’s lowest-income neighborhoods, vacating units and reducing demand where housing is most likely to be affordable for working families.</a:t>
            </a:r>
          </a:p>
        </p:txBody>
      </p:sp>
      <p:pic>
        <p:nvPicPr>
          <p:cNvPr id="14338" name="Picture 2" descr="W.E. Upjohn Institute: Dissertation Awards | CBE Intranet">
            <a:extLst>
              <a:ext uri="{FF2B5EF4-FFF2-40B4-BE49-F238E27FC236}">
                <a16:creationId xmlns:a16="http://schemas.microsoft.com/office/drawing/2014/main" id="{DA1DBB96-C4B3-4548-B0F2-8742DB3FF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1332368"/>
            <a:ext cx="4025900" cy="402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477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ousing Does Filter | Oregon Office of Economic Analysis">
            <a:extLst>
              <a:ext uri="{FF2B5EF4-FFF2-40B4-BE49-F238E27FC236}">
                <a16:creationId xmlns:a16="http://schemas.microsoft.com/office/drawing/2014/main" id="{947F4F67-C91D-48B6-9C24-EF80AA8B3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0"/>
            <a:ext cx="8308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596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102" name="Picture 6" descr="The Biggest Events of May 2022 in Raleigh, N.C.">
            <a:extLst>
              <a:ext uri="{FF2B5EF4-FFF2-40B4-BE49-F238E27FC236}">
                <a16:creationId xmlns:a16="http://schemas.microsoft.com/office/drawing/2014/main" id="{2DF92220-C41A-4EC1-90ED-F3352ACC5DA2}"/>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7111" r="-1" b="-1"/>
          <a:stretch/>
        </p:blipFill>
        <p:spPr bwMode="auto">
          <a:xfrm>
            <a:off x="20" y="1"/>
            <a:ext cx="12191980" cy="6857999"/>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3F385F-1445-4E9E-90DA-B2AC6765CE98}"/>
              </a:ext>
            </a:extLst>
          </p:cNvPr>
          <p:cNvSpPr>
            <a:spLocks noGrp="1"/>
          </p:cNvSpPr>
          <p:nvPr>
            <p:ph type="ctrTitle"/>
          </p:nvPr>
        </p:nvSpPr>
        <p:spPr>
          <a:xfrm>
            <a:off x="1565290" y="1041213"/>
            <a:ext cx="9144000" cy="4176638"/>
          </a:xfrm>
        </p:spPr>
        <p:txBody>
          <a:bodyPr vert="horz" lIns="91440" tIns="45720" rIns="91440" bIns="45720" rtlCol="0" anchor="b">
            <a:noAutofit/>
          </a:bodyPr>
          <a:lstStyle/>
          <a:p>
            <a:r>
              <a:rPr lang="en-US" sz="4000" i="1">
                <a:solidFill>
                  <a:srgbClr val="FFFFFF"/>
                </a:solidFill>
                <a:latin typeface="Arial"/>
                <a:cs typeface="Arial"/>
              </a:rPr>
              <a:t>Cities are “man’s greatest invention.”  </a:t>
            </a:r>
            <a:br>
              <a:rPr lang="en-US" sz="4000" i="1">
                <a:latin typeface="Arial"/>
              </a:rPr>
            </a:br>
            <a:r>
              <a:rPr lang="en-US" sz="4000" i="1">
                <a:solidFill>
                  <a:srgbClr val="FFFFFF"/>
                </a:solidFill>
                <a:latin typeface="Arial"/>
                <a:cs typeface="Arial"/>
              </a:rPr>
              <a:t>They make us “richer, smarter, greener, healthier, and happier.” </a:t>
            </a:r>
            <a:br>
              <a:rPr lang="en-US" sz="4000">
                <a:latin typeface="Arial"/>
              </a:rPr>
            </a:br>
            <a:br>
              <a:rPr lang="en-US" sz="4000" b="1">
                <a:latin typeface="Arial"/>
              </a:rPr>
            </a:br>
            <a:r>
              <a:rPr lang="en-US" sz="4000" b="1" i="1">
                <a:solidFill>
                  <a:srgbClr val="FFFFFF"/>
                </a:solidFill>
                <a:latin typeface="Arial"/>
                <a:cs typeface="Arial"/>
              </a:rPr>
              <a:t>Triumph of the City </a:t>
            </a:r>
            <a:r>
              <a:rPr lang="en-US" sz="4000" b="1">
                <a:solidFill>
                  <a:srgbClr val="FFFFFF"/>
                </a:solidFill>
                <a:latin typeface="Arial"/>
                <a:cs typeface="Arial"/>
              </a:rPr>
              <a:t>by Edward </a:t>
            </a:r>
            <a:r>
              <a:rPr lang="en-US" sz="4000" b="1" err="1">
                <a:solidFill>
                  <a:srgbClr val="FFFFFF"/>
                </a:solidFill>
                <a:latin typeface="Arial"/>
                <a:cs typeface="Arial"/>
              </a:rPr>
              <a:t>Glaeser</a:t>
            </a:r>
            <a:r>
              <a:rPr lang="en-US" sz="4000" b="1">
                <a:solidFill>
                  <a:srgbClr val="FFFFFF"/>
                </a:solidFill>
                <a:latin typeface="Arial"/>
                <a:cs typeface="Arial"/>
              </a:rPr>
              <a:t>, distinguished Harvard economist.</a:t>
            </a:r>
          </a:p>
        </p:txBody>
      </p:sp>
    </p:spTree>
    <p:extLst>
      <p:ext uri="{BB962C8B-B14F-4D97-AF65-F5344CB8AC3E}">
        <p14:creationId xmlns:p14="http://schemas.microsoft.com/office/powerpoint/2010/main" val="73051855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5D0B-2CC0-40A4-9270-72A2390204F5}"/>
              </a:ext>
            </a:extLst>
          </p:cNvPr>
          <p:cNvSpPr>
            <a:spLocks noGrp="1"/>
          </p:cNvSpPr>
          <p:nvPr>
            <p:ph type="title"/>
          </p:nvPr>
        </p:nvSpPr>
        <p:spPr>
          <a:xfrm>
            <a:off x="108900" y="1036931"/>
            <a:ext cx="11792843" cy="1022485"/>
          </a:xfrm>
        </p:spPr>
        <p:txBody>
          <a:bodyPr vert="horz" lIns="121920" tIns="60960" rIns="121920" bIns="60960" rtlCol="0" anchor="t">
            <a:noAutofit/>
          </a:bodyPr>
          <a:lstStyle/>
          <a:p>
            <a:pPr algn="ctr">
              <a:spcBef>
                <a:spcPts val="0"/>
              </a:spcBef>
              <a:defRPr/>
            </a:pPr>
            <a:r>
              <a:rPr lang="en-GB" sz="2933" b="1">
                <a:latin typeface="Calibri"/>
                <a:ea typeface="Calibri"/>
                <a:cs typeface="Calibri"/>
              </a:rPr>
              <a:t>Average Annual Energy Usage by Housing Type</a:t>
            </a:r>
            <a:br>
              <a:rPr lang="en-GB" sz="2933" b="1">
                <a:latin typeface="Calibri"/>
                <a:ea typeface="Calibri"/>
                <a:cs typeface="Calibri"/>
              </a:rPr>
            </a:br>
            <a:r>
              <a:rPr lang="en-GB" sz="2933" b="1">
                <a:latin typeface="Calibri"/>
                <a:ea typeface="Calibri"/>
                <a:cs typeface="Calibri"/>
              </a:rPr>
              <a:t>and Carbon Emission Levels (BTUs)</a:t>
            </a:r>
            <a:endParaRPr lang="en-GB" sz="2933" b="1">
              <a:latin typeface="Calibri" panose="020F0502020204030204" pitchFamily="34" charset="0"/>
              <a:ea typeface="Calibri"/>
              <a:cs typeface="Calibri" panose="020F0502020204030204" pitchFamily="34" charset="0"/>
            </a:endParaRPr>
          </a:p>
        </p:txBody>
      </p:sp>
      <p:sp>
        <p:nvSpPr>
          <p:cNvPr id="12" name="TextBox 11">
            <a:extLst>
              <a:ext uri="{FF2B5EF4-FFF2-40B4-BE49-F238E27FC236}">
                <a16:creationId xmlns:a16="http://schemas.microsoft.com/office/drawing/2014/main" id="{4F3C4E18-3EBA-488B-A14D-C381864F8DB5}"/>
              </a:ext>
            </a:extLst>
          </p:cNvPr>
          <p:cNvSpPr txBox="1"/>
          <p:nvPr/>
        </p:nvSpPr>
        <p:spPr>
          <a:xfrm>
            <a:off x="457446" y="2280888"/>
            <a:ext cx="2599365" cy="461665"/>
          </a:xfrm>
          <a:prstGeom prst="rect">
            <a:avLst/>
          </a:prstGeom>
          <a:noFill/>
        </p:spPr>
        <p:txBody>
          <a:bodyPr wrap="square" lIns="91440" tIns="45720" rIns="91440" bIns="45720" anchor="t">
            <a:spAutoFit/>
          </a:bodyPr>
          <a:lstStyle/>
          <a:p>
            <a:pPr algn="ctr" defTabSz="914377">
              <a:defRPr/>
            </a:pPr>
            <a:r>
              <a:rPr lang="en-GB" sz="2400" b="1">
                <a:solidFill>
                  <a:schemeClr val="bg1"/>
                </a:solidFill>
                <a:latin typeface="Calibri" panose="020F0502020204030204" pitchFamily="34" charset="0"/>
                <a:cs typeface="Calibri" panose="020F0502020204030204" pitchFamily="34" charset="0"/>
              </a:rPr>
              <a:t>Detached House</a:t>
            </a:r>
            <a:endParaRPr lang="en-US" sz="2400" b="1">
              <a:solidFill>
                <a:schemeClr val="bg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12D1DDA-6BAE-4A09-B05F-F23764066C70}"/>
              </a:ext>
            </a:extLst>
          </p:cNvPr>
          <p:cNvSpPr txBox="1"/>
          <p:nvPr/>
        </p:nvSpPr>
        <p:spPr>
          <a:xfrm>
            <a:off x="3821380" y="2280888"/>
            <a:ext cx="1865344" cy="461665"/>
          </a:xfrm>
          <a:prstGeom prst="rect">
            <a:avLst/>
          </a:prstGeom>
          <a:noFill/>
        </p:spPr>
        <p:txBody>
          <a:bodyPr wrap="square" lIns="91440" tIns="45720" rIns="91440" bIns="45720" anchor="t">
            <a:spAutoFit/>
          </a:bodyPr>
          <a:lstStyle/>
          <a:p>
            <a:pPr algn="ctr"/>
            <a:r>
              <a:rPr lang="en-GB" sz="2400" b="1">
                <a:solidFill>
                  <a:schemeClr val="bg1"/>
                </a:solidFill>
                <a:latin typeface="Calibri" panose="020F0502020204030204" pitchFamily="34" charset="0"/>
                <a:cs typeface="Calibri" panose="020F0502020204030204" pitchFamily="34" charset="0"/>
              </a:rPr>
              <a:t>Townhouse</a:t>
            </a:r>
            <a:endParaRPr lang="en-US" sz="2400" b="1">
              <a:solidFill>
                <a:schemeClr val="bg1"/>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7767FBA6-1C60-4E2B-8CFF-6D4A696BDF15}"/>
              </a:ext>
            </a:extLst>
          </p:cNvPr>
          <p:cNvSpPr txBox="1"/>
          <p:nvPr/>
        </p:nvSpPr>
        <p:spPr>
          <a:xfrm>
            <a:off x="6977789" y="2284549"/>
            <a:ext cx="1549579" cy="461665"/>
          </a:xfrm>
          <a:prstGeom prst="rect">
            <a:avLst/>
          </a:prstGeom>
          <a:noFill/>
        </p:spPr>
        <p:txBody>
          <a:bodyPr wrap="square" lIns="91440" tIns="45720" rIns="91440" bIns="45720" anchor="t">
            <a:spAutoFit/>
          </a:bodyPr>
          <a:lstStyle/>
          <a:p>
            <a:pPr algn="ctr">
              <a:defRPr/>
            </a:pPr>
            <a:r>
              <a:rPr lang="en-GB" sz="2400" b="1">
                <a:solidFill>
                  <a:schemeClr val="bg1"/>
                </a:solidFill>
                <a:latin typeface="Calibri" panose="020F0502020204030204" pitchFamily="34" charset="0"/>
                <a:cs typeface="Calibri" panose="020F0502020204030204" pitchFamily="34" charset="0"/>
              </a:rPr>
              <a:t>Fourplex</a:t>
            </a:r>
            <a:endParaRPr lang="en-US" sz="2400" b="1">
              <a:solidFill>
                <a:schemeClr val="bg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C1DB767D-DE8A-4730-B6A8-90E32F309562}"/>
              </a:ext>
            </a:extLst>
          </p:cNvPr>
          <p:cNvSpPr txBox="1"/>
          <p:nvPr/>
        </p:nvSpPr>
        <p:spPr>
          <a:xfrm>
            <a:off x="9789929" y="2280888"/>
            <a:ext cx="1726083" cy="461665"/>
          </a:xfrm>
          <a:prstGeom prst="rect">
            <a:avLst/>
          </a:prstGeom>
          <a:noFill/>
        </p:spPr>
        <p:txBody>
          <a:bodyPr wrap="square" lIns="91440" tIns="45720" rIns="91440" bIns="45720" anchor="t">
            <a:spAutoFit/>
          </a:bodyPr>
          <a:lstStyle/>
          <a:p>
            <a:pPr algn="ctr" defTabSz="914377">
              <a:defRPr/>
            </a:pPr>
            <a:r>
              <a:rPr lang="en-GB" sz="2400" b="1">
                <a:solidFill>
                  <a:schemeClr val="bg1"/>
                </a:solidFill>
                <a:latin typeface="Calibri" panose="020F0502020204030204" pitchFamily="34" charset="0"/>
                <a:cs typeface="Calibri" panose="020F0502020204030204" pitchFamily="34" charset="0"/>
              </a:rPr>
              <a:t>Apartment</a:t>
            </a:r>
            <a:endParaRPr lang="en-US" sz="2400" b="1">
              <a:solidFill>
                <a:schemeClr val="bg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12ED34B-310C-409F-A3FC-040A756070E8}"/>
              </a:ext>
            </a:extLst>
          </p:cNvPr>
          <p:cNvSpPr txBox="1"/>
          <p:nvPr/>
        </p:nvSpPr>
        <p:spPr>
          <a:xfrm>
            <a:off x="924922" y="4695853"/>
            <a:ext cx="1970513" cy="584775"/>
          </a:xfrm>
          <a:prstGeom prst="rect">
            <a:avLst/>
          </a:prstGeom>
          <a:noFill/>
        </p:spPr>
        <p:txBody>
          <a:bodyPr wrap="square" lIns="91440" tIns="45720" rIns="91440" bIns="45720" anchor="t">
            <a:spAutoFit/>
          </a:bodyPr>
          <a:lstStyle/>
          <a:p>
            <a:pPr defTabSz="914377">
              <a:defRPr/>
            </a:pPr>
            <a:r>
              <a:rPr lang="en-GB" sz="3200" b="1">
                <a:solidFill>
                  <a:schemeClr val="bg1"/>
                </a:solidFill>
                <a:latin typeface="Calibri" panose="020F0502020204030204" pitchFamily="34" charset="0"/>
                <a:cs typeface="Calibri" panose="020F0502020204030204" pitchFamily="34" charset="0"/>
              </a:rPr>
              <a:t>82.7 BTU</a:t>
            </a:r>
            <a:endParaRPr lang="en-US" sz="3200" b="1">
              <a:solidFill>
                <a:schemeClr val="bg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5F0CE69A-C805-4659-9E27-C2DD2F5A0377}"/>
              </a:ext>
            </a:extLst>
          </p:cNvPr>
          <p:cNvSpPr txBox="1"/>
          <p:nvPr/>
        </p:nvSpPr>
        <p:spPr>
          <a:xfrm>
            <a:off x="4100062" y="4765413"/>
            <a:ext cx="1510463" cy="461665"/>
          </a:xfrm>
          <a:prstGeom prst="rect">
            <a:avLst/>
          </a:prstGeom>
          <a:noFill/>
        </p:spPr>
        <p:txBody>
          <a:bodyPr wrap="square" lIns="91440" tIns="45720" rIns="91440" bIns="45720" anchor="t">
            <a:spAutoFit/>
          </a:bodyPr>
          <a:lstStyle/>
          <a:p>
            <a:r>
              <a:rPr lang="en-GB" sz="2400" b="1">
                <a:solidFill>
                  <a:schemeClr val="bg1"/>
                </a:solidFill>
                <a:latin typeface="Calibri" panose="020F0502020204030204" pitchFamily="34" charset="0"/>
                <a:cs typeface="Calibri" panose="020F0502020204030204" pitchFamily="34" charset="0"/>
              </a:rPr>
              <a:t>56.5 BTU</a:t>
            </a:r>
            <a:endParaRPr lang="en-US" sz="2400" b="1">
              <a:solidFill>
                <a:schemeClr val="bg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F2DF62FD-1965-43D7-BCF2-BA52056DA03E}"/>
              </a:ext>
            </a:extLst>
          </p:cNvPr>
          <p:cNvSpPr txBox="1"/>
          <p:nvPr/>
        </p:nvSpPr>
        <p:spPr>
          <a:xfrm>
            <a:off x="7088196" y="4849777"/>
            <a:ext cx="1320248" cy="420564"/>
          </a:xfrm>
          <a:prstGeom prst="rect">
            <a:avLst/>
          </a:prstGeom>
          <a:noFill/>
        </p:spPr>
        <p:txBody>
          <a:bodyPr wrap="square" lIns="91440" tIns="45720" rIns="91440" bIns="45720" anchor="t">
            <a:spAutoFit/>
          </a:bodyPr>
          <a:lstStyle/>
          <a:p>
            <a:pPr>
              <a:defRPr/>
            </a:pPr>
            <a:r>
              <a:rPr lang="en-GB" sz="2133" b="1">
                <a:solidFill>
                  <a:schemeClr val="bg1"/>
                </a:solidFill>
                <a:latin typeface="Calibri" panose="020F0502020204030204" pitchFamily="34" charset="0"/>
                <a:cs typeface="Calibri" panose="020F0502020204030204" pitchFamily="34" charset="0"/>
              </a:rPr>
              <a:t>42.1 BTU</a:t>
            </a:r>
            <a:endParaRPr lang="en-US" sz="2133" b="1">
              <a:solidFill>
                <a:schemeClr val="bg1"/>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A3A101E9-070E-46CC-849A-22D2FA309C40}"/>
              </a:ext>
            </a:extLst>
          </p:cNvPr>
          <p:cNvSpPr txBox="1"/>
          <p:nvPr/>
        </p:nvSpPr>
        <p:spPr>
          <a:xfrm>
            <a:off x="10020765" y="4847990"/>
            <a:ext cx="1270911" cy="379656"/>
          </a:xfrm>
          <a:prstGeom prst="rect">
            <a:avLst/>
          </a:prstGeom>
          <a:noFill/>
        </p:spPr>
        <p:txBody>
          <a:bodyPr wrap="square" lIns="91440" tIns="45720" rIns="91440" bIns="45720" anchor="t">
            <a:spAutoFit/>
          </a:bodyPr>
          <a:lstStyle/>
          <a:p>
            <a:r>
              <a:rPr lang="en-GB" sz="1867" b="1">
                <a:solidFill>
                  <a:schemeClr val="bg1"/>
                </a:solidFill>
                <a:latin typeface="Calibri" panose="020F0502020204030204" pitchFamily="34" charset="0"/>
                <a:cs typeface="Calibri" panose="020F0502020204030204" pitchFamily="34" charset="0"/>
              </a:rPr>
              <a:t>34.0 BTU</a:t>
            </a:r>
            <a:endParaRPr lang="en-US" sz="1867" b="1">
              <a:solidFill>
                <a:schemeClr val="bg1"/>
              </a:solidFill>
              <a:latin typeface="Calibri" panose="020F0502020204030204" pitchFamily="34" charset="0"/>
              <a:cs typeface="Calibri" panose="020F0502020204030204" pitchFamily="34" charset="0"/>
            </a:endParaRPr>
          </a:p>
        </p:txBody>
      </p:sp>
      <p:pic>
        <p:nvPicPr>
          <p:cNvPr id="21" name="Graphic 20" descr="Power Plant outline">
            <a:extLst>
              <a:ext uri="{FF2B5EF4-FFF2-40B4-BE49-F238E27FC236}">
                <a16:creationId xmlns:a16="http://schemas.microsoft.com/office/drawing/2014/main" id="{73DC66FB-E6AC-452B-AE40-CE7E2111CB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4031" y="5163557"/>
            <a:ext cx="1250816" cy="1194072"/>
          </a:xfrm>
          <a:prstGeom prst="rect">
            <a:avLst/>
          </a:prstGeom>
        </p:spPr>
      </p:pic>
      <p:pic>
        <p:nvPicPr>
          <p:cNvPr id="22" name="Graphic 21" descr="Power Plant outline">
            <a:extLst>
              <a:ext uri="{FF2B5EF4-FFF2-40B4-BE49-F238E27FC236}">
                <a16:creationId xmlns:a16="http://schemas.microsoft.com/office/drawing/2014/main" id="{2F65607F-D1DA-4A7F-A6C5-F1F21B8DEA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8905" y="5245549"/>
            <a:ext cx="1062948" cy="949460"/>
          </a:xfrm>
          <a:prstGeom prst="rect">
            <a:avLst/>
          </a:prstGeom>
        </p:spPr>
      </p:pic>
      <p:pic>
        <p:nvPicPr>
          <p:cNvPr id="20" name="Graphic 19" descr="Power Plant outline">
            <a:extLst>
              <a:ext uri="{FF2B5EF4-FFF2-40B4-BE49-F238E27FC236}">
                <a16:creationId xmlns:a16="http://schemas.microsoft.com/office/drawing/2014/main" id="{10A29D4D-EF7E-4B9D-8DE1-3675A28A67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81558" y="5246899"/>
            <a:ext cx="753556" cy="753556"/>
          </a:xfrm>
          <a:prstGeom prst="rect">
            <a:avLst/>
          </a:prstGeom>
        </p:spPr>
      </p:pic>
      <p:pic>
        <p:nvPicPr>
          <p:cNvPr id="25" name="Graphic 24" descr="Power Plant outline">
            <a:extLst>
              <a:ext uri="{FF2B5EF4-FFF2-40B4-BE49-F238E27FC236}">
                <a16:creationId xmlns:a16="http://schemas.microsoft.com/office/drawing/2014/main" id="{1A7B502C-4AB1-4070-B725-392F5AF403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9368" y="5180568"/>
            <a:ext cx="609123" cy="698291"/>
          </a:xfrm>
          <a:prstGeom prst="rect">
            <a:avLst/>
          </a:prstGeom>
        </p:spPr>
      </p:pic>
      <p:pic>
        <p:nvPicPr>
          <p:cNvPr id="26" name="Picture 6" descr="Townhomes for Rent in Raleigh, NC - 163 Rentals | ForRent.com">
            <a:extLst>
              <a:ext uri="{FF2B5EF4-FFF2-40B4-BE49-F238E27FC236}">
                <a16:creationId xmlns:a16="http://schemas.microsoft.com/office/drawing/2014/main" id="{A4EC126D-E45E-46A3-958C-78E6F8953C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10" r="8376" b="-1"/>
          <a:stretch/>
        </p:blipFill>
        <p:spPr bwMode="auto">
          <a:xfrm>
            <a:off x="3474943" y="2876565"/>
            <a:ext cx="2612349" cy="1826108"/>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7" name="Picture 2" descr="1111 Mordecai Drive, Raleigh, NC 27604 | MLS 2444523 | Listing Information  | Fonville Morisey | Fonville Morisey">
            <a:extLst>
              <a:ext uri="{FF2B5EF4-FFF2-40B4-BE49-F238E27FC236}">
                <a16:creationId xmlns:a16="http://schemas.microsoft.com/office/drawing/2014/main" id="{60D5A7E8-4D76-4FDE-9597-497A64AA63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 t="-1785" r="7" b="558"/>
          <a:stretch/>
        </p:blipFill>
        <p:spPr bwMode="auto">
          <a:xfrm>
            <a:off x="530208" y="2876564"/>
            <a:ext cx="2676413" cy="1808467"/>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Brittany Apartment Building - Wikipedia">
            <a:extLst>
              <a:ext uri="{FF2B5EF4-FFF2-40B4-BE49-F238E27FC236}">
                <a16:creationId xmlns:a16="http://schemas.microsoft.com/office/drawing/2014/main" id="{2A80FD67-6334-4B1C-B64A-BFC852C0773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093"/>
          <a:stretch/>
        </p:blipFill>
        <p:spPr bwMode="auto">
          <a:xfrm>
            <a:off x="9354992" y="2876564"/>
            <a:ext cx="2455597" cy="1826107"/>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911 Sunnyside Avenue, Unit 4, Charlotte, NC 28204 | Compass">
            <a:extLst>
              <a:ext uri="{FF2B5EF4-FFF2-40B4-BE49-F238E27FC236}">
                <a16:creationId xmlns:a16="http://schemas.microsoft.com/office/drawing/2014/main" id="{FB69D386-63A2-4B53-A6B8-C3D2348D9A0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7213"/>
          <a:stretch/>
        </p:blipFill>
        <p:spPr bwMode="auto">
          <a:xfrm>
            <a:off x="6355613" y="2876565"/>
            <a:ext cx="2731056" cy="1826108"/>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D6DE981-AAD2-447B-826B-95FB62EA7043}"/>
              </a:ext>
            </a:extLst>
          </p:cNvPr>
          <p:cNvSpPr txBox="1"/>
          <p:nvPr/>
        </p:nvSpPr>
        <p:spPr>
          <a:xfrm>
            <a:off x="3960915" y="6389271"/>
            <a:ext cx="4023360" cy="369332"/>
          </a:xfrm>
          <a:prstGeom prst="rect">
            <a:avLst/>
          </a:prstGeom>
          <a:noFill/>
        </p:spPr>
        <p:txBody>
          <a:bodyPr wrap="square" rtlCol="0">
            <a:spAutoFit/>
          </a:bodyPr>
          <a:lstStyle/>
          <a:p>
            <a:pPr algn="r"/>
            <a:r>
              <a:rPr lang="en-GB" b="1">
                <a:solidFill>
                  <a:schemeClr val="bg1"/>
                </a:solidFill>
                <a:latin typeface="Arial" panose="020B0604020202020204" pitchFamily="34" charset="0"/>
                <a:cs typeface="Arial" panose="020B0604020202020204" pitchFamily="34" charset="0"/>
              </a:rPr>
              <a:t>(BTU = British Thermal Units)</a:t>
            </a:r>
            <a:endParaRPr lang="en-US">
              <a:solidFill>
                <a:schemeClr val="bg1"/>
              </a:solidFill>
            </a:endParaRPr>
          </a:p>
        </p:txBody>
      </p:sp>
      <p:sp>
        <p:nvSpPr>
          <p:cNvPr id="6" name="Title 1">
            <a:extLst>
              <a:ext uri="{FF2B5EF4-FFF2-40B4-BE49-F238E27FC236}">
                <a16:creationId xmlns:a16="http://schemas.microsoft.com/office/drawing/2014/main" id="{A2A73B07-0A58-79AC-80E0-7BC68FCF4924}"/>
              </a:ext>
            </a:extLst>
          </p:cNvPr>
          <p:cNvSpPr txBox="1">
            <a:spLocks/>
          </p:cNvSpPr>
          <p:nvPr/>
        </p:nvSpPr>
        <p:spPr>
          <a:xfrm>
            <a:off x="281082" y="236762"/>
            <a:ext cx="11776631" cy="787401"/>
          </a:xfrm>
          <a:prstGeom prst="rect">
            <a:avLst/>
          </a:prstGeom>
        </p:spPr>
        <p:txBody>
          <a:bodyPr vert="horz" lIns="121920" tIns="60960" rIns="121920" bIns="60960" anchor="t">
            <a:noAutofit/>
          </a:bodyPr>
          <a:lstStyle>
            <a:lvl1pPr algn="l" defTabSz="457200" rtl="0" eaLnBrk="1" latinLnBrk="0" hangingPunct="1">
              <a:spcBef>
                <a:spcPct val="0"/>
              </a:spcBef>
              <a:buNone/>
              <a:defRPr sz="3200" kern="1200" spc="100" baseline="0">
                <a:solidFill>
                  <a:schemeClr val="bg1"/>
                </a:solidFill>
                <a:latin typeface="Arial" charset="0"/>
                <a:ea typeface="+mj-ea"/>
                <a:cs typeface="+mj-cs"/>
              </a:defRPr>
            </a:lvl1pPr>
          </a:lstStyle>
          <a:p>
            <a:pPr>
              <a:spcBef>
                <a:spcPts val="0"/>
              </a:spcBef>
              <a:defRPr/>
            </a:pPr>
            <a:r>
              <a:rPr lang="en-GB" sz="3733" b="1">
                <a:latin typeface="Calibri"/>
                <a:ea typeface="Calibri"/>
                <a:cs typeface="Calibri"/>
              </a:rPr>
              <a:t>These Housing Types Are More Sustainable</a:t>
            </a:r>
            <a:endParaRPr lang="en-GB" sz="3733" b="1">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03039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2824AA-2C4E-8AEB-1C5C-A3318374FE9C}"/>
              </a:ext>
            </a:extLst>
          </p:cNvPr>
          <p:cNvSpPr/>
          <p:nvPr/>
        </p:nvSpPr>
        <p:spPr>
          <a:xfrm>
            <a:off x="-2364" y="590"/>
            <a:ext cx="12191999" cy="2173767"/>
          </a:xfrm>
          <a:prstGeom prst="rect">
            <a:avLst/>
          </a:prstGeom>
          <a:solidFill>
            <a:srgbClr val="003963"/>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163E1F-7F10-48AC-B7C8-E370E1AC823F}"/>
              </a:ext>
            </a:extLst>
          </p:cNvPr>
          <p:cNvSpPr txBox="1">
            <a:spLocks/>
          </p:cNvSpPr>
          <p:nvPr/>
        </p:nvSpPr>
        <p:spPr>
          <a:xfrm>
            <a:off x="1317625" y="319621"/>
            <a:ext cx="9556750" cy="544235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US" sz="6000" b="1">
                <a:solidFill>
                  <a:schemeClr val="bg1"/>
                </a:solidFill>
                <a:latin typeface="Calibri" panose="020F0502020204030204" pitchFamily="34" charset="0"/>
                <a:cs typeface="Calibri" panose="020F0502020204030204" pitchFamily="34" charset="0"/>
              </a:rPr>
              <a:t>Solution: </a:t>
            </a:r>
          </a:p>
          <a:p>
            <a:endParaRPr lang="en-US" sz="2400" b="1">
              <a:solidFill>
                <a:schemeClr val="tx2"/>
              </a:solidFill>
              <a:latin typeface="Arial Narrow" panose="020B0606020202030204" pitchFamily="34" charset="0"/>
            </a:endParaRPr>
          </a:p>
          <a:p>
            <a:r>
              <a:rPr lang="en-US" sz="6000" b="1">
                <a:solidFill>
                  <a:srgbClr val="009AC3"/>
                </a:solidFill>
                <a:latin typeface="Calibri" panose="020F0502020204030204" pitchFamily="34" charset="0"/>
                <a:cs typeface="Calibri" panose="020F0502020204030204" pitchFamily="34" charset="0"/>
              </a:rPr>
              <a:t>More housing throughout more of the city for people of different ages, incomes, and lifestyle preferences</a:t>
            </a:r>
          </a:p>
        </p:txBody>
      </p:sp>
    </p:spTree>
    <p:extLst>
      <p:ext uri="{BB962C8B-B14F-4D97-AF65-F5344CB8AC3E}">
        <p14:creationId xmlns:p14="http://schemas.microsoft.com/office/powerpoint/2010/main" val="3804535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8D493A-C9D3-4C1F-8746-E41CC3F2A8D8}"/>
              </a:ext>
            </a:extLst>
          </p:cNvPr>
          <p:cNvSpPr txBox="1"/>
          <p:nvPr/>
        </p:nvSpPr>
        <p:spPr>
          <a:xfrm>
            <a:off x="451501" y="1624682"/>
            <a:ext cx="5402395" cy="4647426"/>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3200">
                <a:solidFill>
                  <a:schemeClr val="tx2"/>
                </a:solidFill>
                <a:latin typeface="Calibri" panose="020F0502020204030204" pitchFamily="34" charset="0"/>
                <a:cs typeface="Calibri" panose="020F0502020204030204" pitchFamily="34" charset="0"/>
              </a:rPr>
              <a:t>Legalized duplexes</a:t>
            </a:r>
          </a:p>
          <a:p>
            <a:pPr marL="342900" indent="-342900">
              <a:spcAft>
                <a:spcPts val="1200"/>
              </a:spcAft>
              <a:buFont typeface="Arial" panose="020B0604020202020204" pitchFamily="34" charset="0"/>
              <a:buChar char="•"/>
            </a:pPr>
            <a:r>
              <a:rPr lang="en-US" sz="3200">
                <a:solidFill>
                  <a:schemeClr val="tx2"/>
                </a:solidFill>
                <a:latin typeface="Calibri" panose="020F0502020204030204" pitchFamily="34" charset="0"/>
                <a:cs typeface="Calibri" panose="020F0502020204030204" pitchFamily="34" charset="0"/>
              </a:rPr>
              <a:t>Legalized ADUs</a:t>
            </a:r>
          </a:p>
          <a:p>
            <a:pPr marL="342900" indent="-342900">
              <a:spcAft>
                <a:spcPts val="1200"/>
              </a:spcAft>
              <a:buFont typeface="Arial" panose="020B0604020202020204" pitchFamily="34" charset="0"/>
              <a:buChar char="•"/>
            </a:pPr>
            <a:r>
              <a:rPr lang="en-US" sz="3200">
                <a:solidFill>
                  <a:schemeClr val="tx2"/>
                </a:solidFill>
                <a:latin typeface="Calibri" panose="020F0502020204030204" pitchFamily="34" charset="0"/>
                <a:cs typeface="Calibri" panose="020F0502020204030204" pitchFamily="34" charset="0"/>
              </a:rPr>
              <a:t>Expanded townhouse permissions</a:t>
            </a:r>
          </a:p>
          <a:p>
            <a:pPr marL="342900" indent="-342900">
              <a:spcAft>
                <a:spcPts val="1200"/>
              </a:spcAft>
              <a:buFont typeface="Arial" panose="020B0604020202020204" pitchFamily="34" charset="0"/>
              <a:buChar char="•"/>
            </a:pPr>
            <a:r>
              <a:rPr lang="en-US" sz="3200">
                <a:solidFill>
                  <a:schemeClr val="tx2"/>
                </a:solidFill>
                <a:latin typeface="Calibri" panose="020F0502020204030204" pitchFamily="34" charset="0"/>
                <a:cs typeface="Calibri" panose="020F0502020204030204" pitchFamily="34" charset="0"/>
              </a:rPr>
              <a:t>Promoted developments with common open space</a:t>
            </a:r>
          </a:p>
          <a:p>
            <a:pPr marL="342900" indent="-342900">
              <a:spcAft>
                <a:spcPts val="1200"/>
              </a:spcAft>
              <a:buFont typeface="Arial" panose="020B0604020202020204" pitchFamily="34" charset="0"/>
              <a:buChar char="•"/>
            </a:pPr>
            <a:r>
              <a:rPr lang="en-US" sz="3200">
                <a:solidFill>
                  <a:schemeClr val="tx2"/>
                </a:solidFill>
                <a:latin typeface="Calibri" panose="020F0502020204030204" pitchFamily="34" charset="0"/>
                <a:cs typeface="Calibri" panose="020F0502020204030204" pitchFamily="34" charset="0"/>
              </a:rPr>
              <a:t>Incentivized construction </a:t>
            </a:r>
            <a:br>
              <a:rPr lang="en-US" sz="3200">
                <a:solidFill>
                  <a:schemeClr val="tx2"/>
                </a:solidFill>
                <a:latin typeface="Calibri" panose="020F0502020204030204" pitchFamily="34" charset="0"/>
                <a:cs typeface="Calibri" panose="020F0502020204030204" pitchFamily="34" charset="0"/>
              </a:rPr>
            </a:br>
            <a:r>
              <a:rPr lang="en-US" sz="3200">
                <a:solidFill>
                  <a:schemeClr val="tx2"/>
                </a:solidFill>
                <a:latin typeface="Calibri" panose="020F0502020204030204" pitchFamily="34" charset="0"/>
                <a:cs typeface="Calibri" panose="020F0502020204030204" pitchFamily="34" charset="0"/>
              </a:rPr>
              <a:t>of smaller homes</a:t>
            </a:r>
          </a:p>
        </p:txBody>
      </p:sp>
      <p:sp>
        <p:nvSpPr>
          <p:cNvPr id="13" name="Title 7">
            <a:extLst>
              <a:ext uri="{FF2B5EF4-FFF2-40B4-BE49-F238E27FC236}">
                <a16:creationId xmlns:a16="http://schemas.microsoft.com/office/drawing/2014/main" id="{D50D6367-D024-4C96-94A1-EE41D7D2CB8E}"/>
              </a:ext>
            </a:extLst>
          </p:cNvPr>
          <p:cNvSpPr txBox="1">
            <a:spLocks/>
          </p:cNvSpPr>
          <p:nvPr/>
        </p:nvSpPr>
        <p:spPr>
          <a:xfrm>
            <a:off x="451501" y="491056"/>
            <a:ext cx="10239786" cy="1073266"/>
          </a:xfrm>
          <a:solidFill>
            <a:schemeClr val="bg1"/>
          </a:solidFill>
        </p:spPr>
        <p:txBody>
          <a:bodyPr>
            <a:norm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US" sz="4400">
                <a:solidFill>
                  <a:srgbClr val="003963"/>
                </a:solidFill>
                <a:latin typeface="Calibri" panose="020F0502020204030204" pitchFamily="34" charset="0"/>
                <a:ea typeface="+mj-ea"/>
                <a:cs typeface="Calibri" panose="020F0502020204030204" pitchFamily="34" charset="0"/>
              </a:rPr>
              <a:t>What has Raleigh done?</a:t>
            </a:r>
          </a:p>
        </p:txBody>
      </p:sp>
      <p:pic>
        <p:nvPicPr>
          <p:cNvPr id="14" name="Picture 13">
            <a:extLst>
              <a:ext uri="{FF2B5EF4-FFF2-40B4-BE49-F238E27FC236}">
                <a16:creationId xmlns:a16="http://schemas.microsoft.com/office/drawing/2014/main" id="{CF299741-51EC-4490-BC8A-E433F0116BFE}"/>
              </a:ext>
            </a:extLst>
          </p:cNvPr>
          <p:cNvPicPr>
            <a:picLocks noChangeAspect="1"/>
          </p:cNvPicPr>
          <p:nvPr/>
        </p:nvPicPr>
        <p:blipFill rotWithShape="1">
          <a:blip r:embed="rId3"/>
          <a:srcRect r="1726" b="24994"/>
          <a:stretch/>
        </p:blipFill>
        <p:spPr>
          <a:xfrm>
            <a:off x="5996880" y="3769024"/>
            <a:ext cx="5741561" cy="2503084"/>
          </a:xfrm>
          <a:prstGeom prst="roundRect">
            <a:avLst/>
          </a:prstGeom>
        </p:spPr>
      </p:pic>
      <p:pic>
        <p:nvPicPr>
          <p:cNvPr id="15" name="Picture 14" descr="A street with houses and trees&#10;&#10;Description automatically generated with low confidence">
            <a:extLst>
              <a:ext uri="{FF2B5EF4-FFF2-40B4-BE49-F238E27FC236}">
                <a16:creationId xmlns:a16="http://schemas.microsoft.com/office/drawing/2014/main" id="{E70E3895-4D2A-4870-9904-009C79E061EC}"/>
              </a:ext>
            </a:extLst>
          </p:cNvPr>
          <p:cNvPicPr>
            <a:picLocks noChangeAspect="1"/>
          </p:cNvPicPr>
          <p:nvPr/>
        </p:nvPicPr>
        <p:blipFill rotWithShape="1">
          <a:blip r:embed="rId4">
            <a:extLst>
              <a:ext uri="{28A0092B-C50C-407E-A947-70E740481C1C}">
                <a14:useLocalDpi xmlns:a14="http://schemas.microsoft.com/office/drawing/2010/main" val="0"/>
              </a:ext>
            </a:extLst>
          </a:blip>
          <a:srcRect l="8926" t="25184" r="35805" b="18500"/>
          <a:stretch/>
        </p:blipFill>
        <p:spPr>
          <a:xfrm>
            <a:off x="5996881" y="1416189"/>
            <a:ext cx="5741560" cy="2232114"/>
          </a:xfrm>
          <a:prstGeom prst="roundRect">
            <a:avLst/>
          </a:prstGeom>
        </p:spPr>
      </p:pic>
    </p:spTree>
    <p:extLst>
      <p:ext uri="{BB962C8B-B14F-4D97-AF65-F5344CB8AC3E}">
        <p14:creationId xmlns:p14="http://schemas.microsoft.com/office/powerpoint/2010/main" val="4136599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255E00C-ACB2-772A-A1B6-E7B8451A04DE}"/>
              </a:ext>
            </a:extLst>
          </p:cNvPr>
          <p:cNvGraphicFramePr/>
          <p:nvPr/>
        </p:nvGraphicFramePr>
        <p:xfrm>
          <a:off x="1354766" y="927221"/>
          <a:ext cx="9595511" cy="5649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7">
            <a:extLst>
              <a:ext uri="{FF2B5EF4-FFF2-40B4-BE49-F238E27FC236}">
                <a16:creationId xmlns:a16="http://schemas.microsoft.com/office/drawing/2014/main" id="{70CF15C5-927D-50F1-1D55-657A2FDC62FA}"/>
              </a:ext>
            </a:extLst>
          </p:cNvPr>
          <p:cNvSpPr txBox="1">
            <a:spLocks/>
          </p:cNvSpPr>
          <p:nvPr/>
        </p:nvSpPr>
        <p:spPr>
          <a:xfrm>
            <a:off x="482755" y="404617"/>
            <a:ext cx="10777731" cy="1073267"/>
          </a:xfrm>
          <a:solidFill>
            <a:schemeClr val="bg1"/>
          </a:solidFill>
        </p:spPr>
        <p:txBody>
          <a:bodyPr lIns="91440" tIns="45720" rIns="91440" bIns="45720" anchor="t">
            <a:norm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pPr defTabSz="914377">
              <a:defRPr/>
            </a:pPr>
            <a:r>
              <a:rPr lang="en-US" sz="4400">
                <a:solidFill>
                  <a:srgbClr val="003963"/>
                </a:solidFill>
                <a:latin typeface="Calibri"/>
                <a:ea typeface="Calibri"/>
                <a:cs typeface="Calibri"/>
              </a:rPr>
              <a:t>Raleigh’s Steps Toward Change</a:t>
            </a:r>
          </a:p>
        </p:txBody>
      </p:sp>
    </p:spTree>
    <p:extLst>
      <p:ext uri="{BB962C8B-B14F-4D97-AF65-F5344CB8AC3E}">
        <p14:creationId xmlns:p14="http://schemas.microsoft.com/office/powerpoint/2010/main" val="3629019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1EB70-79ED-8D99-D003-540D5F6C30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5AD4340-B39C-CD69-E9E3-45209FA8AADD}"/>
              </a:ext>
            </a:extLst>
          </p:cNvPr>
          <p:cNvSpPr>
            <a:spLocks noGrp="1"/>
          </p:cNvSpPr>
          <p:nvPr>
            <p:ph type="title"/>
          </p:nvPr>
        </p:nvSpPr>
        <p:spPr>
          <a:xfrm>
            <a:off x="222156" y="243853"/>
            <a:ext cx="9614569" cy="787401"/>
          </a:xfrm>
        </p:spPr>
        <p:txBody>
          <a:bodyPr vert="horz" lIns="121920" tIns="60960" rIns="121920" bIns="6096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4400" b="1">
                <a:solidFill>
                  <a:srgbClr val="FFFFFF"/>
                </a:solidFill>
                <a:latin typeface="Calibri"/>
                <a:ea typeface="Calibri"/>
                <a:cs typeface="Calibri"/>
              </a:rPr>
              <a:t>Bus Rapid Transit (BRT)</a:t>
            </a:r>
          </a:p>
        </p:txBody>
      </p:sp>
      <p:sp>
        <p:nvSpPr>
          <p:cNvPr id="3" name="Content Placeholder 2">
            <a:extLst>
              <a:ext uri="{FF2B5EF4-FFF2-40B4-BE49-F238E27FC236}">
                <a16:creationId xmlns:a16="http://schemas.microsoft.com/office/drawing/2014/main" id="{DCA218A7-BCE1-96C2-B83A-7484069209D7}"/>
              </a:ext>
            </a:extLst>
          </p:cNvPr>
          <p:cNvSpPr>
            <a:spLocks noGrp="1"/>
          </p:cNvSpPr>
          <p:nvPr>
            <p:ph type="body" sz="quarter" idx="11"/>
          </p:nvPr>
        </p:nvSpPr>
        <p:spPr>
          <a:xfrm>
            <a:off x="7427226" y="1298777"/>
            <a:ext cx="3915405" cy="5207979"/>
          </a:xfrm>
        </p:spPr>
        <p:txBody>
          <a:bodyPr wrap="square" lIns="0" tIns="0" rIns="0" bIns="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indent="0">
              <a:buNone/>
            </a:pPr>
            <a:r>
              <a:rPr lang="en-US" sz="2800" b="1">
                <a:solidFill>
                  <a:srgbClr val="FFFFFF"/>
                </a:solidFill>
                <a:latin typeface="Calibri"/>
                <a:ea typeface="Calibri"/>
                <a:cs typeface="Calibri"/>
              </a:rPr>
              <a:t>Community Benefits:</a:t>
            </a:r>
            <a:endParaRPr lang="en-US" sz="2800"/>
          </a:p>
          <a:p>
            <a:pPr indent="-227965"/>
            <a:r>
              <a:rPr lang="en-US" sz="2400">
                <a:solidFill>
                  <a:srgbClr val="FFFFFF"/>
                </a:solidFill>
                <a:latin typeface="Calibri"/>
                <a:ea typeface="Calibri"/>
                <a:cs typeface="Calibri"/>
              </a:rPr>
              <a:t>Enhances existing public transportation network</a:t>
            </a:r>
          </a:p>
          <a:p>
            <a:pPr indent="-227965"/>
            <a:r>
              <a:rPr lang="en-US" sz="2400">
                <a:solidFill>
                  <a:srgbClr val="FFFFFF"/>
                </a:solidFill>
                <a:latin typeface="Calibri"/>
                <a:ea typeface="Calibri"/>
                <a:cs typeface="Calibri"/>
              </a:rPr>
              <a:t>Allows the system to better meet transit demands</a:t>
            </a:r>
          </a:p>
          <a:p>
            <a:pPr indent="-227965"/>
            <a:r>
              <a:rPr lang="en-US" sz="2400">
                <a:solidFill>
                  <a:srgbClr val="FFFFFF"/>
                </a:solidFill>
                <a:latin typeface="Calibri"/>
                <a:ea typeface="Calibri"/>
                <a:cs typeface="Calibri"/>
              </a:rPr>
              <a:t>Takes more cars off the road, lowering environmental impact</a:t>
            </a:r>
          </a:p>
          <a:p>
            <a:pPr indent="-227965"/>
            <a:r>
              <a:rPr lang="en-US" sz="2400">
                <a:solidFill>
                  <a:srgbClr val="FFFFFF"/>
                </a:solidFill>
                <a:latin typeface="Calibri"/>
                <a:ea typeface="Calibri"/>
                <a:cs typeface="Calibri"/>
              </a:rPr>
              <a:t>Gets riders where they need to at a faster rate</a:t>
            </a:r>
          </a:p>
          <a:p>
            <a:pPr indent="-227965"/>
            <a:r>
              <a:rPr lang="en-US" sz="2400">
                <a:solidFill>
                  <a:srgbClr val="FFFFFF"/>
                </a:solidFill>
                <a:latin typeface="Calibri"/>
                <a:ea typeface="Calibri"/>
                <a:cs typeface="Calibri"/>
              </a:rPr>
              <a:t>Updated stations, bus lanes and traffic safety signs</a:t>
            </a:r>
          </a:p>
        </p:txBody>
      </p:sp>
      <p:pic>
        <p:nvPicPr>
          <p:cNvPr id="2" name="Picture 1">
            <a:extLst>
              <a:ext uri="{FF2B5EF4-FFF2-40B4-BE49-F238E27FC236}">
                <a16:creationId xmlns:a16="http://schemas.microsoft.com/office/drawing/2014/main" id="{61084FBF-8582-2172-29B1-D90DEC29428D}"/>
              </a:ext>
            </a:extLst>
          </p:cNvPr>
          <p:cNvPicPr>
            <a:picLocks noChangeAspect="1"/>
          </p:cNvPicPr>
          <p:nvPr/>
        </p:nvPicPr>
        <p:blipFill>
          <a:blip r:embed="rId3"/>
          <a:stretch>
            <a:fillRect/>
          </a:stretch>
        </p:blipFill>
        <p:spPr>
          <a:xfrm>
            <a:off x="462336" y="1297951"/>
            <a:ext cx="6240440" cy="35088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descr="Bus Rapid Transit Orange and Grey bus rolling through downtown Raleigh">
            <a:extLst>
              <a:ext uri="{FF2B5EF4-FFF2-40B4-BE49-F238E27FC236}">
                <a16:creationId xmlns:a16="http://schemas.microsoft.com/office/drawing/2014/main" id="{BD250079-D7F1-4302-9B39-0C887876C6BA}"/>
              </a:ext>
            </a:extLst>
          </p:cNvPr>
          <p:cNvPicPr>
            <a:picLocks noChangeAspect="1"/>
          </p:cNvPicPr>
          <p:nvPr/>
        </p:nvPicPr>
        <p:blipFill>
          <a:blip r:embed="rId4"/>
          <a:stretch>
            <a:fillRect/>
          </a:stretch>
        </p:blipFill>
        <p:spPr>
          <a:xfrm>
            <a:off x="3029790" y="4123670"/>
            <a:ext cx="3682066" cy="20620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66807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448690-7D97-ACBC-6FA7-D6FA5DBD21B7}"/>
              </a:ext>
            </a:extLst>
          </p:cNvPr>
          <p:cNvGrpSpPr/>
          <p:nvPr/>
        </p:nvGrpSpPr>
        <p:grpSpPr>
          <a:xfrm>
            <a:off x="5657657" y="511386"/>
            <a:ext cx="6250240" cy="5835227"/>
            <a:chOff x="4719811" y="266525"/>
            <a:chExt cx="6250240" cy="5835226"/>
          </a:xfrm>
          <a:solidFill>
            <a:schemeClr val="tx1"/>
          </a:solidFill>
        </p:grpSpPr>
        <p:pic>
          <p:nvPicPr>
            <p:cNvPr id="2" name="Picture 2" descr="MM_PPT_Graphic.png">
              <a:extLst>
                <a:ext uri="{FF2B5EF4-FFF2-40B4-BE49-F238E27FC236}">
                  <a16:creationId xmlns:a16="http://schemas.microsoft.com/office/drawing/2014/main" id="{16E2E6FB-18DB-9719-10B2-780450C1CCF5}"/>
                </a:ext>
              </a:extLst>
            </p:cNvPr>
            <p:cNvPicPr>
              <a:picLocks noChangeAspect="1"/>
            </p:cNvPicPr>
            <p:nvPr/>
          </p:nvPicPr>
          <p:blipFill>
            <a:blip r:embed="rId3"/>
            <a:stretch>
              <a:fillRect/>
            </a:stretch>
          </p:blipFill>
          <p:spPr>
            <a:xfrm>
              <a:off x="4719811" y="266525"/>
              <a:ext cx="6250240" cy="5835226"/>
            </a:xfrm>
            <a:prstGeom prst="rect">
              <a:avLst/>
            </a:prstGeom>
            <a:grpFill/>
          </p:spPr>
        </p:pic>
        <p:sp>
          <p:nvSpPr>
            <p:cNvPr id="3" name="Rectangle 2">
              <a:extLst>
                <a:ext uri="{FF2B5EF4-FFF2-40B4-BE49-F238E27FC236}">
                  <a16:creationId xmlns:a16="http://schemas.microsoft.com/office/drawing/2014/main" id="{5843A672-26A0-1A3A-8741-369C67B0A428}"/>
                </a:ext>
              </a:extLst>
            </p:cNvPr>
            <p:cNvSpPr/>
            <p:nvPr/>
          </p:nvSpPr>
          <p:spPr>
            <a:xfrm>
              <a:off x="5661061" y="4900773"/>
              <a:ext cx="236305" cy="17466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6" name="Straight Connector 5">
            <a:extLst>
              <a:ext uri="{FF2B5EF4-FFF2-40B4-BE49-F238E27FC236}">
                <a16:creationId xmlns:a16="http://schemas.microsoft.com/office/drawing/2014/main" id="{ABB70FE0-06F4-DBAF-4C9D-757E2D6F47BE}"/>
              </a:ext>
            </a:extLst>
          </p:cNvPr>
          <p:cNvCxnSpPr>
            <a:cxnSpLocks/>
          </p:cNvCxnSpPr>
          <p:nvPr/>
        </p:nvCxnSpPr>
        <p:spPr>
          <a:xfrm flipV="1">
            <a:off x="6529178" y="938640"/>
            <a:ext cx="4630101" cy="4467533"/>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5" name="Title 7">
            <a:extLst>
              <a:ext uri="{FF2B5EF4-FFF2-40B4-BE49-F238E27FC236}">
                <a16:creationId xmlns:a16="http://schemas.microsoft.com/office/drawing/2014/main" id="{E2195146-FECD-9E1D-A60E-A94AE32C01BD}"/>
              </a:ext>
            </a:extLst>
          </p:cNvPr>
          <p:cNvSpPr txBox="1">
            <a:spLocks/>
          </p:cNvSpPr>
          <p:nvPr/>
        </p:nvSpPr>
        <p:spPr>
          <a:xfrm>
            <a:off x="284103" y="285871"/>
            <a:ext cx="10777731" cy="1073267"/>
          </a:xfrm>
          <a:solidFill>
            <a:schemeClr val="bg1"/>
          </a:solidFill>
        </p:spPr>
        <p:txBody>
          <a:bodyPr>
            <a:normAutofit lnSpcReduction="10000"/>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pPr defTabSz="914377">
              <a:defRPr/>
            </a:pPr>
            <a:r>
              <a:rPr lang="en-US" sz="3733">
                <a:solidFill>
                  <a:schemeClr val="tx1"/>
                </a:solidFill>
                <a:latin typeface="Calibri"/>
                <a:ea typeface="Calibri"/>
                <a:cs typeface="Calibri"/>
              </a:rPr>
              <a:t>Transit Usage and</a:t>
            </a:r>
            <a:br>
              <a:rPr lang="en-US" sz="3733">
                <a:solidFill>
                  <a:schemeClr val="tx1"/>
                </a:solidFill>
                <a:latin typeface="Calibri"/>
                <a:ea typeface="Calibri"/>
                <a:cs typeface="Calibri"/>
              </a:rPr>
            </a:br>
            <a:r>
              <a:rPr lang="en-US" sz="3733">
                <a:solidFill>
                  <a:schemeClr val="tx1"/>
                </a:solidFill>
                <a:latin typeface="Calibri"/>
                <a:ea typeface="Calibri"/>
                <a:cs typeface="Calibri"/>
              </a:rPr>
              <a:t>Housing Proximity</a:t>
            </a:r>
          </a:p>
        </p:txBody>
      </p:sp>
      <p:pic>
        <p:nvPicPr>
          <p:cNvPr id="1026" name="Picture 2" descr="Unlocking Urban Potential: The Impact of Transit-Oriented Development in  Emerging Markets | Other">
            <a:extLst>
              <a:ext uri="{FF2B5EF4-FFF2-40B4-BE49-F238E27FC236}">
                <a16:creationId xmlns:a16="http://schemas.microsoft.com/office/drawing/2014/main" id="{C7F9FBB8-FABE-83EE-BC24-1D47107D31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90" t="1573" r="19883"/>
          <a:stretch/>
        </p:blipFill>
        <p:spPr bwMode="auto">
          <a:xfrm>
            <a:off x="386631" y="1359138"/>
            <a:ext cx="5110045" cy="498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106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8D493A-C9D3-4C1F-8746-E41CC3F2A8D8}"/>
              </a:ext>
            </a:extLst>
          </p:cNvPr>
          <p:cNvSpPr txBox="1"/>
          <p:nvPr/>
        </p:nvSpPr>
        <p:spPr>
          <a:xfrm>
            <a:off x="288664" y="1249401"/>
            <a:ext cx="5184738" cy="2554545"/>
          </a:xfrm>
          <a:prstGeom prst="rect">
            <a:avLst/>
          </a:prstGeom>
          <a:noFill/>
        </p:spPr>
        <p:txBody>
          <a:bodyPr wrap="square" rtlCol="0">
            <a:spAutoFit/>
          </a:bodyPr>
          <a:lstStyle/>
          <a:p>
            <a:pPr marL="342900" indent="-342900">
              <a:buFont typeface="Arial" panose="020B0604020202020204" pitchFamily="34" charset="0"/>
              <a:buChar char="•"/>
            </a:pPr>
            <a:r>
              <a:rPr lang="en-US" sz="3200">
                <a:solidFill>
                  <a:schemeClr val="tx2"/>
                </a:solidFill>
                <a:latin typeface="Arial Narrow" panose="020B0606020202030204" pitchFamily="34" charset="0"/>
                <a:cs typeface="Arial" panose="020B0604020202020204" pitchFamily="34" charset="0"/>
              </a:rPr>
              <a:t>Incentivized multi-unit development </a:t>
            </a:r>
          </a:p>
          <a:p>
            <a:pPr marL="342900" indent="-342900">
              <a:buFont typeface="Arial" panose="020B0604020202020204" pitchFamily="34" charset="0"/>
              <a:buChar char="•"/>
            </a:pPr>
            <a:r>
              <a:rPr lang="en-US" sz="3200">
                <a:solidFill>
                  <a:schemeClr val="tx2"/>
                </a:solidFill>
                <a:latin typeface="Arial Narrow" panose="020B0606020202030204" pitchFamily="34" charset="0"/>
                <a:cs typeface="Arial" panose="020B0604020202020204" pitchFamily="34" charset="0"/>
              </a:rPr>
              <a:t>Instituted affordability requirements for larger-scale projects</a:t>
            </a:r>
          </a:p>
        </p:txBody>
      </p:sp>
      <p:sp>
        <p:nvSpPr>
          <p:cNvPr id="13" name="Title 7">
            <a:extLst>
              <a:ext uri="{FF2B5EF4-FFF2-40B4-BE49-F238E27FC236}">
                <a16:creationId xmlns:a16="http://schemas.microsoft.com/office/drawing/2014/main" id="{D50D6367-D024-4C96-94A1-EE41D7D2CB8E}"/>
              </a:ext>
            </a:extLst>
          </p:cNvPr>
          <p:cNvSpPr txBox="1">
            <a:spLocks/>
          </p:cNvSpPr>
          <p:nvPr/>
        </p:nvSpPr>
        <p:spPr>
          <a:xfrm>
            <a:off x="578819" y="435938"/>
            <a:ext cx="10239786" cy="1073266"/>
          </a:xfrm>
          <a:solidFill>
            <a:schemeClr val="bg1"/>
          </a:solidFill>
        </p:spPr>
        <p:txBody>
          <a:bodyPr>
            <a:norm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US" sz="4400">
                <a:solidFill>
                  <a:srgbClr val="003963"/>
                </a:solidFill>
                <a:latin typeface="Calibri" panose="020F0502020204030204" pitchFamily="34" charset="0"/>
                <a:ea typeface="+mj-ea"/>
                <a:cs typeface="Calibri" panose="020F0502020204030204" pitchFamily="34" charset="0"/>
              </a:rPr>
              <a:t>Focus on planned high-frequency transit</a:t>
            </a:r>
          </a:p>
        </p:txBody>
      </p:sp>
      <p:pic>
        <p:nvPicPr>
          <p:cNvPr id="6" name="Picture 6" descr="6Plex_Seattle_.png">
            <a:extLst>
              <a:ext uri="{FF2B5EF4-FFF2-40B4-BE49-F238E27FC236}">
                <a16:creationId xmlns:a16="http://schemas.microsoft.com/office/drawing/2014/main" id="{91178B68-1A49-4206-B593-79BE0EC5F6B9}"/>
              </a:ext>
            </a:extLst>
          </p:cNvPr>
          <p:cNvPicPr>
            <a:picLocks noChangeAspect="1"/>
          </p:cNvPicPr>
          <p:nvPr/>
        </p:nvPicPr>
        <p:blipFill>
          <a:blip r:embed="rId3"/>
          <a:stretch>
            <a:fillRect/>
          </a:stretch>
        </p:blipFill>
        <p:spPr>
          <a:xfrm>
            <a:off x="5381335" y="3544142"/>
            <a:ext cx="6553200" cy="3124642"/>
          </a:xfrm>
          <a:prstGeom prst="rect">
            <a:avLst/>
          </a:prstGeom>
          <a:ln>
            <a:noFill/>
          </a:ln>
          <a:effectLst>
            <a:outerShdw blurRad="292100" dist="139700" dir="2700000" algn="tl" rotWithShape="0">
              <a:srgbClr val="333333">
                <a:alpha val="65000"/>
              </a:srgbClr>
            </a:outerShdw>
          </a:effectLst>
        </p:spPr>
      </p:pic>
      <p:pic>
        <p:nvPicPr>
          <p:cNvPr id="7" name="Picture 6" descr="Chart&#10;&#10;Description automatically generated">
            <a:extLst>
              <a:ext uri="{FF2B5EF4-FFF2-40B4-BE49-F238E27FC236}">
                <a16:creationId xmlns:a16="http://schemas.microsoft.com/office/drawing/2014/main" id="{83D80E85-50E2-464F-8030-EF6C38A15BB6}"/>
              </a:ext>
            </a:extLst>
          </p:cNvPr>
          <p:cNvPicPr>
            <a:picLocks noChangeAspect="1"/>
          </p:cNvPicPr>
          <p:nvPr/>
        </p:nvPicPr>
        <p:blipFill>
          <a:blip r:embed="rId4"/>
          <a:stretch>
            <a:fillRect/>
          </a:stretch>
        </p:blipFill>
        <p:spPr>
          <a:xfrm>
            <a:off x="5381335" y="1105362"/>
            <a:ext cx="3142905" cy="2323638"/>
          </a:xfrm>
          <a:prstGeom prst="rect">
            <a:avLst/>
          </a:prstGeom>
        </p:spPr>
      </p:pic>
      <p:pic>
        <p:nvPicPr>
          <p:cNvPr id="8" name="Picture 7" descr="Diagram, engineering drawing&#10;&#10;Description automatically generated">
            <a:extLst>
              <a:ext uri="{FF2B5EF4-FFF2-40B4-BE49-F238E27FC236}">
                <a16:creationId xmlns:a16="http://schemas.microsoft.com/office/drawing/2014/main" id="{5C4F49D6-B0BF-43A0-9F2D-7B6FCEAF8DEE}"/>
              </a:ext>
            </a:extLst>
          </p:cNvPr>
          <p:cNvPicPr>
            <a:picLocks noChangeAspect="1"/>
          </p:cNvPicPr>
          <p:nvPr/>
        </p:nvPicPr>
        <p:blipFill>
          <a:blip r:embed="rId5"/>
          <a:stretch>
            <a:fillRect/>
          </a:stretch>
        </p:blipFill>
        <p:spPr>
          <a:xfrm>
            <a:off x="8760431" y="1105362"/>
            <a:ext cx="3142905" cy="2323638"/>
          </a:xfrm>
          <a:prstGeom prst="rect">
            <a:avLst/>
          </a:prstGeom>
        </p:spPr>
      </p:pic>
      <p:sp>
        <p:nvSpPr>
          <p:cNvPr id="9" name="TextBox 8">
            <a:extLst>
              <a:ext uri="{FF2B5EF4-FFF2-40B4-BE49-F238E27FC236}">
                <a16:creationId xmlns:a16="http://schemas.microsoft.com/office/drawing/2014/main" id="{43A65A5A-7E97-4397-A60B-BE355B09801F}"/>
              </a:ext>
            </a:extLst>
          </p:cNvPr>
          <p:cNvSpPr txBox="1"/>
          <p:nvPr/>
        </p:nvSpPr>
        <p:spPr>
          <a:xfrm>
            <a:off x="5489080" y="1162342"/>
            <a:ext cx="1754287" cy="795346"/>
          </a:xfrm>
          <a:prstGeom prst="rect">
            <a:avLst/>
          </a:prstGeom>
          <a:noFill/>
        </p:spPr>
        <p:txBody>
          <a:bodyPr wrap="square">
            <a:spAutoFit/>
          </a:bodyPr>
          <a:lstStyle/>
          <a:p>
            <a:pPr defTabSz="685800">
              <a:lnSpc>
                <a:spcPct val="120000"/>
              </a:lnSpc>
            </a:pPr>
            <a:r>
              <a:rPr lang="en-US" sz="2000" b="1">
                <a:solidFill>
                  <a:schemeClr val="accent1"/>
                </a:solidFill>
                <a:latin typeface="Arial Narrow" panose="020B0606020202030204" pitchFamily="34" charset="0"/>
                <a:cs typeface="Calibri"/>
              </a:rPr>
              <a:t>Duplex (Existing)</a:t>
            </a:r>
          </a:p>
        </p:txBody>
      </p:sp>
      <p:sp>
        <p:nvSpPr>
          <p:cNvPr id="10" name="TextBox 9">
            <a:extLst>
              <a:ext uri="{FF2B5EF4-FFF2-40B4-BE49-F238E27FC236}">
                <a16:creationId xmlns:a16="http://schemas.microsoft.com/office/drawing/2014/main" id="{7C7CA829-25CF-4892-AF8A-6AC2FCB44F5F}"/>
              </a:ext>
            </a:extLst>
          </p:cNvPr>
          <p:cNvSpPr txBox="1"/>
          <p:nvPr/>
        </p:nvSpPr>
        <p:spPr>
          <a:xfrm>
            <a:off x="8773818" y="1160240"/>
            <a:ext cx="2280978" cy="795346"/>
          </a:xfrm>
          <a:prstGeom prst="rect">
            <a:avLst/>
          </a:prstGeom>
          <a:noFill/>
        </p:spPr>
        <p:txBody>
          <a:bodyPr wrap="square">
            <a:spAutoFit/>
          </a:bodyPr>
          <a:lstStyle/>
          <a:p>
            <a:pPr defTabSz="685800">
              <a:lnSpc>
                <a:spcPct val="120000"/>
              </a:lnSpc>
            </a:pPr>
            <a:r>
              <a:rPr lang="en-US" sz="2000" b="1">
                <a:solidFill>
                  <a:schemeClr val="accent1"/>
                </a:solidFill>
                <a:latin typeface="Arial Narrow" panose="020B0606020202030204" pitchFamily="34" charset="0"/>
                <a:cs typeface="Calibri"/>
              </a:rPr>
              <a:t>5 Unit Apartment (Proposed)</a:t>
            </a:r>
          </a:p>
        </p:txBody>
      </p:sp>
      <p:pic>
        <p:nvPicPr>
          <p:cNvPr id="11" name="Picture 4">
            <a:extLst>
              <a:ext uri="{FF2B5EF4-FFF2-40B4-BE49-F238E27FC236}">
                <a16:creationId xmlns:a16="http://schemas.microsoft.com/office/drawing/2014/main" id="{3170D202-792E-4E3E-BA81-C88D9C1E60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819" y="3858726"/>
            <a:ext cx="4069381" cy="2810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729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319 E Lane St APT 2, Raleigh, NC 27601 | Zillow">
            <a:extLst>
              <a:ext uri="{FF2B5EF4-FFF2-40B4-BE49-F238E27FC236}">
                <a16:creationId xmlns:a16="http://schemas.microsoft.com/office/drawing/2014/main" id="{546977CB-66CD-40CF-8C2C-8FC95B0425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78" r="-2" b="23426"/>
          <a:stretch/>
        </p:blipFill>
        <p:spPr bwMode="auto">
          <a:xfrm>
            <a:off x="321732"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 house with a large front yard&#10;&#10;Description automatically generated with low confidence">
            <a:extLst>
              <a:ext uri="{FF2B5EF4-FFF2-40B4-BE49-F238E27FC236}">
                <a16:creationId xmlns:a16="http://schemas.microsoft.com/office/drawing/2014/main" id="{4323A007-50C5-4496-95E0-D5DEF4508F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8" t="23230" r="-2140" b="11218"/>
          <a:stretch/>
        </p:blipFill>
        <p:spPr bwMode="auto">
          <a:xfrm>
            <a:off x="321732" y="3510853"/>
            <a:ext cx="5674897" cy="27899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1E36144-09B5-49D2-B362-ABB93423B7A7}"/>
              </a:ext>
            </a:extLst>
          </p:cNvPr>
          <p:cNvPicPr>
            <a:picLocks noChangeAspect="1"/>
          </p:cNvPicPr>
          <p:nvPr/>
        </p:nvPicPr>
        <p:blipFill rotWithShape="1">
          <a:blip r:embed="rId5"/>
          <a:srcRect l="9274" r="4832" b="1"/>
          <a:stretch/>
        </p:blipFill>
        <p:spPr>
          <a:xfrm>
            <a:off x="6195374" y="321733"/>
            <a:ext cx="5674897" cy="5979075"/>
          </a:xfrm>
          <a:prstGeom prst="rect">
            <a:avLst/>
          </a:prstGeom>
        </p:spPr>
      </p:pic>
      <p:grpSp>
        <p:nvGrpSpPr>
          <p:cNvPr id="7" name="Group 6">
            <a:extLst>
              <a:ext uri="{FF2B5EF4-FFF2-40B4-BE49-F238E27FC236}">
                <a16:creationId xmlns:a16="http://schemas.microsoft.com/office/drawing/2014/main" id="{1F599F1D-7EB9-46B6-8C55-CCF0B429390B}"/>
              </a:ext>
            </a:extLst>
          </p:cNvPr>
          <p:cNvGrpSpPr/>
          <p:nvPr/>
        </p:nvGrpSpPr>
        <p:grpSpPr>
          <a:xfrm>
            <a:off x="3769723" y="448638"/>
            <a:ext cx="2070596" cy="645503"/>
            <a:chOff x="149597" y="-122374"/>
            <a:chExt cx="4194847" cy="1051011"/>
          </a:xfrm>
        </p:grpSpPr>
        <p:sp>
          <p:nvSpPr>
            <p:cNvPr id="23" name="Rectangle 22">
              <a:extLst>
                <a:ext uri="{FF2B5EF4-FFF2-40B4-BE49-F238E27FC236}">
                  <a16:creationId xmlns:a16="http://schemas.microsoft.com/office/drawing/2014/main" id="{4D06B5B5-5E98-4816-9E23-1338BBCDDE3B}"/>
                </a:ext>
              </a:extLst>
            </p:cNvPr>
            <p:cNvSpPr/>
            <p:nvPr/>
          </p:nvSpPr>
          <p:spPr>
            <a:xfrm>
              <a:off x="149597" y="-122374"/>
              <a:ext cx="4194847" cy="1051011"/>
            </a:xfrm>
            <a:prstGeom prst="rect">
              <a:avLst/>
            </a:prstGeom>
            <a:solidFill>
              <a:srgbClr val="003963"/>
            </a:solidFill>
            <a:ln w="76200">
              <a:solidFill>
                <a:srgbClr val="009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82124D98-0DCF-4728-AB8D-A95F80DFB89D}"/>
                </a:ext>
              </a:extLst>
            </p:cNvPr>
            <p:cNvSpPr txBox="1"/>
            <p:nvPr/>
          </p:nvSpPr>
          <p:spPr>
            <a:xfrm>
              <a:off x="313736" y="-5939"/>
              <a:ext cx="3784642" cy="734878"/>
            </a:xfrm>
            <a:prstGeom prst="rect">
              <a:avLst/>
            </a:prstGeom>
            <a:noFill/>
          </p:spPr>
          <p:txBody>
            <a:bodyPr wrap="square" lIns="121920" tIns="60960" rIns="121920" bIns="60960" rtlCol="0" anchor="t">
              <a:spAutoFit/>
            </a:bodyPr>
            <a:lstStyle/>
            <a:p>
              <a:pPr defTabSz="914377">
                <a:defRPr/>
              </a:pPr>
              <a:r>
                <a:rPr lang="en-US" sz="2133" b="1">
                  <a:solidFill>
                    <a:prstClr val="white"/>
                  </a:solidFill>
                  <a:latin typeface="Calibri"/>
                  <a:ea typeface="Calibri"/>
                  <a:cs typeface="Calibri"/>
                </a:rPr>
                <a:t>30 units/acre</a:t>
              </a:r>
            </a:p>
          </p:txBody>
        </p:sp>
      </p:grpSp>
      <p:grpSp>
        <p:nvGrpSpPr>
          <p:cNvPr id="29" name="Group 28">
            <a:extLst>
              <a:ext uri="{FF2B5EF4-FFF2-40B4-BE49-F238E27FC236}">
                <a16:creationId xmlns:a16="http://schemas.microsoft.com/office/drawing/2014/main" id="{0454D323-D0F2-4DDC-B07D-EFF34AC9F76D}"/>
              </a:ext>
            </a:extLst>
          </p:cNvPr>
          <p:cNvGrpSpPr/>
          <p:nvPr/>
        </p:nvGrpSpPr>
        <p:grpSpPr>
          <a:xfrm>
            <a:off x="3648264" y="448638"/>
            <a:ext cx="8065699" cy="3840694"/>
            <a:chOff x="-45297" y="-5262384"/>
            <a:chExt cx="16340403" cy="6253436"/>
          </a:xfrm>
        </p:grpSpPr>
        <p:sp>
          <p:nvSpPr>
            <p:cNvPr id="30" name="Rectangle 29">
              <a:extLst>
                <a:ext uri="{FF2B5EF4-FFF2-40B4-BE49-F238E27FC236}">
                  <a16:creationId xmlns:a16="http://schemas.microsoft.com/office/drawing/2014/main" id="{2B1B4C2F-47C7-44E9-8C29-E25EA0C06AF6}"/>
                </a:ext>
              </a:extLst>
            </p:cNvPr>
            <p:cNvSpPr/>
            <p:nvPr/>
          </p:nvSpPr>
          <p:spPr>
            <a:xfrm>
              <a:off x="-45297" y="-59959"/>
              <a:ext cx="4194847" cy="1051011"/>
            </a:xfrm>
            <a:prstGeom prst="rect">
              <a:avLst/>
            </a:prstGeom>
            <a:solidFill>
              <a:srgbClr val="003963"/>
            </a:solidFill>
            <a:ln w="76200">
              <a:solidFill>
                <a:srgbClr val="009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1" name="TextBox 30">
              <a:extLst>
                <a:ext uri="{FF2B5EF4-FFF2-40B4-BE49-F238E27FC236}">
                  <a16:creationId xmlns:a16="http://schemas.microsoft.com/office/drawing/2014/main" id="{1FC213B1-773C-4841-9C10-25CB1BD59ACE}"/>
                </a:ext>
              </a:extLst>
            </p:cNvPr>
            <p:cNvSpPr txBox="1"/>
            <p:nvPr/>
          </p:nvSpPr>
          <p:spPr>
            <a:xfrm>
              <a:off x="200768" y="89702"/>
              <a:ext cx="3640930" cy="734877"/>
            </a:xfrm>
            <a:prstGeom prst="rect">
              <a:avLst/>
            </a:prstGeom>
            <a:noFill/>
          </p:spPr>
          <p:txBody>
            <a:bodyPr wrap="square" lIns="121920" tIns="60960" rIns="121920" bIns="60960" rtlCol="0" anchor="t">
              <a:spAutoFit/>
            </a:bodyPr>
            <a:lstStyle/>
            <a:p>
              <a:pPr defTabSz="914377">
                <a:defRPr/>
              </a:pPr>
              <a:r>
                <a:rPr lang="en-US" sz="2133" b="1">
                  <a:solidFill>
                    <a:prstClr val="white"/>
                  </a:solidFill>
                  <a:latin typeface="Calibri"/>
                  <a:ea typeface="Calibri"/>
                  <a:cs typeface="Calibri"/>
                </a:rPr>
                <a:t>40 units/acre</a:t>
              </a:r>
            </a:p>
          </p:txBody>
        </p:sp>
        <p:sp>
          <p:nvSpPr>
            <p:cNvPr id="32" name="Rectangle 31">
              <a:extLst>
                <a:ext uri="{FF2B5EF4-FFF2-40B4-BE49-F238E27FC236}">
                  <a16:creationId xmlns:a16="http://schemas.microsoft.com/office/drawing/2014/main" id="{0E5896DC-AD78-43B8-8820-E9E37CA4AD3B}"/>
                </a:ext>
              </a:extLst>
            </p:cNvPr>
            <p:cNvSpPr/>
            <p:nvPr/>
          </p:nvSpPr>
          <p:spPr>
            <a:xfrm>
              <a:off x="12100259" y="-5262384"/>
              <a:ext cx="4194847" cy="1051011"/>
            </a:xfrm>
            <a:prstGeom prst="rect">
              <a:avLst/>
            </a:prstGeom>
            <a:solidFill>
              <a:srgbClr val="003963"/>
            </a:solidFill>
            <a:ln w="76200">
              <a:solidFill>
                <a:srgbClr val="009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3" name="TextBox 32">
              <a:extLst>
                <a:ext uri="{FF2B5EF4-FFF2-40B4-BE49-F238E27FC236}">
                  <a16:creationId xmlns:a16="http://schemas.microsoft.com/office/drawing/2014/main" id="{3C5EB639-E9BF-4E9C-8F59-62E8D744A764}"/>
                </a:ext>
              </a:extLst>
            </p:cNvPr>
            <p:cNvSpPr txBox="1"/>
            <p:nvPr/>
          </p:nvSpPr>
          <p:spPr>
            <a:xfrm>
              <a:off x="12279773" y="-5209891"/>
              <a:ext cx="3835821" cy="801798"/>
            </a:xfrm>
            <a:prstGeom prst="rect">
              <a:avLst/>
            </a:prstGeom>
            <a:noFill/>
          </p:spPr>
          <p:txBody>
            <a:bodyPr wrap="square" lIns="121920" tIns="60960" rIns="121920" bIns="60960" rtlCol="0" anchor="t">
              <a:spAutoFit/>
            </a:bodyPr>
            <a:lstStyle/>
            <a:p>
              <a:pPr defTabSz="914377">
                <a:defRPr/>
              </a:pPr>
              <a:r>
                <a:rPr lang="en-US" sz="2400" b="1">
                  <a:solidFill>
                    <a:prstClr val="white"/>
                  </a:solidFill>
                  <a:latin typeface="Arial Narrow"/>
                </a:rPr>
                <a:t> </a:t>
              </a:r>
              <a:r>
                <a:rPr lang="en-US" sz="2133" b="1">
                  <a:solidFill>
                    <a:prstClr val="white"/>
                  </a:solidFill>
                  <a:latin typeface="Calibri"/>
                  <a:ea typeface="Calibri"/>
                  <a:cs typeface="Calibri"/>
                </a:rPr>
                <a:t>86 units/acre</a:t>
              </a:r>
            </a:p>
          </p:txBody>
        </p:sp>
      </p:grpSp>
    </p:spTree>
    <p:extLst>
      <p:ext uri="{BB962C8B-B14F-4D97-AF65-F5344CB8AC3E}">
        <p14:creationId xmlns:p14="http://schemas.microsoft.com/office/powerpoint/2010/main" val="677958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7F7EB6-CEFF-3688-9659-A63504383C39}"/>
              </a:ext>
            </a:extLst>
          </p:cNvPr>
          <p:cNvGrpSpPr/>
          <p:nvPr/>
        </p:nvGrpSpPr>
        <p:grpSpPr>
          <a:xfrm>
            <a:off x="-721948" y="-405089"/>
            <a:ext cx="13863411" cy="7263089"/>
            <a:chOff x="-4045909" y="356039"/>
            <a:chExt cx="11481287" cy="5868407"/>
          </a:xfrm>
        </p:grpSpPr>
        <p:graphicFrame>
          <p:nvGraphicFramePr>
            <p:cNvPr id="6" name="Chart 5">
              <a:extLst>
                <a:ext uri="{FF2B5EF4-FFF2-40B4-BE49-F238E27FC236}">
                  <a16:creationId xmlns:a16="http://schemas.microsoft.com/office/drawing/2014/main" id="{FF499C19-EBA9-5CF5-97B5-5C43E7BE8D12}"/>
                </a:ext>
              </a:extLst>
            </p:cNvPr>
            <p:cNvGraphicFramePr/>
            <p:nvPr/>
          </p:nvGraphicFramePr>
          <p:xfrm>
            <a:off x="-4045909" y="356039"/>
            <a:ext cx="11481287" cy="5868407"/>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p:cNvSpPr txBox="1"/>
            <p:nvPr/>
          </p:nvSpPr>
          <p:spPr>
            <a:xfrm>
              <a:off x="2922209" y="2940264"/>
              <a:ext cx="1743710" cy="1138109"/>
            </a:xfrm>
            <a:prstGeom prst="rect">
              <a:avLst/>
            </a:prstGeom>
          </p:spPr>
          <p:txBody>
            <a:bodyPr vert="horz" wrap="square" lIns="0" tIns="13335" rIns="0" bIns="0" rtlCol="0">
              <a:spAutoFit/>
            </a:bodyPr>
            <a:lstStyle/>
            <a:p>
              <a:pPr marL="12700" algn="ctr">
                <a:spcBef>
                  <a:spcPts val="105"/>
                </a:spcBef>
              </a:pPr>
              <a:r>
                <a:rPr lang="en-US" sz="5333">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3,643</a:t>
              </a:r>
              <a:br>
                <a:rPr lang="en-US" sz="5333">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br>
              <a:r>
                <a:rPr sz="3733">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Total</a:t>
              </a:r>
            </a:p>
          </p:txBody>
        </p:sp>
      </p:grpSp>
      <p:sp>
        <p:nvSpPr>
          <p:cNvPr id="5" name="TextBox 4">
            <a:extLst>
              <a:ext uri="{FF2B5EF4-FFF2-40B4-BE49-F238E27FC236}">
                <a16:creationId xmlns:a16="http://schemas.microsoft.com/office/drawing/2014/main" id="{B75C21BE-33DA-A0FE-AB28-88A455EA6E09}"/>
              </a:ext>
            </a:extLst>
          </p:cNvPr>
          <p:cNvSpPr txBox="1"/>
          <p:nvPr/>
        </p:nvSpPr>
        <p:spPr>
          <a:xfrm>
            <a:off x="341891" y="225921"/>
            <a:ext cx="5953125" cy="1815690"/>
          </a:xfrm>
          <a:prstGeom prst="rect">
            <a:avLst/>
          </a:prstGeom>
          <a:noFill/>
        </p:spPr>
        <p:txBody>
          <a:bodyPr wrap="square" rtlCol="0">
            <a:spAutoFit/>
          </a:bodyPr>
          <a:lstStyle/>
          <a:p>
            <a:r>
              <a:rPr lang="en-US" sz="3733" b="1">
                <a:solidFill>
                  <a:srgbClr val="003963"/>
                </a:solidFill>
                <a:latin typeface="Calibri" panose="020F0502020204030204" pitchFamily="34" charset="0"/>
                <a:cs typeface="Calibri" panose="020F0502020204030204" pitchFamily="34" charset="0"/>
              </a:rPr>
              <a:t>Total Missing Middle Dwelling Unit Count by Review Status</a:t>
            </a:r>
            <a:endParaRPr lang="en-US" sz="2667" b="1">
              <a:solidFill>
                <a:srgbClr val="003963"/>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512C39D-B2CA-EBA0-174B-7A8F4E99E719}"/>
              </a:ext>
            </a:extLst>
          </p:cNvPr>
          <p:cNvSpPr txBox="1"/>
          <p:nvPr/>
        </p:nvSpPr>
        <p:spPr>
          <a:xfrm>
            <a:off x="10036069" y="1612735"/>
            <a:ext cx="1509487" cy="748988"/>
          </a:xfrm>
          <a:prstGeom prst="rect">
            <a:avLst/>
          </a:prstGeom>
          <a:noFill/>
        </p:spPr>
        <p:txBody>
          <a:bodyPr wrap="square" rtlCol="0">
            <a:spAutoFit/>
          </a:bodyPr>
          <a:lstStyle/>
          <a:p>
            <a:r>
              <a:rPr lang="en-US" sz="4267" b="1">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cs typeface="Calibri" panose="020F0502020204030204" pitchFamily="34" charset="0"/>
              </a:rPr>
              <a:t>866</a:t>
            </a:r>
            <a:endParaRPr lang="en-US" sz="2133" b="1">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E3D90BF5-0ACE-7EE3-3262-BCAF18959DE4}"/>
              </a:ext>
            </a:extLst>
          </p:cNvPr>
          <p:cNvSpPr txBox="1"/>
          <p:nvPr/>
        </p:nvSpPr>
        <p:spPr>
          <a:xfrm>
            <a:off x="7989910" y="5340107"/>
            <a:ext cx="1509487" cy="748988"/>
          </a:xfrm>
          <a:prstGeom prst="rect">
            <a:avLst/>
          </a:prstGeom>
          <a:noFill/>
        </p:spPr>
        <p:txBody>
          <a:bodyPr wrap="square" rtlCol="0">
            <a:spAutoFit/>
          </a:bodyPr>
          <a:lstStyle/>
          <a:p>
            <a:r>
              <a:rPr lang="en-US" sz="4267" b="1">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cs typeface="Calibri" panose="020F0502020204030204" pitchFamily="34" charset="0"/>
              </a:rPr>
              <a:t>2,523</a:t>
            </a:r>
            <a:endParaRPr lang="en-US" sz="2133" b="1">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8A069704-06FE-5E90-DF6D-EDBA665672DF}"/>
              </a:ext>
            </a:extLst>
          </p:cNvPr>
          <p:cNvSpPr txBox="1"/>
          <p:nvPr/>
        </p:nvSpPr>
        <p:spPr>
          <a:xfrm>
            <a:off x="7691907" y="759403"/>
            <a:ext cx="1509487" cy="748988"/>
          </a:xfrm>
          <a:prstGeom prst="rect">
            <a:avLst/>
          </a:prstGeom>
          <a:noFill/>
        </p:spPr>
        <p:txBody>
          <a:bodyPr wrap="square" rtlCol="0">
            <a:spAutoFit/>
          </a:bodyPr>
          <a:lstStyle/>
          <a:p>
            <a:r>
              <a:rPr lang="en-US" sz="4267" b="1">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cs typeface="Calibri" panose="020F0502020204030204" pitchFamily="34" charset="0"/>
              </a:rPr>
              <a:t>254</a:t>
            </a:r>
            <a:endParaRPr lang="en-US" sz="2133" b="1">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7630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a:extLst>
              <a:ext uri="{28A0092B-C50C-407E-A947-70E740481C1C}">
                <a14:useLocalDpi xmlns:a14="http://schemas.microsoft.com/office/drawing/2010/main" val="0"/>
              </a:ext>
            </a:extLst>
          </a:blip>
          <a:srcRect/>
          <a:stretch/>
        </p:blipFill>
        <p:spPr>
          <a:xfrm>
            <a:off x="9525" y="2677"/>
            <a:ext cx="12182475" cy="6852643"/>
          </a:xfrm>
          <a:prstGeom prst="rect">
            <a:avLst/>
          </a:prstGeom>
        </p:spPr>
      </p:pic>
      <p:sp>
        <p:nvSpPr>
          <p:cNvPr id="3" name="object 3"/>
          <p:cNvSpPr txBox="1"/>
          <p:nvPr/>
        </p:nvSpPr>
        <p:spPr>
          <a:xfrm>
            <a:off x="360586" y="762201"/>
            <a:ext cx="2970212" cy="761106"/>
          </a:xfrm>
          <a:prstGeom prst="rect">
            <a:avLst/>
          </a:prstGeom>
        </p:spPr>
        <p:txBody>
          <a:bodyPr vert="horz" wrap="square" lIns="0" tIns="98425" rIns="0" bIns="0" rtlCol="0">
            <a:spAutoFit/>
          </a:bodyPr>
          <a:lstStyle/>
          <a:p>
            <a:pPr marL="12700">
              <a:spcBef>
                <a:spcPts val="775"/>
              </a:spcBef>
            </a:pPr>
            <a:r>
              <a:rPr lang="en-US" sz="2000" b="1" spc="-11">
                <a:solidFill>
                  <a:srgbClr val="FFFFFF"/>
                </a:solidFill>
                <a:latin typeface="Calibri" panose="020F0502020204030204" pitchFamily="34" charset="0"/>
                <a:cs typeface="Calibri" panose="020F0502020204030204" pitchFamily="34" charset="0"/>
              </a:rPr>
              <a:t>Approved</a:t>
            </a:r>
            <a:r>
              <a:rPr lang="en-US" sz="2000" b="1" spc="-195">
                <a:solidFill>
                  <a:srgbClr val="FFFFFF"/>
                </a:solidFill>
                <a:latin typeface="Calibri" panose="020F0502020204030204" pitchFamily="34" charset="0"/>
                <a:cs typeface="Calibri" panose="020F0502020204030204" pitchFamily="34" charset="0"/>
              </a:rPr>
              <a:t> </a:t>
            </a:r>
            <a:r>
              <a:rPr lang="en-US" sz="2000" b="1">
                <a:solidFill>
                  <a:srgbClr val="FFFFFF"/>
                </a:solidFill>
                <a:latin typeface="Calibri" panose="020F0502020204030204" pitchFamily="34" charset="0"/>
                <a:cs typeface="Calibri" panose="020F0502020204030204" pitchFamily="34" charset="0"/>
              </a:rPr>
              <a:t>or</a:t>
            </a:r>
            <a:r>
              <a:rPr lang="en-US" sz="2000" b="1" spc="35">
                <a:solidFill>
                  <a:srgbClr val="FFFFFF"/>
                </a:solidFill>
                <a:latin typeface="Calibri" panose="020F0502020204030204" pitchFamily="34" charset="0"/>
                <a:cs typeface="Calibri" panose="020F0502020204030204" pitchFamily="34" charset="0"/>
              </a:rPr>
              <a:t> </a:t>
            </a:r>
            <a:r>
              <a:rPr lang="en-US" sz="2000" b="1">
                <a:solidFill>
                  <a:srgbClr val="FFFFFF"/>
                </a:solidFill>
                <a:latin typeface="Calibri" panose="020F0502020204030204" pitchFamily="34" charset="0"/>
                <a:cs typeface="Calibri" panose="020F0502020204030204" pitchFamily="34" charset="0"/>
              </a:rPr>
              <a:t>In</a:t>
            </a:r>
            <a:r>
              <a:rPr lang="en-US" sz="2000" b="1" spc="5">
                <a:solidFill>
                  <a:srgbClr val="FFFFFF"/>
                </a:solidFill>
                <a:latin typeface="Calibri" panose="020F0502020204030204" pitchFamily="34" charset="0"/>
                <a:cs typeface="Calibri" panose="020F0502020204030204" pitchFamily="34" charset="0"/>
              </a:rPr>
              <a:t> </a:t>
            </a:r>
            <a:r>
              <a:rPr lang="en-US" sz="2000" b="1" spc="-11">
                <a:solidFill>
                  <a:srgbClr val="FFFFFF"/>
                </a:solidFill>
                <a:latin typeface="Calibri" panose="020F0502020204030204" pitchFamily="34" charset="0"/>
                <a:cs typeface="Calibri" panose="020F0502020204030204" pitchFamily="34" charset="0"/>
              </a:rPr>
              <a:t>Review</a:t>
            </a:r>
            <a:endParaRPr lang="en-US" sz="2000" b="1">
              <a:latin typeface="Calibri" panose="020F0502020204030204" pitchFamily="34" charset="0"/>
              <a:cs typeface="Calibri" panose="020F0502020204030204" pitchFamily="34" charset="0"/>
            </a:endParaRPr>
          </a:p>
          <a:p>
            <a:pPr marL="12700">
              <a:spcBef>
                <a:spcPts val="580"/>
              </a:spcBef>
            </a:pPr>
            <a:r>
              <a:rPr lang="en-US" b="1" spc="-11">
                <a:solidFill>
                  <a:srgbClr val="FFFFFF"/>
                </a:solidFill>
                <a:latin typeface="Calibri" panose="020F0502020204030204" pitchFamily="34" charset="0"/>
                <a:cs typeface="Calibri" panose="020F0502020204030204" pitchFamily="34" charset="0"/>
              </a:rPr>
              <a:t>(through</a:t>
            </a:r>
            <a:r>
              <a:rPr lang="en-US" b="1" spc="40">
                <a:solidFill>
                  <a:srgbClr val="FFFFFF"/>
                </a:solidFill>
                <a:latin typeface="Calibri" panose="020F0502020204030204" pitchFamily="34" charset="0"/>
                <a:cs typeface="Calibri" panose="020F0502020204030204" pitchFamily="34" charset="0"/>
              </a:rPr>
              <a:t> </a:t>
            </a:r>
            <a:r>
              <a:rPr lang="en-US" b="1">
                <a:solidFill>
                  <a:srgbClr val="FFFFFF"/>
                </a:solidFill>
                <a:latin typeface="Calibri" panose="020F0502020204030204" pitchFamily="34" charset="0"/>
                <a:cs typeface="Calibri" panose="020F0502020204030204" pitchFamily="34" charset="0"/>
              </a:rPr>
              <a:t>January 9, 2025</a:t>
            </a:r>
            <a:r>
              <a:rPr lang="en-US" b="1" spc="-25">
                <a:solidFill>
                  <a:srgbClr val="FFFFFF"/>
                </a:solidFill>
                <a:latin typeface="Calibri" panose="020F0502020204030204" pitchFamily="34" charset="0"/>
                <a:cs typeface="Calibri" panose="020F0502020204030204" pitchFamily="34" charset="0"/>
              </a:rPr>
              <a:t>)</a:t>
            </a:r>
            <a:endParaRPr lang="en-US" b="1">
              <a:latin typeface="Calibri" panose="020F0502020204030204" pitchFamily="34" charset="0"/>
              <a:cs typeface="Calibri" panose="020F0502020204030204" pitchFamily="34" charset="0"/>
            </a:endParaRPr>
          </a:p>
        </p:txBody>
      </p:sp>
      <p:sp>
        <p:nvSpPr>
          <p:cNvPr id="4" name="object 4"/>
          <p:cNvSpPr txBox="1">
            <a:spLocks noGrp="1"/>
          </p:cNvSpPr>
          <p:nvPr>
            <p:ph type="title"/>
          </p:nvPr>
        </p:nvSpPr>
        <p:spPr>
          <a:xfrm>
            <a:off x="336763" y="236619"/>
            <a:ext cx="8159377" cy="563873"/>
          </a:xfrm>
          <a:prstGeom prst="rect">
            <a:avLst/>
          </a:prstGeom>
        </p:spPr>
        <p:txBody>
          <a:bodyPr vert="horz" wrap="square" lIns="0" tIns="16511" rIns="0" bIns="0" rtlCol="0" anchor="ctr">
            <a:spAutoFit/>
          </a:bodyPr>
          <a:lstStyle/>
          <a:p>
            <a:pPr marL="12700">
              <a:spcBef>
                <a:spcPts val="131"/>
              </a:spcBef>
            </a:pPr>
            <a:r>
              <a:rPr sz="3951" b="1">
                <a:solidFill>
                  <a:srgbClr val="FFFFFF"/>
                </a:solidFill>
                <a:latin typeface="Calibri" panose="020F0502020204030204" pitchFamily="34" charset="0"/>
                <a:cs typeface="Calibri" panose="020F0502020204030204" pitchFamily="34" charset="0"/>
              </a:rPr>
              <a:t>M</a:t>
            </a:r>
            <a:r>
              <a:rPr lang="en-US" sz="3951" b="1">
                <a:solidFill>
                  <a:srgbClr val="FFFFFF"/>
                </a:solidFill>
                <a:latin typeface="Calibri" panose="020F0502020204030204" pitchFamily="34" charset="0"/>
                <a:cs typeface="Calibri" panose="020F0502020204030204" pitchFamily="34" charset="0"/>
              </a:rPr>
              <a:t>issing Middle</a:t>
            </a:r>
            <a:r>
              <a:rPr sz="3951" b="1" spc="65">
                <a:solidFill>
                  <a:srgbClr val="FFFFFF"/>
                </a:solidFill>
                <a:latin typeface="Calibri" panose="020F0502020204030204" pitchFamily="34" charset="0"/>
                <a:cs typeface="Calibri" panose="020F0502020204030204" pitchFamily="34" charset="0"/>
              </a:rPr>
              <a:t> </a:t>
            </a:r>
            <a:r>
              <a:rPr sz="3951" b="1" spc="-11">
                <a:solidFill>
                  <a:srgbClr val="FFFFFF"/>
                </a:solidFill>
                <a:latin typeface="Calibri" panose="020F0502020204030204" pitchFamily="34" charset="0"/>
                <a:cs typeface="Calibri" panose="020F0502020204030204" pitchFamily="34" charset="0"/>
              </a:rPr>
              <a:t>Projects</a:t>
            </a:r>
            <a:r>
              <a:rPr lang="en-US" sz="3951" b="1" spc="-11">
                <a:solidFill>
                  <a:srgbClr val="FFFFFF"/>
                </a:solidFill>
                <a:latin typeface="Calibri" panose="020F0502020204030204" pitchFamily="34" charset="0"/>
                <a:cs typeface="Calibri" panose="020F0502020204030204" pitchFamily="34" charset="0"/>
              </a:rPr>
              <a:t> </a:t>
            </a:r>
            <a:r>
              <a:rPr lang="en-US" sz="2800" b="1" spc="-11">
                <a:solidFill>
                  <a:srgbClr val="FFFFFF"/>
                </a:solidFill>
                <a:latin typeface="Calibri" panose="020F0502020204030204" pitchFamily="34" charset="0"/>
                <a:cs typeface="Calibri" panose="020F0502020204030204" pitchFamily="34" charset="0"/>
              </a:rPr>
              <a:t>(SUBs &amp; ASRs)</a:t>
            </a:r>
            <a:endParaRPr sz="3951" b="1">
              <a:latin typeface="Calibri" panose="020F0502020204030204" pitchFamily="34" charset="0"/>
              <a:cs typeface="Calibri" panose="020F0502020204030204" pitchFamily="34" charset="0"/>
            </a:endParaRPr>
          </a:p>
        </p:txBody>
      </p:sp>
      <p:grpSp>
        <p:nvGrpSpPr>
          <p:cNvPr id="5" name="object 5"/>
          <p:cNvGrpSpPr/>
          <p:nvPr/>
        </p:nvGrpSpPr>
        <p:grpSpPr>
          <a:xfrm>
            <a:off x="180977" y="3828988"/>
            <a:ext cx="3005455" cy="2948305"/>
            <a:chOff x="180975" y="3828986"/>
            <a:chExt cx="3005455" cy="2948305"/>
          </a:xfrm>
        </p:grpSpPr>
        <p:pic>
          <p:nvPicPr>
            <p:cNvPr id="6" name="object 6"/>
            <p:cNvPicPr/>
            <p:nvPr/>
          </p:nvPicPr>
          <p:blipFill>
            <a:blip r:embed="rId3" cstate="print"/>
            <a:stretch>
              <a:fillRect/>
            </a:stretch>
          </p:blipFill>
          <p:spPr>
            <a:xfrm>
              <a:off x="180975" y="3828986"/>
              <a:ext cx="3005201" cy="2948051"/>
            </a:xfrm>
            <a:prstGeom prst="rect">
              <a:avLst/>
            </a:prstGeom>
          </p:spPr>
        </p:pic>
        <p:sp>
          <p:nvSpPr>
            <p:cNvPr id="7" name="object 7"/>
            <p:cNvSpPr/>
            <p:nvPr/>
          </p:nvSpPr>
          <p:spPr>
            <a:xfrm>
              <a:off x="219075" y="3867149"/>
              <a:ext cx="2876550" cy="2819400"/>
            </a:xfrm>
            <a:custGeom>
              <a:avLst/>
              <a:gdLst/>
              <a:ahLst/>
              <a:cxnLst/>
              <a:rect l="l" t="t" r="r" b="b"/>
              <a:pathLst>
                <a:path w="2876550" h="2819400">
                  <a:moveTo>
                    <a:pt x="2876550" y="0"/>
                  </a:moveTo>
                  <a:lnTo>
                    <a:pt x="0" y="0"/>
                  </a:lnTo>
                  <a:lnTo>
                    <a:pt x="0" y="2819400"/>
                  </a:lnTo>
                  <a:lnTo>
                    <a:pt x="2876550" y="2819400"/>
                  </a:lnTo>
                  <a:lnTo>
                    <a:pt x="2876550" y="0"/>
                  </a:lnTo>
                  <a:close/>
                </a:path>
              </a:pathLst>
            </a:custGeom>
            <a:solidFill>
              <a:srgbClr val="FFFFFF"/>
            </a:solidFill>
          </p:spPr>
          <p:txBody>
            <a:bodyPr wrap="square" lIns="0" tIns="0" rIns="0" bIns="0" rtlCol="0"/>
            <a:lstStyle/>
            <a:p>
              <a:endParaRPr>
                <a:latin typeface="Calibri" panose="020F0502020204030204" pitchFamily="34" charset="0"/>
                <a:cs typeface="Calibri" panose="020F0502020204030204" pitchFamily="34" charset="0"/>
              </a:endParaRPr>
            </a:p>
          </p:txBody>
        </p:sp>
      </p:grpSp>
      <p:sp>
        <p:nvSpPr>
          <p:cNvPr id="8" name="object 8"/>
          <p:cNvSpPr txBox="1"/>
          <p:nvPr/>
        </p:nvSpPr>
        <p:spPr>
          <a:xfrm>
            <a:off x="617855" y="5428615"/>
            <a:ext cx="2166620" cy="323807"/>
          </a:xfrm>
          <a:prstGeom prst="rect">
            <a:avLst/>
          </a:prstGeom>
        </p:spPr>
        <p:txBody>
          <a:bodyPr vert="horz" wrap="square" lIns="0" tIns="15875" rIns="0" bIns="0" rtlCol="0">
            <a:spAutoFit/>
          </a:bodyPr>
          <a:lstStyle/>
          <a:p>
            <a:pPr marL="12700">
              <a:spcBef>
                <a:spcPts val="125"/>
              </a:spcBef>
            </a:pPr>
            <a:r>
              <a:rPr sz="2000">
                <a:latin typeface="Microsoft Sans Serif"/>
                <a:cs typeface="Microsoft Sans Serif"/>
              </a:rPr>
              <a:t>In</a:t>
            </a:r>
            <a:r>
              <a:rPr sz="2000" spc="-31">
                <a:latin typeface="Microsoft Sans Serif"/>
                <a:cs typeface="Microsoft Sans Serif"/>
              </a:rPr>
              <a:t> </a:t>
            </a:r>
            <a:r>
              <a:rPr sz="2000" spc="-91">
                <a:latin typeface="Microsoft Sans Serif"/>
                <a:cs typeface="Microsoft Sans Serif"/>
              </a:rPr>
              <a:t>Review:</a:t>
            </a:r>
            <a:r>
              <a:rPr sz="2000" spc="-45">
                <a:latin typeface="Microsoft Sans Serif"/>
                <a:cs typeface="Microsoft Sans Serif"/>
              </a:rPr>
              <a:t> </a:t>
            </a:r>
            <a:r>
              <a:rPr lang="en-US" sz="2000" spc="91">
                <a:latin typeface="Microsoft Sans Serif"/>
                <a:cs typeface="Microsoft Sans Serif"/>
              </a:rPr>
              <a:t>808</a:t>
            </a:r>
            <a:r>
              <a:rPr sz="2000" spc="-5">
                <a:latin typeface="Microsoft Sans Serif"/>
                <a:cs typeface="Microsoft Sans Serif"/>
              </a:rPr>
              <a:t> </a:t>
            </a:r>
            <a:r>
              <a:rPr sz="2000" spc="-105">
                <a:latin typeface="Microsoft Sans Serif"/>
                <a:cs typeface="Microsoft Sans Serif"/>
              </a:rPr>
              <a:t>DUs</a:t>
            </a:r>
            <a:endParaRPr sz="2000">
              <a:latin typeface="Microsoft Sans Serif"/>
              <a:cs typeface="Microsoft Sans Serif"/>
            </a:endParaRPr>
          </a:p>
        </p:txBody>
      </p:sp>
      <p:pic>
        <p:nvPicPr>
          <p:cNvPr id="9" name="object 9"/>
          <p:cNvPicPr/>
          <p:nvPr/>
        </p:nvPicPr>
        <p:blipFill>
          <a:blip r:embed="rId4" cstate="print"/>
          <a:stretch>
            <a:fillRect/>
          </a:stretch>
        </p:blipFill>
        <p:spPr>
          <a:xfrm>
            <a:off x="284161" y="4113276"/>
            <a:ext cx="222251" cy="212725"/>
          </a:xfrm>
          <a:prstGeom prst="rect">
            <a:avLst/>
          </a:prstGeom>
        </p:spPr>
      </p:pic>
      <p:pic>
        <p:nvPicPr>
          <p:cNvPr id="10" name="object 10"/>
          <p:cNvPicPr/>
          <p:nvPr/>
        </p:nvPicPr>
        <p:blipFill>
          <a:blip r:embed="rId5" cstate="print"/>
          <a:stretch>
            <a:fillRect/>
          </a:stretch>
        </p:blipFill>
        <p:spPr>
          <a:xfrm>
            <a:off x="284161" y="5503927"/>
            <a:ext cx="222251" cy="212661"/>
          </a:xfrm>
          <a:prstGeom prst="rect">
            <a:avLst/>
          </a:prstGeom>
        </p:spPr>
      </p:pic>
      <p:sp>
        <p:nvSpPr>
          <p:cNvPr id="11" name="object 11"/>
          <p:cNvSpPr txBox="1"/>
          <p:nvPr/>
        </p:nvSpPr>
        <p:spPr>
          <a:xfrm>
            <a:off x="617857" y="4023042"/>
            <a:ext cx="2406015" cy="323807"/>
          </a:xfrm>
          <a:prstGeom prst="rect">
            <a:avLst/>
          </a:prstGeom>
        </p:spPr>
        <p:txBody>
          <a:bodyPr vert="horz" wrap="square" lIns="0" tIns="15875" rIns="0" bIns="0" rtlCol="0">
            <a:spAutoFit/>
          </a:bodyPr>
          <a:lstStyle/>
          <a:p>
            <a:pPr marL="12700">
              <a:spcBef>
                <a:spcPts val="125"/>
              </a:spcBef>
            </a:pPr>
            <a:r>
              <a:rPr sz="2000" spc="-31">
                <a:latin typeface="Microsoft Sans Serif"/>
                <a:cs typeface="Microsoft Sans Serif"/>
              </a:rPr>
              <a:t>Approved</a:t>
            </a:r>
            <a:r>
              <a:rPr spc="-31">
                <a:latin typeface="Microsoft Sans Serif"/>
                <a:cs typeface="Microsoft Sans Serif"/>
              </a:rPr>
              <a:t>:</a:t>
            </a:r>
            <a:r>
              <a:rPr spc="-60">
                <a:latin typeface="Microsoft Sans Serif"/>
                <a:cs typeface="Microsoft Sans Serif"/>
              </a:rPr>
              <a:t> </a:t>
            </a:r>
            <a:r>
              <a:rPr lang="en-US" sz="2000" spc="51">
                <a:latin typeface="Microsoft Sans Serif"/>
                <a:cs typeface="Microsoft Sans Serif"/>
              </a:rPr>
              <a:t>2</a:t>
            </a:r>
            <a:r>
              <a:rPr sz="2000" spc="51">
                <a:latin typeface="Microsoft Sans Serif"/>
                <a:cs typeface="Microsoft Sans Serif"/>
              </a:rPr>
              <a:t>,</a:t>
            </a:r>
            <a:r>
              <a:rPr lang="en-US" sz="2000" spc="51">
                <a:latin typeface="Microsoft Sans Serif"/>
                <a:cs typeface="Microsoft Sans Serif"/>
              </a:rPr>
              <a:t>513</a:t>
            </a:r>
            <a:r>
              <a:rPr sz="2000" spc="140">
                <a:latin typeface="Microsoft Sans Serif"/>
                <a:cs typeface="Microsoft Sans Serif"/>
              </a:rPr>
              <a:t> </a:t>
            </a:r>
            <a:r>
              <a:rPr sz="2000" spc="-91">
                <a:latin typeface="Microsoft Sans Serif"/>
                <a:cs typeface="Microsoft Sans Serif"/>
              </a:rPr>
              <a:t>DUs</a:t>
            </a:r>
            <a:endParaRPr sz="2000">
              <a:latin typeface="Microsoft Sans Serif"/>
              <a:cs typeface="Microsoft Sans Serif"/>
            </a:endParaRPr>
          </a:p>
        </p:txBody>
      </p:sp>
      <p:sp>
        <p:nvSpPr>
          <p:cNvPr id="12" name="object 12"/>
          <p:cNvSpPr txBox="1"/>
          <p:nvPr/>
        </p:nvSpPr>
        <p:spPr>
          <a:xfrm>
            <a:off x="506414" y="4458653"/>
            <a:ext cx="1116647" cy="828432"/>
          </a:xfrm>
          <a:prstGeom prst="rect">
            <a:avLst/>
          </a:prstGeom>
        </p:spPr>
        <p:txBody>
          <a:bodyPr vert="horz" wrap="square" lIns="0" tIns="12700" rIns="0" bIns="0" rtlCol="0">
            <a:spAutoFit/>
          </a:bodyPr>
          <a:lstStyle/>
          <a:p>
            <a:pPr marL="12700">
              <a:spcBef>
                <a:spcPts val="100"/>
              </a:spcBef>
            </a:pPr>
            <a:r>
              <a:rPr>
                <a:latin typeface="Arial Rounded MT Bold"/>
                <a:cs typeface="Arial Rounded MT Bold"/>
              </a:rPr>
              <a:t>A</a:t>
            </a:r>
            <a:r>
              <a:rPr>
                <a:latin typeface="Calibri"/>
                <a:cs typeface="Calibri"/>
              </a:rPr>
              <a:t>:</a:t>
            </a:r>
            <a:r>
              <a:rPr spc="-25">
                <a:latin typeface="Calibri"/>
                <a:cs typeface="Calibri"/>
              </a:rPr>
              <a:t> </a:t>
            </a:r>
            <a:r>
              <a:rPr lang="en-US" spc="-25">
                <a:latin typeface="Calibri"/>
                <a:cs typeface="Calibri"/>
              </a:rPr>
              <a:t>55</a:t>
            </a:r>
            <a:r>
              <a:rPr spc="-5">
                <a:latin typeface="Calibri"/>
                <a:cs typeface="Calibri"/>
              </a:rPr>
              <a:t> </a:t>
            </a:r>
            <a:r>
              <a:rPr sz="1100" spc="-25">
                <a:latin typeface="Calibri"/>
                <a:cs typeface="Calibri"/>
              </a:rPr>
              <a:t>DUs</a:t>
            </a:r>
            <a:endParaRPr sz="1100">
              <a:latin typeface="Calibri"/>
              <a:cs typeface="Calibri"/>
            </a:endParaRPr>
          </a:p>
          <a:p>
            <a:pPr marL="12700">
              <a:lnSpc>
                <a:spcPts val="2135"/>
              </a:lnSpc>
              <a:spcBef>
                <a:spcPts val="20"/>
              </a:spcBef>
            </a:pPr>
            <a:r>
              <a:rPr>
                <a:latin typeface="Arial Rounded MT Bold"/>
                <a:cs typeface="Arial Rounded MT Bold"/>
              </a:rPr>
              <a:t>B</a:t>
            </a:r>
            <a:r>
              <a:rPr>
                <a:latin typeface="Calibri"/>
                <a:cs typeface="Calibri"/>
              </a:rPr>
              <a:t>:</a:t>
            </a:r>
            <a:r>
              <a:rPr spc="-40">
                <a:latin typeface="Calibri"/>
                <a:cs typeface="Calibri"/>
              </a:rPr>
              <a:t> </a:t>
            </a:r>
            <a:r>
              <a:rPr lang="en-US" spc="-11">
                <a:latin typeface="Calibri"/>
                <a:cs typeface="Calibri"/>
              </a:rPr>
              <a:t>427</a:t>
            </a:r>
            <a:r>
              <a:rPr spc="-125">
                <a:latin typeface="Calibri"/>
                <a:cs typeface="Calibri"/>
              </a:rPr>
              <a:t> </a:t>
            </a:r>
            <a:r>
              <a:rPr sz="1100" spc="-25">
                <a:latin typeface="Calibri"/>
                <a:cs typeface="Calibri"/>
              </a:rPr>
              <a:t>DUs</a:t>
            </a:r>
            <a:endParaRPr sz="1100">
              <a:latin typeface="Calibri"/>
              <a:cs typeface="Calibri"/>
            </a:endParaRPr>
          </a:p>
          <a:p>
            <a:pPr marL="12700">
              <a:lnSpc>
                <a:spcPts val="2135"/>
              </a:lnSpc>
            </a:pPr>
            <a:r>
              <a:rPr>
                <a:latin typeface="Arial Rounded MT Bold"/>
                <a:cs typeface="Arial Rounded MT Bold"/>
              </a:rPr>
              <a:t>C</a:t>
            </a:r>
            <a:r>
              <a:rPr>
                <a:latin typeface="Calibri"/>
                <a:cs typeface="Calibri"/>
              </a:rPr>
              <a:t>:</a:t>
            </a:r>
            <a:r>
              <a:rPr spc="-11">
                <a:latin typeface="Calibri"/>
                <a:cs typeface="Calibri"/>
              </a:rPr>
              <a:t> </a:t>
            </a:r>
            <a:r>
              <a:rPr lang="en-US">
                <a:latin typeface="Calibri"/>
                <a:cs typeface="Calibri"/>
              </a:rPr>
              <a:t>1,238</a:t>
            </a:r>
            <a:r>
              <a:rPr spc="11">
                <a:latin typeface="Calibri"/>
                <a:cs typeface="Calibri"/>
              </a:rPr>
              <a:t> </a:t>
            </a:r>
            <a:r>
              <a:rPr sz="1100" spc="-25">
                <a:latin typeface="Calibri"/>
                <a:cs typeface="Calibri"/>
              </a:rPr>
              <a:t>DUs</a:t>
            </a:r>
            <a:endParaRPr sz="1100">
              <a:latin typeface="Calibri"/>
              <a:cs typeface="Calibri"/>
            </a:endParaRPr>
          </a:p>
        </p:txBody>
      </p:sp>
      <p:sp>
        <p:nvSpPr>
          <p:cNvPr id="13" name="object 13"/>
          <p:cNvSpPr txBox="1"/>
          <p:nvPr/>
        </p:nvSpPr>
        <p:spPr>
          <a:xfrm>
            <a:off x="1845692" y="4466272"/>
            <a:ext cx="920115" cy="566822"/>
          </a:xfrm>
          <a:prstGeom prst="rect">
            <a:avLst/>
          </a:prstGeom>
        </p:spPr>
        <p:txBody>
          <a:bodyPr vert="horz" wrap="square" lIns="0" tIns="12700" rIns="0" bIns="0" rtlCol="0">
            <a:spAutoFit/>
          </a:bodyPr>
          <a:lstStyle/>
          <a:p>
            <a:pPr marL="12700">
              <a:spcBef>
                <a:spcPts val="100"/>
              </a:spcBef>
            </a:pPr>
            <a:r>
              <a:rPr>
                <a:latin typeface="Arial Rounded MT Bold"/>
                <a:cs typeface="Arial Rounded MT Bold"/>
              </a:rPr>
              <a:t>D</a:t>
            </a:r>
            <a:r>
              <a:rPr>
                <a:latin typeface="Calibri"/>
                <a:cs typeface="Calibri"/>
              </a:rPr>
              <a:t>:</a:t>
            </a:r>
            <a:r>
              <a:rPr spc="-5">
                <a:latin typeface="Calibri"/>
                <a:cs typeface="Calibri"/>
              </a:rPr>
              <a:t> </a:t>
            </a:r>
            <a:r>
              <a:rPr lang="en-US">
                <a:latin typeface="Calibri"/>
                <a:cs typeface="Calibri"/>
              </a:rPr>
              <a:t>383</a:t>
            </a:r>
            <a:r>
              <a:rPr spc="20">
                <a:latin typeface="Calibri"/>
                <a:cs typeface="Calibri"/>
              </a:rPr>
              <a:t> </a:t>
            </a:r>
            <a:r>
              <a:rPr sz="1100" spc="-25">
                <a:latin typeface="Calibri"/>
                <a:cs typeface="Calibri"/>
              </a:rPr>
              <a:t>DUs</a:t>
            </a:r>
            <a:endParaRPr sz="1100">
              <a:latin typeface="Calibri"/>
              <a:cs typeface="Calibri"/>
            </a:endParaRPr>
          </a:p>
          <a:p>
            <a:pPr marL="12700">
              <a:spcBef>
                <a:spcPts val="20"/>
              </a:spcBef>
            </a:pPr>
            <a:r>
              <a:rPr>
                <a:latin typeface="Arial Rounded MT Bold"/>
                <a:cs typeface="Arial Rounded MT Bold"/>
              </a:rPr>
              <a:t>E</a:t>
            </a:r>
            <a:r>
              <a:rPr>
                <a:latin typeface="Calibri"/>
                <a:cs typeface="Calibri"/>
              </a:rPr>
              <a:t>:</a:t>
            </a:r>
            <a:r>
              <a:rPr spc="-15">
                <a:latin typeface="Calibri"/>
                <a:cs typeface="Calibri"/>
              </a:rPr>
              <a:t> </a:t>
            </a:r>
            <a:r>
              <a:rPr lang="en-US">
                <a:latin typeface="Calibri"/>
                <a:cs typeface="Calibri"/>
              </a:rPr>
              <a:t>410</a:t>
            </a:r>
            <a:r>
              <a:rPr spc="11">
                <a:latin typeface="Calibri"/>
                <a:cs typeface="Calibri"/>
              </a:rPr>
              <a:t> </a:t>
            </a:r>
            <a:r>
              <a:rPr sz="1100" spc="-25">
                <a:latin typeface="Calibri"/>
                <a:cs typeface="Calibri"/>
              </a:rPr>
              <a:t>DUs</a:t>
            </a:r>
            <a:endParaRPr sz="1100">
              <a:latin typeface="Calibri"/>
              <a:cs typeface="Calibri"/>
            </a:endParaRPr>
          </a:p>
        </p:txBody>
      </p:sp>
      <p:sp>
        <p:nvSpPr>
          <p:cNvPr id="14" name="object 14"/>
          <p:cNvSpPr/>
          <p:nvPr/>
        </p:nvSpPr>
        <p:spPr>
          <a:xfrm>
            <a:off x="1757427" y="4519676"/>
            <a:ext cx="0" cy="755651"/>
          </a:xfrm>
          <a:custGeom>
            <a:avLst/>
            <a:gdLst/>
            <a:ahLst/>
            <a:cxnLst/>
            <a:rect l="l" t="t" r="r" b="b"/>
            <a:pathLst>
              <a:path h="755650">
                <a:moveTo>
                  <a:pt x="0" y="0"/>
                </a:moveTo>
                <a:lnTo>
                  <a:pt x="0" y="755269"/>
                </a:lnTo>
              </a:path>
            </a:pathLst>
          </a:custGeom>
          <a:ln w="28575">
            <a:solidFill>
              <a:srgbClr val="000000"/>
            </a:solidFill>
          </a:ln>
        </p:spPr>
        <p:txBody>
          <a:bodyPr wrap="square" lIns="0" tIns="0" rIns="0" bIns="0" rtlCol="0"/>
          <a:lstStyle/>
          <a:p>
            <a:endParaRPr/>
          </a:p>
        </p:txBody>
      </p:sp>
      <p:sp>
        <p:nvSpPr>
          <p:cNvPr id="15" name="object 15"/>
          <p:cNvSpPr txBox="1"/>
          <p:nvPr/>
        </p:nvSpPr>
        <p:spPr>
          <a:xfrm>
            <a:off x="502605" y="5767705"/>
            <a:ext cx="1116647" cy="828432"/>
          </a:xfrm>
          <a:prstGeom prst="rect">
            <a:avLst/>
          </a:prstGeom>
        </p:spPr>
        <p:txBody>
          <a:bodyPr vert="horz" wrap="square" lIns="0" tIns="12700" rIns="0" bIns="0" rtlCol="0">
            <a:spAutoFit/>
          </a:bodyPr>
          <a:lstStyle/>
          <a:p>
            <a:pPr marL="12700">
              <a:spcBef>
                <a:spcPts val="100"/>
              </a:spcBef>
            </a:pPr>
            <a:r>
              <a:rPr>
                <a:solidFill>
                  <a:srgbClr val="404040"/>
                </a:solidFill>
                <a:latin typeface="Arial Rounded MT Bold"/>
                <a:cs typeface="Arial Rounded MT Bold"/>
              </a:rPr>
              <a:t>A</a:t>
            </a:r>
            <a:r>
              <a:rPr>
                <a:solidFill>
                  <a:srgbClr val="404040"/>
                </a:solidFill>
                <a:latin typeface="Calibri"/>
                <a:cs typeface="Calibri"/>
              </a:rPr>
              <a:t>:</a:t>
            </a:r>
            <a:r>
              <a:rPr spc="-15">
                <a:solidFill>
                  <a:srgbClr val="404040"/>
                </a:solidFill>
                <a:latin typeface="Calibri"/>
                <a:cs typeface="Calibri"/>
              </a:rPr>
              <a:t> </a:t>
            </a:r>
            <a:r>
              <a:rPr lang="en-US">
                <a:solidFill>
                  <a:srgbClr val="404040"/>
                </a:solidFill>
                <a:latin typeface="Calibri"/>
                <a:cs typeface="Calibri"/>
              </a:rPr>
              <a:t>5</a:t>
            </a:r>
            <a:r>
              <a:rPr spc="11">
                <a:solidFill>
                  <a:srgbClr val="404040"/>
                </a:solidFill>
                <a:latin typeface="Calibri"/>
                <a:cs typeface="Calibri"/>
              </a:rPr>
              <a:t> </a:t>
            </a:r>
            <a:r>
              <a:rPr sz="1100" spc="-25">
                <a:solidFill>
                  <a:srgbClr val="404040"/>
                </a:solidFill>
                <a:latin typeface="Calibri"/>
                <a:cs typeface="Calibri"/>
              </a:rPr>
              <a:t>DUs</a:t>
            </a:r>
            <a:endParaRPr sz="1100">
              <a:latin typeface="Calibri"/>
              <a:cs typeface="Calibri"/>
            </a:endParaRPr>
          </a:p>
          <a:p>
            <a:pPr marL="12700">
              <a:lnSpc>
                <a:spcPts val="2131"/>
              </a:lnSpc>
              <a:spcBef>
                <a:spcPts val="20"/>
              </a:spcBef>
            </a:pPr>
            <a:r>
              <a:rPr>
                <a:solidFill>
                  <a:srgbClr val="404040"/>
                </a:solidFill>
                <a:latin typeface="Arial Rounded MT Bold"/>
                <a:cs typeface="Arial Rounded MT Bold"/>
              </a:rPr>
              <a:t>B</a:t>
            </a:r>
            <a:r>
              <a:rPr>
                <a:solidFill>
                  <a:srgbClr val="404040"/>
                </a:solidFill>
                <a:latin typeface="Calibri"/>
                <a:cs typeface="Calibri"/>
              </a:rPr>
              <a:t>:</a:t>
            </a:r>
            <a:r>
              <a:rPr spc="-35">
                <a:solidFill>
                  <a:srgbClr val="404040"/>
                </a:solidFill>
                <a:latin typeface="Calibri"/>
                <a:cs typeface="Calibri"/>
              </a:rPr>
              <a:t> </a:t>
            </a:r>
            <a:r>
              <a:rPr lang="en-US" spc="-11">
                <a:solidFill>
                  <a:srgbClr val="404040"/>
                </a:solidFill>
                <a:latin typeface="Calibri"/>
                <a:cs typeface="Calibri"/>
              </a:rPr>
              <a:t>282</a:t>
            </a:r>
            <a:r>
              <a:rPr spc="-120">
                <a:solidFill>
                  <a:srgbClr val="404040"/>
                </a:solidFill>
                <a:latin typeface="Calibri"/>
                <a:cs typeface="Calibri"/>
              </a:rPr>
              <a:t> </a:t>
            </a:r>
            <a:r>
              <a:rPr sz="1100" spc="-25">
                <a:solidFill>
                  <a:srgbClr val="404040"/>
                </a:solidFill>
                <a:latin typeface="Calibri"/>
                <a:cs typeface="Calibri"/>
              </a:rPr>
              <a:t>DUs</a:t>
            </a:r>
            <a:endParaRPr sz="1100">
              <a:latin typeface="Calibri"/>
              <a:cs typeface="Calibri"/>
            </a:endParaRPr>
          </a:p>
          <a:p>
            <a:pPr marL="12700">
              <a:lnSpc>
                <a:spcPts val="2131"/>
              </a:lnSpc>
            </a:pPr>
            <a:r>
              <a:rPr>
                <a:solidFill>
                  <a:srgbClr val="404040"/>
                </a:solidFill>
                <a:latin typeface="Arial Rounded MT Bold"/>
                <a:cs typeface="Arial Rounded MT Bold"/>
              </a:rPr>
              <a:t>C</a:t>
            </a:r>
            <a:r>
              <a:rPr>
                <a:solidFill>
                  <a:srgbClr val="404040"/>
                </a:solidFill>
                <a:latin typeface="Calibri"/>
                <a:cs typeface="Calibri"/>
              </a:rPr>
              <a:t>:</a:t>
            </a:r>
            <a:r>
              <a:rPr spc="-11">
                <a:solidFill>
                  <a:srgbClr val="404040"/>
                </a:solidFill>
                <a:latin typeface="Calibri"/>
                <a:cs typeface="Calibri"/>
              </a:rPr>
              <a:t> </a:t>
            </a:r>
            <a:r>
              <a:rPr lang="en-US">
                <a:solidFill>
                  <a:srgbClr val="404040"/>
                </a:solidFill>
                <a:latin typeface="Calibri"/>
                <a:cs typeface="Calibri"/>
              </a:rPr>
              <a:t>252</a:t>
            </a:r>
            <a:r>
              <a:rPr spc="11">
                <a:solidFill>
                  <a:srgbClr val="404040"/>
                </a:solidFill>
                <a:latin typeface="Calibri"/>
                <a:cs typeface="Calibri"/>
              </a:rPr>
              <a:t> </a:t>
            </a:r>
            <a:r>
              <a:rPr sz="1100" spc="-25">
                <a:solidFill>
                  <a:srgbClr val="404040"/>
                </a:solidFill>
                <a:latin typeface="Calibri"/>
                <a:cs typeface="Calibri"/>
              </a:rPr>
              <a:t>DUs</a:t>
            </a:r>
            <a:endParaRPr sz="1100">
              <a:latin typeface="Calibri"/>
              <a:cs typeface="Calibri"/>
            </a:endParaRPr>
          </a:p>
        </p:txBody>
      </p:sp>
      <p:sp>
        <p:nvSpPr>
          <p:cNvPr id="16" name="object 16"/>
          <p:cNvSpPr txBox="1"/>
          <p:nvPr/>
        </p:nvSpPr>
        <p:spPr>
          <a:xfrm>
            <a:off x="1845692" y="5787072"/>
            <a:ext cx="938781" cy="566822"/>
          </a:xfrm>
          <a:prstGeom prst="rect">
            <a:avLst/>
          </a:prstGeom>
        </p:spPr>
        <p:txBody>
          <a:bodyPr vert="horz" wrap="square" lIns="0" tIns="12700" rIns="0" bIns="0" rtlCol="0">
            <a:spAutoFit/>
          </a:bodyPr>
          <a:lstStyle/>
          <a:p>
            <a:pPr marL="12700">
              <a:spcBef>
                <a:spcPts val="100"/>
              </a:spcBef>
            </a:pPr>
            <a:r>
              <a:rPr>
                <a:solidFill>
                  <a:srgbClr val="404040"/>
                </a:solidFill>
                <a:latin typeface="Arial Rounded MT Bold"/>
                <a:cs typeface="Arial Rounded MT Bold"/>
              </a:rPr>
              <a:t>D</a:t>
            </a:r>
            <a:r>
              <a:rPr>
                <a:solidFill>
                  <a:srgbClr val="404040"/>
                </a:solidFill>
                <a:latin typeface="Calibri"/>
                <a:cs typeface="Calibri"/>
              </a:rPr>
              <a:t>:</a:t>
            </a:r>
            <a:r>
              <a:rPr spc="-5">
                <a:solidFill>
                  <a:srgbClr val="404040"/>
                </a:solidFill>
                <a:latin typeface="Calibri"/>
                <a:cs typeface="Calibri"/>
              </a:rPr>
              <a:t> </a:t>
            </a:r>
            <a:r>
              <a:rPr lang="en-US">
                <a:solidFill>
                  <a:srgbClr val="404040"/>
                </a:solidFill>
                <a:latin typeface="Calibri"/>
                <a:cs typeface="Calibri"/>
              </a:rPr>
              <a:t>176</a:t>
            </a:r>
            <a:r>
              <a:rPr spc="20">
                <a:solidFill>
                  <a:srgbClr val="404040"/>
                </a:solidFill>
                <a:latin typeface="Calibri"/>
                <a:cs typeface="Calibri"/>
              </a:rPr>
              <a:t> </a:t>
            </a:r>
            <a:r>
              <a:rPr sz="1100" spc="-25">
                <a:solidFill>
                  <a:srgbClr val="404040"/>
                </a:solidFill>
                <a:latin typeface="Calibri"/>
                <a:cs typeface="Calibri"/>
              </a:rPr>
              <a:t>DUs</a:t>
            </a:r>
            <a:endParaRPr sz="1100">
              <a:latin typeface="Calibri"/>
              <a:cs typeface="Calibri"/>
            </a:endParaRPr>
          </a:p>
          <a:p>
            <a:pPr marL="12700">
              <a:spcBef>
                <a:spcPts val="20"/>
              </a:spcBef>
            </a:pPr>
            <a:r>
              <a:rPr>
                <a:solidFill>
                  <a:srgbClr val="404040"/>
                </a:solidFill>
                <a:latin typeface="Arial Rounded MT Bold"/>
                <a:cs typeface="Arial Rounded MT Bold"/>
              </a:rPr>
              <a:t>E</a:t>
            </a:r>
            <a:r>
              <a:rPr>
                <a:solidFill>
                  <a:srgbClr val="404040"/>
                </a:solidFill>
                <a:latin typeface="Calibri"/>
                <a:cs typeface="Calibri"/>
              </a:rPr>
              <a:t>: </a:t>
            </a:r>
            <a:r>
              <a:rPr lang="en-US">
                <a:solidFill>
                  <a:srgbClr val="404040"/>
                </a:solidFill>
                <a:latin typeface="Calibri"/>
                <a:cs typeface="Calibri"/>
              </a:rPr>
              <a:t>93</a:t>
            </a:r>
            <a:r>
              <a:rPr spc="25">
                <a:solidFill>
                  <a:srgbClr val="404040"/>
                </a:solidFill>
                <a:latin typeface="Calibri"/>
                <a:cs typeface="Calibri"/>
              </a:rPr>
              <a:t> </a:t>
            </a:r>
            <a:r>
              <a:rPr sz="1100" spc="-25">
                <a:solidFill>
                  <a:srgbClr val="404040"/>
                </a:solidFill>
                <a:latin typeface="Calibri"/>
                <a:cs typeface="Calibri"/>
              </a:rPr>
              <a:t>DUs</a:t>
            </a:r>
            <a:endParaRPr sz="1100">
              <a:latin typeface="Calibri"/>
              <a:cs typeface="Calibri"/>
            </a:endParaRPr>
          </a:p>
        </p:txBody>
      </p:sp>
      <p:sp>
        <p:nvSpPr>
          <p:cNvPr id="17" name="object 17"/>
          <p:cNvSpPr/>
          <p:nvPr/>
        </p:nvSpPr>
        <p:spPr>
          <a:xfrm>
            <a:off x="1757427" y="5843587"/>
            <a:ext cx="0" cy="755651"/>
          </a:xfrm>
          <a:custGeom>
            <a:avLst/>
            <a:gdLst/>
            <a:ahLst/>
            <a:cxnLst/>
            <a:rect l="l" t="t" r="r" b="b"/>
            <a:pathLst>
              <a:path h="755650">
                <a:moveTo>
                  <a:pt x="0" y="0"/>
                </a:moveTo>
                <a:lnTo>
                  <a:pt x="0" y="755357"/>
                </a:lnTo>
              </a:path>
            </a:pathLst>
          </a:custGeom>
          <a:ln w="28575">
            <a:solidFill>
              <a:srgbClr val="000000"/>
            </a:solidFill>
          </a:ln>
        </p:spPr>
        <p:txBody>
          <a:bodyPr wrap="square" lIns="0" tIns="0" rIns="0" bIns="0" rtlCol="0"/>
          <a:lstStyle/>
          <a:p>
            <a:endParaRPr/>
          </a:p>
        </p:txBody>
      </p:sp>
      <p:grpSp>
        <p:nvGrpSpPr>
          <p:cNvPr id="18" name="Group 17">
            <a:extLst>
              <a:ext uri="{FF2B5EF4-FFF2-40B4-BE49-F238E27FC236}">
                <a16:creationId xmlns:a16="http://schemas.microsoft.com/office/drawing/2014/main" id="{4954D6ED-C9A1-9612-3E01-7565377570E0}"/>
              </a:ext>
            </a:extLst>
          </p:cNvPr>
          <p:cNvGrpSpPr/>
          <p:nvPr/>
        </p:nvGrpSpPr>
        <p:grpSpPr>
          <a:xfrm>
            <a:off x="2910115" y="288216"/>
            <a:ext cx="5754917" cy="4864553"/>
            <a:chOff x="2910114" y="288216"/>
            <a:chExt cx="5754917" cy="4864553"/>
          </a:xfrm>
        </p:grpSpPr>
        <p:sp>
          <p:nvSpPr>
            <p:cNvPr id="19" name="TextBox 18">
              <a:extLst>
                <a:ext uri="{FF2B5EF4-FFF2-40B4-BE49-F238E27FC236}">
                  <a16:creationId xmlns:a16="http://schemas.microsoft.com/office/drawing/2014/main" id="{ED29CE04-0E28-6A54-E834-4B8720FC6EA4}"/>
                </a:ext>
              </a:extLst>
            </p:cNvPr>
            <p:cNvSpPr txBox="1"/>
            <p:nvPr/>
          </p:nvSpPr>
          <p:spPr>
            <a:xfrm>
              <a:off x="7576459" y="288216"/>
              <a:ext cx="1088572" cy="769441"/>
            </a:xfrm>
            <a:prstGeom prst="rect">
              <a:avLst/>
            </a:prstGeom>
            <a:noFill/>
          </p:spPr>
          <p:txBody>
            <a:bodyPr wrap="square" rtlCol="0">
              <a:spAutoFit/>
            </a:bodyPr>
            <a:lstStyle/>
            <a:p>
              <a:r>
                <a:rPr lang="en-US" sz="4400">
                  <a:solidFill>
                    <a:schemeClr val="tx1">
                      <a:alpha val="35000"/>
                    </a:schemeClr>
                  </a:solidFill>
                </a:rPr>
                <a:t>B</a:t>
              </a:r>
              <a:endParaRPr lang="en-US" sz="1600">
                <a:solidFill>
                  <a:schemeClr val="tx1">
                    <a:alpha val="35000"/>
                  </a:schemeClr>
                </a:solidFill>
              </a:endParaRPr>
            </a:p>
          </p:txBody>
        </p:sp>
        <p:sp>
          <p:nvSpPr>
            <p:cNvPr id="20" name="TextBox 19">
              <a:extLst>
                <a:ext uri="{FF2B5EF4-FFF2-40B4-BE49-F238E27FC236}">
                  <a16:creationId xmlns:a16="http://schemas.microsoft.com/office/drawing/2014/main" id="{E9108370-D16D-5E1E-1416-C2A6752D9A04}"/>
                </a:ext>
              </a:extLst>
            </p:cNvPr>
            <p:cNvSpPr txBox="1"/>
            <p:nvPr/>
          </p:nvSpPr>
          <p:spPr>
            <a:xfrm>
              <a:off x="2910114" y="1395767"/>
              <a:ext cx="1088572" cy="830997"/>
            </a:xfrm>
            <a:prstGeom prst="rect">
              <a:avLst/>
            </a:prstGeom>
            <a:noFill/>
          </p:spPr>
          <p:txBody>
            <a:bodyPr wrap="square" rtlCol="0">
              <a:spAutoFit/>
            </a:bodyPr>
            <a:lstStyle/>
            <a:p>
              <a:r>
                <a:rPr lang="en-US" sz="4800">
                  <a:solidFill>
                    <a:schemeClr val="tx1">
                      <a:alpha val="49000"/>
                    </a:schemeClr>
                  </a:solidFill>
                </a:rPr>
                <a:t>E</a:t>
              </a:r>
              <a:endParaRPr lang="en-US">
                <a:solidFill>
                  <a:schemeClr val="tx1">
                    <a:alpha val="49000"/>
                  </a:schemeClr>
                </a:solidFill>
              </a:endParaRPr>
            </a:p>
          </p:txBody>
        </p:sp>
        <p:sp>
          <p:nvSpPr>
            <p:cNvPr id="21" name="TextBox 20">
              <a:extLst>
                <a:ext uri="{FF2B5EF4-FFF2-40B4-BE49-F238E27FC236}">
                  <a16:creationId xmlns:a16="http://schemas.microsoft.com/office/drawing/2014/main" id="{E1BB237B-E471-9986-C965-A1EC0001AC8B}"/>
                </a:ext>
              </a:extLst>
            </p:cNvPr>
            <p:cNvSpPr txBox="1"/>
            <p:nvPr/>
          </p:nvSpPr>
          <p:spPr>
            <a:xfrm>
              <a:off x="6284684" y="2178635"/>
              <a:ext cx="1088572" cy="830997"/>
            </a:xfrm>
            <a:prstGeom prst="rect">
              <a:avLst/>
            </a:prstGeom>
            <a:noFill/>
          </p:spPr>
          <p:txBody>
            <a:bodyPr wrap="square" rtlCol="0">
              <a:spAutoFit/>
            </a:bodyPr>
            <a:lstStyle/>
            <a:p>
              <a:r>
                <a:rPr lang="en-US" sz="4800">
                  <a:solidFill>
                    <a:schemeClr val="tx1">
                      <a:alpha val="49000"/>
                    </a:schemeClr>
                  </a:solidFill>
                </a:rPr>
                <a:t>A</a:t>
              </a:r>
              <a:endParaRPr lang="en-US">
                <a:solidFill>
                  <a:schemeClr val="tx1">
                    <a:alpha val="49000"/>
                  </a:schemeClr>
                </a:solidFill>
              </a:endParaRPr>
            </a:p>
          </p:txBody>
        </p:sp>
        <p:sp>
          <p:nvSpPr>
            <p:cNvPr id="22" name="TextBox 21">
              <a:extLst>
                <a:ext uri="{FF2B5EF4-FFF2-40B4-BE49-F238E27FC236}">
                  <a16:creationId xmlns:a16="http://schemas.microsoft.com/office/drawing/2014/main" id="{5E37F57F-BF87-6326-6354-C414808DDB27}"/>
                </a:ext>
              </a:extLst>
            </p:cNvPr>
            <p:cNvSpPr txBox="1"/>
            <p:nvPr/>
          </p:nvSpPr>
          <p:spPr>
            <a:xfrm>
              <a:off x="4230914" y="3736996"/>
              <a:ext cx="1088572" cy="707886"/>
            </a:xfrm>
            <a:prstGeom prst="rect">
              <a:avLst/>
            </a:prstGeom>
            <a:noFill/>
          </p:spPr>
          <p:txBody>
            <a:bodyPr wrap="square" rtlCol="0">
              <a:spAutoFit/>
            </a:bodyPr>
            <a:lstStyle/>
            <a:p>
              <a:r>
                <a:rPr lang="en-US" sz="4000">
                  <a:solidFill>
                    <a:schemeClr val="tx1">
                      <a:alpha val="49000"/>
                    </a:schemeClr>
                  </a:solidFill>
                </a:rPr>
                <a:t>D</a:t>
              </a:r>
              <a:endParaRPr lang="en-US" sz="1400">
                <a:solidFill>
                  <a:schemeClr val="tx1">
                    <a:alpha val="49000"/>
                  </a:schemeClr>
                </a:solidFill>
              </a:endParaRPr>
            </a:p>
          </p:txBody>
        </p:sp>
        <p:sp>
          <p:nvSpPr>
            <p:cNvPr id="23" name="TextBox 22">
              <a:extLst>
                <a:ext uri="{FF2B5EF4-FFF2-40B4-BE49-F238E27FC236}">
                  <a16:creationId xmlns:a16="http://schemas.microsoft.com/office/drawing/2014/main" id="{DD4FA350-328A-00A7-FA34-04BF93D0CFE3}"/>
                </a:ext>
              </a:extLst>
            </p:cNvPr>
            <p:cNvSpPr txBox="1"/>
            <p:nvPr/>
          </p:nvSpPr>
          <p:spPr>
            <a:xfrm>
              <a:off x="7518400" y="4444883"/>
              <a:ext cx="1088572" cy="707886"/>
            </a:xfrm>
            <a:prstGeom prst="rect">
              <a:avLst/>
            </a:prstGeom>
            <a:noFill/>
          </p:spPr>
          <p:txBody>
            <a:bodyPr wrap="square" rtlCol="0">
              <a:spAutoFit/>
            </a:bodyPr>
            <a:lstStyle/>
            <a:p>
              <a:r>
                <a:rPr lang="en-US" sz="4000">
                  <a:solidFill>
                    <a:schemeClr val="tx1">
                      <a:alpha val="49000"/>
                    </a:schemeClr>
                  </a:solidFill>
                </a:rPr>
                <a:t>C</a:t>
              </a:r>
              <a:endParaRPr lang="en-US" sz="1400">
                <a:solidFill>
                  <a:schemeClr val="tx1">
                    <a:alpha val="49000"/>
                  </a:schemeClr>
                </a:solidFill>
              </a:endParaRPr>
            </a:p>
          </p:txBody>
        </p:sp>
      </p:grpSp>
    </p:spTree>
    <p:extLst>
      <p:ext uri="{BB962C8B-B14F-4D97-AF65-F5344CB8AC3E}">
        <p14:creationId xmlns:p14="http://schemas.microsoft.com/office/powerpoint/2010/main" val="854419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948B2B-E4E7-4960-8109-D24BDD57C6BC}"/>
              </a:ext>
            </a:extLst>
          </p:cNvPr>
          <p:cNvPicPr>
            <a:picLocks noChangeAspect="1"/>
          </p:cNvPicPr>
          <p:nvPr/>
        </p:nvPicPr>
        <p:blipFill>
          <a:blip r:embed="rId3"/>
          <a:stretch>
            <a:fillRect/>
          </a:stretch>
        </p:blipFill>
        <p:spPr>
          <a:xfrm>
            <a:off x="1606406" y="1690688"/>
            <a:ext cx="8419650" cy="4889788"/>
          </a:xfrm>
          <a:prstGeom prst="rect">
            <a:avLst/>
          </a:prstGeom>
        </p:spPr>
      </p:pic>
      <p:sp>
        <p:nvSpPr>
          <p:cNvPr id="4" name="Title 3">
            <a:extLst>
              <a:ext uri="{FF2B5EF4-FFF2-40B4-BE49-F238E27FC236}">
                <a16:creationId xmlns:a16="http://schemas.microsoft.com/office/drawing/2014/main" id="{7F8D5AC2-5D7F-4D84-8AB7-A8B446E05B29}"/>
              </a:ext>
            </a:extLst>
          </p:cNvPr>
          <p:cNvSpPr txBox="1">
            <a:spLocks/>
          </p:cNvSpPr>
          <p:nvPr/>
        </p:nvSpPr>
        <p:spPr>
          <a:xfrm>
            <a:off x="408542" y="36987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3963"/>
                </a:solidFill>
                <a:latin typeface="Calibri" panose="020F0502020204030204" pitchFamily="34" charset="0"/>
                <a:cs typeface="Calibri" panose="020F0502020204030204" pitchFamily="34" charset="0"/>
              </a:rPr>
              <a:t>Raleigh is one of the fastest growing large metro areas in the country</a:t>
            </a:r>
          </a:p>
        </p:txBody>
      </p:sp>
      <p:sp>
        <p:nvSpPr>
          <p:cNvPr id="9" name="Title 3">
            <a:extLst>
              <a:ext uri="{FF2B5EF4-FFF2-40B4-BE49-F238E27FC236}">
                <a16:creationId xmlns:a16="http://schemas.microsoft.com/office/drawing/2014/main" id="{12DFB408-D121-43E7-84CE-FAA82E280E6A}"/>
              </a:ext>
            </a:extLst>
          </p:cNvPr>
          <p:cNvSpPr txBox="1">
            <a:spLocks/>
          </p:cNvSpPr>
          <p:nvPr/>
        </p:nvSpPr>
        <p:spPr>
          <a:xfrm rot="16200000">
            <a:off x="1625261" y="3090036"/>
            <a:ext cx="8284535" cy="12281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a:solidFill>
                <a:schemeClr val="tx2"/>
              </a:solidFill>
            </a:endParaRPr>
          </a:p>
        </p:txBody>
      </p:sp>
      <p:sp>
        <p:nvSpPr>
          <p:cNvPr id="11" name="TextBox 10">
            <a:extLst>
              <a:ext uri="{FF2B5EF4-FFF2-40B4-BE49-F238E27FC236}">
                <a16:creationId xmlns:a16="http://schemas.microsoft.com/office/drawing/2014/main" id="{BFAFF4EA-D1AC-4BA5-B825-1D94C73A0EFD}"/>
              </a:ext>
            </a:extLst>
          </p:cNvPr>
          <p:cNvSpPr txBox="1"/>
          <p:nvPr/>
        </p:nvSpPr>
        <p:spPr>
          <a:xfrm>
            <a:off x="530037" y="1690688"/>
            <a:ext cx="6096000" cy="523220"/>
          </a:xfrm>
          <a:prstGeom prst="rect">
            <a:avLst/>
          </a:prstGeom>
          <a:noFill/>
          <a:ln>
            <a:noFill/>
          </a:ln>
        </p:spPr>
        <p:txBody>
          <a:bodyPr wrap="square">
            <a:spAutoFit/>
          </a:bodyPr>
          <a:lstStyle/>
          <a:p>
            <a:r>
              <a:rPr lang="en-US" sz="2800" b="1">
                <a:solidFill>
                  <a:schemeClr val="accent1"/>
                </a:solidFill>
                <a:latin typeface="Arial Narrow" panose="020B0606020202030204" pitchFamily="34" charset="0"/>
              </a:rPr>
              <a:t>% Increase in Population Since 2010</a:t>
            </a:r>
          </a:p>
        </p:txBody>
      </p:sp>
      <p:sp>
        <p:nvSpPr>
          <p:cNvPr id="12" name="Rectangle 11">
            <a:extLst>
              <a:ext uri="{FF2B5EF4-FFF2-40B4-BE49-F238E27FC236}">
                <a16:creationId xmlns:a16="http://schemas.microsoft.com/office/drawing/2014/main" id="{F34AAD76-83B7-4D7B-9600-3A5C13C5DCF6}"/>
              </a:ext>
            </a:extLst>
          </p:cNvPr>
          <p:cNvSpPr/>
          <p:nvPr/>
        </p:nvSpPr>
        <p:spPr>
          <a:xfrm rot="5400000">
            <a:off x="7772057" y="3626605"/>
            <a:ext cx="2507734" cy="359923"/>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2295587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a:extLst>
              <a:ext uri="{28A0092B-C50C-407E-A947-70E740481C1C}">
                <a14:useLocalDpi xmlns:a14="http://schemas.microsoft.com/office/drawing/2010/main" val="0"/>
              </a:ext>
            </a:extLst>
          </a:blip>
          <a:srcRect/>
          <a:stretch/>
        </p:blipFill>
        <p:spPr>
          <a:xfrm>
            <a:off x="1" y="-24542"/>
            <a:ext cx="12191999" cy="6857999"/>
          </a:xfrm>
          <a:prstGeom prst="rect">
            <a:avLst/>
          </a:prstGeom>
        </p:spPr>
      </p:pic>
      <p:sp>
        <p:nvSpPr>
          <p:cNvPr id="3" name="object 3"/>
          <p:cNvSpPr txBox="1">
            <a:spLocks noGrp="1"/>
          </p:cNvSpPr>
          <p:nvPr>
            <p:ph type="title"/>
          </p:nvPr>
        </p:nvSpPr>
        <p:spPr>
          <a:xfrm>
            <a:off x="321500" y="67600"/>
            <a:ext cx="10515600" cy="833625"/>
          </a:xfrm>
          <a:prstGeom prst="rect">
            <a:avLst/>
          </a:prstGeom>
        </p:spPr>
        <p:txBody>
          <a:bodyPr vert="horz" wrap="square" lIns="0" tIns="240283" rIns="0" bIns="0" rtlCol="0" anchor="ctr">
            <a:spAutoFit/>
          </a:bodyPr>
          <a:lstStyle/>
          <a:p>
            <a:pPr marL="12700">
              <a:spcBef>
                <a:spcPts val="131"/>
              </a:spcBef>
            </a:pPr>
            <a:r>
              <a:rPr sz="4267" b="1">
                <a:solidFill>
                  <a:srgbClr val="FFFFFF"/>
                </a:solidFill>
                <a:latin typeface="Calibri" panose="020F0502020204030204" pitchFamily="34" charset="0"/>
                <a:cs typeface="Calibri" panose="020F0502020204030204" pitchFamily="34" charset="0"/>
              </a:rPr>
              <a:t>ADU</a:t>
            </a:r>
            <a:r>
              <a:rPr sz="4267" b="1" spc="-95">
                <a:solidFill>
                  <a:srgbClr val="FFFFFF"/>
                </a:solidFill>
                <a:latin typeface="Calibri" panose="020F0502020204030204" pitchFamily="34" charset="0"/>
                <a:cs typeface="Calibri" panose="020F0502020204030204" pitchFamily="34" charset="0"/>
              </a:rPr>
              <a:t> </a:t>
            </a:r>
            <a:r>
              <a:rPr sz="4267" b="1" spc="-11">
                <a:solidFill>
                  <a:srgbClr val="FFFFFF"/>
                </a:solidFill>
                <a:latin typeface="Calibri" panose="020F0502020204030204" pitchFamily="34" charset="0"/>
                <a:cs typeface="Calibri" panose="020F0502020204030204" pitchFamily="34" charset="0"/>
              </a:rPr>
              <a:t>Distribution</a:t>
            </a:r>
            <a:endParaRPr sz="4267" b="1">
              <a:latin typeface="Calibri" panose="020F0502020204030204" pitchFamily="34" charset="0"/>
              <a:cs typeface="Calibri" panose="020F0502020204030204" pitchFamily="34" charset="0"/>
            </a:endParaRPr>
          </a:p>
        </p:txBody>
      </p:sp>
      <p:sp>
        <p:nvSpPr>
          <p:cNvPr id="5" name="object 5"/>
          <p:cNvSpPr txBox="1"/>
          <p:nvPr/>
        </p:nvSpPr>
        <p:spPr>
          <a:xfrm>
            <a:off x="395242" y="3184091"/>
            <a:ext cx="3057737" cy="2244845"/>
          </a:xfrm>
          <a:prstGeom prst="rect">
            <a:avLst/>
          </a:prstGeom>
        </p:spPr>
        <p:txBody>
          <a:bodyPr vert="horz" wrap="square" lIns="0" tIns="13335" rIns="0" bIns="0" rtlCol="0">
            <a:spAutoFit/>
          </a:bodyPr>
          <a:lstStyle/>
          <a:p>
            <a:pPr marL="5715" algn="ctr">
              <a:lnSpc>
                <a:spcPts val="4300"/>
              </a:lnSpc>
              <a:spcBef>
                <a:spcPts val="105"/>
              </a:spcBef>
            </a:pPr>
            <a:r>
              <a:rPr lang="en-US" sz="3600" b="1" spc="-11">
                <a:solidFill>
                  <a:srgbClr val="FFFFFF"/>
                </a:solidFill>
                <a:latin typeface="Calibri" panose="020F0502020204030204" pitchFamily="34" charset="0"/>
                <a:cs typeface="Calibri" panose="020F0502020204030204" pitchFamily="34" charset="0"/>
              </a:rPr>
              <a:t>236</a:t>
            </a:r>
            <a:endParaRPr sz="3600" b="1" spc="-11">
              <a:solidFill>
                <a:srgbClr val="FFFFFF"/>
              </a:solidFill>
              <a:latin typeface="Calibri" panose="020F0502020204030204" pitchFamily="34" charset="0"/>
              <a:cs typeface="Calibri" panose="020F0502020204030204" pitchFamily="34" charset="0"/>
            </a:endParaRPr>
          </a:p>
          <a:p>
            <a:pPr algn="ctr">
              <a:lnSpc>
                <a:spcPts val="4300"/>
              </a:lnSpc>
            </a:pPr>
            <a:r>
              <a:rPr sz="3600" b="1" spc="-11">
                <a:solidFill>
                  <a:srgbClr val="FFFFFF"/>
                </a:solidFill>
                <a:latin typeface="Calibri" panose="020F0502020204030204" pitchFamily="34" charset="0"/>
                <a:cs typeface="Calibri" panose="020F0502020204030204" pitchFamily="34" charset="0"/>
              </a:rPr>
              <a:t>Applications</a:t>
            </a:r>
          </a:p>
          <a:p>
            <a:pPr marL="355591" marR="357496" indent="4445" algn="ctr">
              <a:lnSpc>
                <a:spcPts val="4280"/>
              </a:lnSpc>
              <a:spcBef>
                <a:spcPts val="175"/>
              </a:spcBef>
            </a:pPr>
            <a:r>
              <a:rPr sz="3600" b="1">
                <a:solidFill>
                  <a:srgbClr val="FFFFFF"/>
                </a:solidFill>
                <a:latin typeface="Calibri" panose="020F0502020204030204" pitchFamily="34" charset="0"/>
                <a:cs typeface="Calibri" panose="020F0502020204030204" pitchFamily="34" charset="0"/>
              </a:rPr>
              <a:t>as</a:t>
            </a:r>
            <a:r>
              <a:rPr sz="3600" b="1" spc="5">
                <a:solidFill>
                  <a:srgbClr val="FFFFFF"/>
                </a:solidFill>
                <a:latin typeface="Calibri" panose="020F0502020204030204" pitchFamily="34" charset="0"/>
                <a:cs typeface="Calibri" panose="020F0502020204030204" pitchFamily="34" charset="0"/>
              </a:rPr>
              <a:t> </a:t>
            </a:r>
            <a:r>
              <a:rPr sz="3600" b="1" spc="-25">
                <a:solidFill>
                  <a:srgbClr val="FFFFFF"/>
                </a:solidFill>
                <a:latin typeface="Calibri" panose="020F0502020204030204" pitchFamily="34" charset="0"/>
                <a:cs typeface="Calibri" panose="020F0502020204030204" pitchFamily="34" charset="0"/>
              </a:rPr>
              <a:t>of </a:t>
            </a:r>
            <a:r>
              <a:rPr lang="en-US" sz="3600" b="1" spc="-25">
                <a:solidFill>
                  <a:srgbClr val="FFFFFF"/>
                </a:solidFill>
                <a:latin typeface="Calibri" panose="020F0502020204030204" pitchFamily="34" charset="0"/>
                <a:cs typeface="Calibri" panose="020F0502020204030204" pitchFamily="34" charset="0"/>
              </a:rPr>
              <a:t>1</a:t>
            </a:r>
            <a:r>
              <a:rPr sz="3600" b="1" spc="-25">
                <a:solidFill>
                  <a:srgbClr val="FFFFFF"/>
                </a:solidFill>
                <a:latin typeface="Calibri" panose="020F0502020204030204" pitchFamily="34" charset="0"/>
                <a:cs typeface="Calibri" panose="020F0502020204030204" pitchFamily="34" charset="0"/>
              </a:rPr>
              <a:t>/</a:t>
            </a:r>
            <a:r>
              <a:rPr lang="en-US" sz="3600" b="1" spc="-25">
                <a:solidFill>
                  <a:srgbClr val="FFFFFF"/>
                </a:solidFill>
                <a:latin typeface="Calibri" panose="020F0502020204030204" pitchFamily="34" charset="0"/>
                <a:cs typeface="Calibri" panose="020F0502020204030204" pitchFamily="34" charset="0"/>
              </a:rPr>
              <a:t>9</a:t>
            </a:r>
            <a:r>
              <a:rPr sz="3600" b="1" spc="-25">
                <a:solidFill>
                  <a:srgbClr val="FFFFFF"/>
                </a:solidFill>
                <a:latin typeface="Calibri" panose="020F0502020204030204" pitchFamily="34" charset="0"/>
                <a:cs typeface="Calibri" panose="020F0502020204030204" pitchFamily="34" charset="0"/>
              </a:rPr>
              <a:t>/202</a:t>
            </a:r>
            <a:r>
              <a:rPr lang="en-US" sz="3600" b="1" spc="-25">
                <a:solidFill>
                  <a:srgbClr val="FFFFFF"/>
                </a:solidFill>
                <a:latin typeface="Calibri" panose="020F0502020204030204" pitchFamily="34" charset="0"/>
                <a:cs typeface="Calibri" panose="020F0502020204030204" pitchFamily="34" charset="0"/>
              </a:rPr>
              <a:t>5</a:t>
            </a:r>
            <a:endParaRPr sz="3600">
              <a:latin typeface="Calibri" panose="020F0502020204030204" pitchFamily="34" charset="0"/>
              <a:cs typeface="Calibri" panose="020F0502020204030204" pitchFamily="34" charset="0"/>
            </a:endParaRPr>
          </a:p>
        </p:txBody>
      </p:sp>
      <p:grpSp>
        <p:nvGrpSpPr>
          <p:cNvPr id="6" name="object 6"/>
          <p:cNvGrpSpPr/>
          <p:nvPr/>
        </p:nvGrpSpPr>
        <p:grpSpPr>
          <a:xfrm>
            <a:off x="9097107" y="3868789"/>
            <a:ext cx="2971855" cy="2465628"/>
            <a:chOff x="9801225" y="4371911"/>
            <a:chExt cx="2071751" cy="1700276"/>
          </a:xfrm>
        </p:grpSpPr>
        <p:pic>
          <p:nvPicPr>
            <p:cNvPr id="7" name="object 7"/>
            <p:cNvPicPr/>
            <p:nvPr/>
          </p:nvPicPr>
          <p:blipFill>
            <a:blip r:embed="rId3" cstate="print"/>
            <a:stretch>
              <a:fillRect/>
            </a:stretch>
          </p:blipFill>
          <p:spPr>
            <a:xfrm>
              <a:off x="9801225" y="4371911"/>
              <a:ext cx="2071751" cy="1700276"/>
            </a:xfrm>
            <a:prstGeom prst="rect">
              <a:avLst/>
            </a:prstGeom>
          </p:spPr>
        </p:pic>
        <p:sp>
          <p:nvSpPr>
            <p:cNvPr id="8" name="object 8"/>
            <p:cNvSpPr/>
            <p:nvPr/>
          </p:nvSpPr>
          <p:spPr>
            <a:xfrm>
              <a:off x="9839325" y="4410074"/>
              <a:ext cx="1943100" cy="1286677"/>
            </a:xfrm>
            <a:custGeom>
              <a:avLst/>
              <a:gdLst/>
              <a:ahLst/>
              <a:cxnLst/>
              <a:rect l="l" t="t" r="r" b="b"/>
              <a:pathLst>
                <a:path w="1943100" h="1571625">
                  <a:moveTo>
                    <a:pt x="1943100" y="0"/>
                  </a:moveTo>
                  <a:lnTo>
                    <a:pt x="0" y="0"/>
                  </a:lnTo>
                  <a:lnTo>
                    <a:pt x="0" y="1571625"/>
                  </a:lnTo>
                  <a:lnTo>
                    <a:pt x="1943100" y="1571625"/>
                  </a:lnTo>
                  <a:lnTo>
                    <a:pt x="1943100" y="0"/>
                  </a:lnTo>
                  <a:close/>
                </a:path>
              </a:pathLst>
            </a:custGeom>
            <a:solidFill>
              <a:srgbClr val="FFFFFF"/>
            </a:solidFill>
          </p:spPr>
          <p:txBody>
            <a:bodyPr wrap="square" lIns="0" tIns="0" rIns="0" bIns="0" rtlCol="0"/>
            <a:lstStyle/>
            <a:p>
              <a:endParaRPr/>
            </a:p>
          </p:txBody>
        </p:sp>
      </p:grpSp>
      <p:sp>
        <p:nvSpPr>
          <p:cNvPr id="12" name="object 12"/>
          <p:cNvSpPr txBox="1"/>
          <p:nvPr/>
        </p:nvSpPr>
        <p:spPr>
          <a:xfrm>
            <a:off x="9331572" y="3924834"/>
            <a:ext cx="2502923" cy="2549352"/>
          </a:xfrm>
          <a:prstGeom prst="rect">
            <a:avLst/>
          </a:prstGeom>
        </p:spPr>
        <p:txBody>
          <a:bodyPr vert="horz" wrap="square" lIns="0" tIns="71120" rIns="0" bIns="0" rtlCol="0">
            <a:spAutoFit/>
          </a:bodyPr>
          <a:lstStyle/>
          <a:p>
            <a:pPr marL="12700">
              <a:spcBef>
                <a:spcPts val="560"/>
              </a:spcBef>
            </a:pPr>
            <a:r>
              <a:rPr sz="2933" b="1" spc="-125">
                <a:latin typeface="Calibri" panose="020F0502020204030204" pitchFamily="34" charset="0"/>
                <a:cs typeface="Calibri" panose="020F0502020204030204" pitchFamily="34" charset="0"/>
              </a:rPr>
              <a:t>ADU</a:t>
            </a:r>
            <a:r>
              <a:rPr sz="2933" b="1" spc="-11">
                <a:latin typeface="Calibri" panose="020F0502020204030204" pitchFamily="34" charset="0"/>
                <a:cs typeface="Calibri" panose="020F0502020204030204" pitchFamily="34" charset="0"/>
              </a:rPr>
              <a:t> Permits</a:t>
            </a:r>
            <a:endParaRPr sz="2933" b="1">
              <a:latin typeface="Calibri" panose="020F0502020204030204" pitchFamily="34" charset="0"/>
              <a:cs typeface="Calibri" panose="020F0502020204030204" pitchFamily="34" charset="0"/>
            </a:endParaRPr>
          </a:p>
          <a:p>
            <a:pPr marL="363211">
              <a:spcBef>
                <a:spcPts val="395"/>
              </a:spcBef>
            </a:pPr>
            <a:r>
              <a:rPr lang="en-US" sz="2133">
                <a:latin typeface="Calibri" panose="020F0502020204030204" pitchFamily="34" charset="0"/>
                <a:cs typeface="Calibri" panose="020F0502020204030204" pitchFamily="34" charset="0"/>
              </a:rPr>
              <a:t>	</a:t>
            </a:r>
            <a:r>
              <a:rPr sz="2400">
                <a:latin typeface="Calibri" panose="020F0502020204030204" pitchFamily="34" charset="0"/>
                <a:cs typeface="Calibri" panose="020F0502020204030204" pitchFamily="34" charset="0"/>
              </a:rPr>
              <a:t>Issued:</a:t>
            </a:r>
            <a:r>
              <a:rPr sz="2400" spc="-60">
                <a:latin typeface="Calibri" panose="020F0502020204030204" pitchFamily="34" charset="0"/>
                <a:cs typeface="Calibri" panose="020F0502020204030204" pitchFamily="34" charset="0"/>
              </a:rPr>
              <a:t> </a:t>
            </a:r>
            <a:r>
              <a:rPr lang="en-US" sz="2400" spc="-25">
                <a:latin typeface="Calibri" panose="020F0502020204030204" pitchFamily="34" charset="0"/>
                <a:cs typeface="Calibri" panose="020F0502020204030204" pitchFamily="34" charset="0"/>
              </a:rPr>
              <a:t>173</a:t>
            </a:r>
            <a:endParaRPr sz="2400">
              <a:latin typeface="Calibri" panose="020F0502020204030204" pitchFamily="34" charset="0"/>
              <a:cs typeface="Calibri" panose="020F0502020204030204" pitchFamily="34" charset="0"/>
            </a:endParaRPr>
          </a:p>
          <a:p>
            <a:pPr marL="354956">
              <a:spcBef>
                <a:spcPts val="491"/>
              </a:spcBef>
            </a:pPr>
            <a:r>
              <a:rPr lang="en-US" sz="2400">
                <a:latin typeface="Calibri" panose="020F0502020204030204" pitchFamily="34" charset="0"/>
                <a:cs typeface="Calibri" panose="020F0502020204030204" pitchFamily="34" charset="0"/>
              </a:rPr>
              <a:t>	</a:t>
            </a:r>
            <a:r>
              <a:rPr sz="2400">
                <a:latin typeface="Calibri" panose="020F0502020204030204" pitchFamily="34" charset="0"/>
                <a:cs typeface="Calibri" panose="020F0502020204030204" pitchFamily="34" charset="0"/>
              </a:rPr>
              <a:t>In</a:t>
            </a:r>
            <a:r>
              <a:rPr sz="2400" spc="-15">
                <a:latin typeface="Calibri" panose="020F0502020204030204" pitchFamily="34" charset="0"/>
                <a:cs typeface="Calibri" panose="020F0502020204030204" pitchFamily="34" charset="0"/>
              </a:rPr>
              <a:t> </a:t>
            </a:r>
            <a:r>
              <a:rPr sz="2400">
                <a:latin typeface="Calibri" panose="020F0502020204030204" pitchFamily="34" charset="0"/>
                <a:cs typeface="Calibri" panose="020F0502020204030204" pitchFamily="34" charset="0"/>
              </a:rPr>
              <a:t>Review:</a:t>
            </a:r>
            <a:r>
              <a:rPr sz="2400" spc="-71">
                <a:latin typeface="Calibri" panose="020F0502020204030204" pitchFamily="34" charset="0"/>
                <a:cs typeface="Calibri" panose="020F0502020204030204" pitchFamily="34" charset="0"/>
              </a:rPr>
              <a:t> </a:t>
            </a:r>
            <a:r>
              <a:rPr lang="en-US" sz="2400" spc="-25">
                <a:latin typeface="Calibri" panose="020F0502020204030204" pitchFamily="34" charset="0"/>
                <a:cs typeface="Calibri" panose="020F0502020204030204" pitchFamily="34" charset="0"/>
              </a:rPr>
              <a:t>63</a:t>
            </a:r>
            <a:endParaRPr sz="2400">
              <a:latin typeface="Calibri" panose="020F0502020204030204" pitchFamily="34" charset="0"/>
              <a:cs typeface="Calibri" panose="020F0502020204030204" pitchFamily="34" charset="0"/>
            </a:endParaRPr>
          </a:p>
          <a:p>
            <a:pPr marL="351146">
              <a:spcBef>
                <a:spcPts val="465"/>
              </a:spcBef>
            </a:pPr>
            <a:r>
              <a:rPr lang="en-US" sz="2400">
                <a:latin typeface="Calibri" panose="020F0502020204030204" pitchFamily="34" charset="0"/>
                <a:cs typeface="Calibri" panose="020F0502020204030204" pitchFamily="34" charset="0"/>
              </a:rPr>
              <a:t>	</a:t>
            </a:r>
            <a:r>
              <a:rPr sz="2400">
                <a:latin typeface="Calibri" panose="020F0502020204030204" pitchFamily="34" charset="0"/>
                <a:cs typeface="Calibri" panose="020F0502020204030204" pitchFamily="34" charset="0"/>
              </a:rPr>
              <a:t>Complete:</a:t>
            </a:r>
            <a:r>
              <a:rPr sz="2400" spc="-120">
                <a:latin typeface="Calibri" panose="020F0502020204030204" pitchFamily="34" charset="0"/>
                <a:cs typeface="Calibri" panose="020F0502020204030204" pitchFamily="34" charset="0"/>
              </a:rPr>
              <a:t> </a:t>
            </a:r>
            <a:r>
              <a:rPr lang="en-US" sz="2400" spc="-25">
                <a:latin typeface="Calibri" panose="020F0502020204030204" pitchFamily="34" charset="0"/>
                <a:cs typeface="Calibri" panose="020F0502020204030204" pitchFamily="34" charset="0"/>
              </a:rPr>
              <a:t>120</a:t>
            </a:r>
            <a:endParaRPr sz="2400">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8B6AC79-9726-1F7B-E1D8-25A074ED1370}"/>
              </a:ext>
            </a:extLst>
          </p:cNvPr>
          <p:cNvGrpSpPr/>
          <p:nvPr/>
        </p:nvGrpSpPr>
        <p:grpSpPr>
          <a:xfrm>
            <a:off x="3026227" y="288216"/>
            <a:ext cx="5638804" cy="4864553"/>
            <a:chOff x="3026227" y="288216"/>
            <a:chExt cx="5638804" cy="4864553"/>
          </a:xfrm>
        </p:grpSpPr>
        <p:sp>
          <p:nvSpPr>
            <p:cNvPr id="14" name="TextBox 13">
              <a:extLst>
                <a:ext uri="{FF2B5EF4-FFF2-40B4-BE49-F238E27FC236}">
                  <a16:creationId xmlns:a16="http://schemas.microsoft.com/office/drawing/2014/main" id="{79625BCF-771D-4588-445C-5B787A5261B3}"/>
                </a:ext>
              </a:extLst>
            </p:cNvPr>
            <p:cNvSpPr txBox="1"/>
            <p:nvPr/>
          </p:nvSpPr>
          <p:spPr>
            <a:xfrm>
              <a:off x="7576459" y="288216"/>
              <a:ext cx="1088572" cy="769441"/>
            </a:xfrm>
            <a:prstGeom prst="rect">
              <a:avLst/>
            </a:prstGeom>
            <a:noFill/>
          </p:spPr>
          <p:txBody>
            <a:bodyPr wrap="square" rtlCol="0">
              <a:spAutoFit/>
            </a:bodyPr>
            <a:lstStyle/>
            <a:p>
              <a:r>
                <a:rPr lang="en-US" sz="4400">
                  <a:solidFill>
                    <a:schemeClr val="tx1">
                      <a:alpha val="35000"/>
                    </a:schemeClr>
                  </a:solidFill>
                </a:rPr>
                <a:t>B</a:t>
              </a:r>
              <a:endParaRPr lang="en-US" sz="1600">
                <a:solidFill>
                  <a:schemeClr val="tx1">
                    <a:alpha val="35000"/>
                  </a:schemeClr>
                </a:solidFill>
              </a:endParaRPr>
            </a:p>
          </p:txBody>
        </p:sp>
        <p:sp>
          <p:nvSpPr>
            <p:cNvPr id="15" name="TextBox 14">
              <a:extLst>
                <a:ext uri="{FF2B5EF4-FFF2-40B4-BE49-F238E27FC236}">
                  <a16:creationId xmlns:a16="http://schemas.microsoft.com/office/drawing/2014/main" id="{A16ECA96-9488-163D-86CB-C5F31F784AF4}"/>
                </a:ext>
              </a:extLst>
            </p:cNvPr>
            <p:cNvSpPr txBox="1"/>
            <p:nvPr/>
          </p:nvSpPr>
          <p:spPr>
            <a:xfrm>
              <a:off x="3026227" y="1449812"/>
              <a:ext cx="1088572" cy="830997"/>
            </a:xfrm>
            <a:prstGeom prst="rect">
              <a:avLst/>
            </a:prstGeom>
            <a:noFill/>
          </p:spPr>
          <p:txBody>
            <a:bodyPr wrap="square" rtlCol="0">
              <a:spAutoFit/>
            </a:bodyPr>
            <a:lstStyle/>
            <a:p>
              <a:r>
                <a:rPr lang="en-US" sz="4800">
                  <a:solidFill>
                    <a:schemeClr val="tx1">
                      <a:alpha val="49000"/>
                    </a:schemeClr>
                  </a:solidFill>
                </a:rPr>
                <a:t>E</a:t>
              </a:r>
              <a:endParaRPr lang="en-US">
                <a:solidFill>
                  <a:schemeClr val="tx1">
                    <a:alpha val="49000"/>
                  </a:schemeClr>
                </a:solidFill>
              </a:endParaRPr>
            </a:p>
          </p:txBody>
        </p:sp>
        <p:sp>
          <p:nvSpPr>
            <p:cNvPr id="16" name="TextBox 15">
              <a:extLst>
                <a:ext uri="{FF2B5EF4-FFF2-40B4-BE49-F238E27FC236}">
                  <a16:creationId xmlns:a16="http://schemas.microsoft.com/office/drawing/2014/main" id="{D211ED7F-365E-F9FC-5B2B-E5B628D06796}"/>
                </a:ext>
              </a:extLst>
            </p:cNvPr>
            <p:cNvSpPr txBox="1"/>
            <p:nvPr/>
          </p:nvSpPr>
          <p:spPr>
            <a:xfrm>
              <a:off x="6284686" y="2178635"/>
              <a:ext cx="1088572" cy="830997"/>
            </a:xfrm>
            <a:prstGeom prst="rect">
              <a:avLst/>
            </a:prstGeom>
            <a:noFill/>
          </p:spPr>
          <p:txBody>
            <a:bodyPr wrap="square" rtlCol="0">
              <a:spAutoFit/>
            </a:bodyPr>
            <a:lstStyle/>
            <a:p>
              <a:r>
                <a:rPr lang="en-US" sz="4800">
                  <a:solidFill>
                    <a:schemeClr val="tx1">
                      <a:alpha val="49000"/>
                    </a:schemeClr>
                  </a:solidFill>
                </a:rPr>
                <a:t>A</a:t>
              </a:r>
              <a:endParaRPr lang="en-US">
                <a:solidFill>
                  <a:schemeClr val="tx1">
                    <a:alpha val="49000"/>
                  </a:schemeClr>
                </a:solidFill>
              </a:endParaRPr>
            </a:p>
          </p:txBody>
        </p:sp>
        <p:sp>
          <p:nvSpPr>
            <p:cNvPr id="17" name="TextBox 16">
              <a:extLst>
                <a:ext uri="{FF2B5EF4-FFF2-40B4-BE49-F238E27FC236}">
                  <a16:creationId xmlns:a16="http://schemas.microsoft.com/office/drawing/2014/main" id="{9AE30AF6-7D56-6F14-079B-6278B2CBE85E}"/>
                </a:ext>
              </a:extLst>
            </p:cNvPr>
            <p:cNvSpPr txBox="1"/>
            <p:nvPr/>
          </p:nvSpPr>
          <p:spPr>
            <a:xfrm>
              <a:off x="4230914" y="3736996"/>
              <a:ext cx="1088572" cy="707886"/>
            </a:xfrm>
            <a:prstGeom prst="rect">
              <a:avLst/>
            </a:prstGeom>
            <a:noFill/>
          </p:spPr>
          <p:txBody>
            <a:bodyPr wrap="square" rtlCol="0">
              <a:spAutoFit/>
            </a:bodyPr>
            <a:lstStyle/>
            <a:p>
              <a:r>
                <a:rPr lang="en-US" sz="4000">
                  <a:solidFill>
                    <a:schemeClr val="tx1">
                      <a:alpha val="49000"/>
                    </a:schemeClr>
                  </a:solidFill>
                </a:rPr>
                <a:t>D</a:t>
              </a:r>
              <a:endParaRPr lang="en-US" sz="1400">
                <a:solidFill>
                  <a:schemeClr val="tx1">
                    <a:alpha val="49000"/>
                  </a:schemeClr>
                </a:solidFill>
              </a:endParaRPr>
            </a:p>
          </p:txBody>
        </p:sp>
        <p:sp>
          <p:nvSpPr>
            <p:cNvPr id="18" name="TextBox 17">
              <a:extLst>
                <a:ext uri="{FF2B5EF4-FFF2-40B4-BE49-F238E27FC236}">
                  <a16:creationId xmlns:a16="http://schemas.microsoft.com/office/drawing/2014/main" id="{1CDDD902-709F-3F93-15D2-38A2983AF3A3}"/>
                </a:ext>
              </a:extLst>
            </p:cNvPr>
            <p:cNvSpPr txBox="1"/>
            <p:nvPr/>
          </p:nvSpPr>
          <p:spPr>
            <a:xfrm>
              <a:off x="7518400" y="4444883"/>
              <a:ext cx="1088572" cy="707886"/>
            </a:xfrm>
            <a:prstGeom prst="rect">
              <a:avLst/>
            </a:prstGeom>
            <a:noFill/>
          </p:spPr>
          <p:txBody>
            <a:bodyPr wrap="square" rtlCol="0">
              <a:spAutoFit/>
            </a:bodyPr>
            <a:lstStyle/>
            <a:p>
              <a:r>
                <a:rPr lang="en-US" sz="4000">
                  <a:solidFill>
                    <a:schemeClr val="tx1">
                      <a:alpha val="49000"/>
                    </a:schemeClr>
                  </a:solidFill>
                </a:rPr>
                <a:t>C</a:t>
              </a:r>
              <a:endParaRPr lang="en-US" sz="1400">
                <a:solidFill>
                  <a:schemeClr val="tx1">
                    <a:alpha val="49000"/>
                  </a:schemeClr>
                </a:solidFill>
              </a:endParaRPr>
            </a:p>
          </p:txBody>
        </p:sp>
      </p:grpSp>
      <p:sp>
        <p:nvSpPr>
          <p:cNvPr id="9" name="object 9"/>
          <p:cNvSpPr/>
          <p:nvPr/>
        </p:nvSpPr>
        <p:spPr>
          <a:xfrm>
            <a:off x="9411631" y="4489223"/>
            <a:ext cx="415608" cy="361407"/>
          </a:xfrm>
          <a:custGeom>
            <a:avLst/>
            <a:gdLst/>
            <a:ahLst/>
            <a:cxnLst/>
            <a:rect l="l" t="t" r="r" b="b"/>
            <a:pathLst>
              <a:path w="219075" h="190500">
                <a:moveTo>
                  <a:pt x="219075" y="0"/>
                </a:moveTo>
                <a:lnTo>
                  <a:pt x="0" y="0"/>
                </a:lnTo>
                <a:lnTo>
                  <a:pt x="0" y="190500"/>
                </a:lnTo>
                <a:lnTo>
                  <a:pt x="219075" y="190500"/>
                </a:lnTo>
                <a:lnTo>
                  <a:pt x="219075" y="0"/>
                </a:lnTo>
                <a:close/>
              </a:path>
            </a:pathLst>
          </a:custGeom>
          <a:solidFill>
            <a:srgbClr val="F18E2B"/>
          </a:solidFill>
        </p:spPr>
        <p:txBody>
          <a:bodyPr wrap="square" lIns="0" tIns="0" rIns="0" bIns="0" rtlCol="0"/>
          <a:lstStyle/>
          <a:p>
            <a:endParaRPr/>
          </a:p>
        </p:txBody>
      </p:sp>
      <p:pic>
        <p:nvPicPr>
          <p:cNvPr id="10" name="object 10"/>
          <p:cNvPicPr/>
          <p:nvPr/>
        </p:nvPicPr>
        <p:blipFill>
          <a:blip r:embed="rId4" cstate="print"/>
          <a:stretch>
            <a:fillRect/>
          </a:stretch>
        </p:blipFill>
        <p:spPr>
          <a:xfrm>
            <a:off x="9411631" y="4883502"/>
            <a:ext cx="415608" cy="436204"/>
          </a:xfrm>
          <a:prstGeom prst="rect">
            <a:avLst/>
          </a:prstGeom>
        </p:spPr>
      </p:pic>
      <p:sp>
        <p:nvSpPr>
          <p:cNvPr id="11" name="object 11"/>
          <p:cNvSpPr/>
          <p:nvPr/>
        </p:nvSpPr>
        <p:spPr>
          <a:xfrm>
            <a:off x="9411630" y="5375047"/>
            <a:ext cx="478383" cy="308156"/>
          </a:xfrm>
          <a:custGeom>
            <a:avLst/>
            <a:gdLst/>
            <a:ahLst/>
            <a:cxnLst/>
            <a:rect l="l" t="t" r="r" b="b"/>
            <a:pathLst>
              <a:path w="247650" h="209550">
                <a:moveTo>
                  <a:pt x="123825" y="0"/>
                </a:moveTo>
                <a:lnTo>
                  <a:pt x="0" y="209550"/>
                </a:lnTo>
                <a:lnTo>
                  <a:pt x="247650" y="209550"/>
                </a:lnTo>
                <a:lnTo>
                  <a:pt x="123825" y="0"/>
                </a:lnTo>
                <a:close/>
              </a:path>
            </a:pathLst>
          </a:custGeom>
          <a:solidFill>
            <a:srgbClr val="58A04F"/>
          </a:solidFill>
        </p:spPr>
        <p:txBody>
          <a:bodyPr wrap="square" lIns="0" tIns="0" rIns="0" bIns="0" rtlCol="0"/>
          <a:lstStyle/>
          <a:p>
            <a:endParaRPr/>
          </a:p>
        </p:txBody>
      </p:sp>
    </p:spTree>
    <p:extLst>
      <p:ext uri="{BB962C8B-B14F-4D97-AF65-F5344CB8AC3E}">
        <p14:creationId xmlns:p14="http://schemas.microsoft.com/office/powerpoint/2010/main" val="1132116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7E3EE86-DA47-4678-F991-99439BEC994F}"/>
              </a:ext>
            </a:extLst>
          </p:cNvPr>
          <p:cNvSpPr txBox="1">
            <a:spLocks/>
          </p:cNvSpPr>
          <p:nvPr/>
        </p:nvSpPr>
        <p:spPr>
          <a:xfrm>
            <a:off x="716826" y="797740"/>
            <a:ext cx="4625419" cy="3050797"/>
          </a:xfrm>
          <a:prstGeom prst="rect">
            <a:avLst/>
          </a:prstGeom>
        </p:spPr>
        <p:txBody>
          <a:bodyPr lIns="121920" tIns="60960" rIns="121920" bIns="60960" anchor="t"/>
          <a:lstStyle>
            <a:lvl1pPr algn="ctr" defTabSz="609585" rtl="0" eaLnBrk="1" latinLnBrk="0" hangingPunct="1">
              <a:spcBef>
                <a:spcPct val="0"/>
              </a:spcBef>
              <a:buNone/>
              <a:defRPr sz="5867" kern="1200">
                <a:solidFill>
                  <a:schemeClr val="tx1"/>
                </a:solidFill>
                <a:latin typeface="+mj-lt"/>
                <a:ea typeface="+mj-ea"/>
                <a:cs typeface="+mj-cs"/>
              </a:defRPr>
            </a:lvl1pPr>
          </a:lstStyle>
          <a:p>
            <a:pPr algn="l"/>
            <a:r>
              <a:rPr lang="en-US" sz="6000" b="1">
                <a:latin typeface="Calibri"/>
                <a:ea typeface="Calibri"/>
                <a:cs typeface="Calibri"/>
              </a:rPr>
              <a:t>How should we continue to grow?</a:t>
            </a:r>
          </a:p>
          <a:p>
            <a:endParaRPr lang="en-US">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Diagram, venn diagram&#10;&#10;AI-generated content may be incorrect.">
            <a:extLst>
              <a:ext uri="{FF2B5EF4-FFF2-40B4-BE49-F238E27FC236}">
                <a16:creationId xmlns:a16="http://schemas.microsoft.com/office/drawing/2014/main" id="{BAA1A8F7-ABE7-23B9-75C7-65CB7CDA5633}"/>
              </a:ext>
            </a:extLst>
          </p:cNvPr>
          <p:cNvPicPr>
            <a:picLocks noChangeAspect="1"/>
          </p:cNvPicPr>
          <p:nvPr/>
        </p:nvPicPr>
        <p:blipFill>
          <a:blip r:embed="rId2"/>
          <a:srcRect l="23409" t="10505" r="24924" b="5994"/>
          <a:stretch/>
        </p:blipFill>
        <p:spPr>
          <a:xfrm>
            <a:off x="5693790" y="447731"/>
            <a:ext cx="5939388" cy="5399443"/>
          </a:xfrm>
          <a:prstGeom prst="rect">
            <a:avLst/>
          </a:prstGeom>
        </p:spPr>
      </p:pic>
    </p:spTree>
    <p:extLst>
      <p:ext uri="{BB962C8B-B14F-4D97-AF65-F5344CB8AC3E}">
        <p14:creationId xmlns:p14="http://schemas.microsoft.com/office/powerpoint/2010/main" val="4189367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396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163E1F-7F10-48AC-B7C8-E370E1AC823F}"/>
              </a:ext>
            </a:extLst>
          </p:cNvPr>
          <p:cNvSpPr txBox="1">
            <a:spLocks/>
          </p:cNvSpPr>
          <p:nvPr/>
        </p:nvSpPr>
        <p:spPr>
          <a:xfrm>
            <a:off x="0" y="2661401"/>
            <a:ext cx="12192000" cy="12345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a:solidFill>
                  <a:schemeClr val="accent6"/>
                </a:solidFill>
                <a:latin typeface="Calibri" panose="020F0502020204030204" pitchFamily="34" charset="0"/>
                <a:cs typeface="Calibri" panose="020F0502020204030204" pitchFamily="34" charset="0"/>
              </a:rPr>
              <a:t>Questions?</a:t>
            </a:r>
          </a:p>
        </p:txBody>
      </p:sp>
    </p:spTree>
    <p:extLst>
      <p:ext uri="{BB962C8B-B14F-4D97-AF65-F5344CB8AC3E}">
        <p14:creationId xmlns:p14="http://schemas.microsoft.com/office/powerpoint/2010/main" val="1825893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393D3EC-02B1-4E8D-92EC-C9690838B80B}"/>
              </a:ext>
            </a:extLst>
          </p:cNvPr>
          <p:cNvGraphicFramePr>
            <a:graphicFrameLocks/>
          </p:cNvGraphicFramePr>
          <p:nvPr>
            <p:extLst>
              <p:ext uri="{D42A27DB-BD31-4B8C-83A1-F6EECF244321}">
                <p14:modId xmlns:p14="http://schemas.microsoft.com/office/powerpoint/2010/main" val="3294011388"/>
              </p:ext>
            </p:extLst>
          </p:nvPr>
        </p:nvGraphicFramePr>
        <p:xfrm>
          <a:off x="2292263" y="187608"/>
          <a:ext cx="11930723" cy="6482784"/>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858D9A04-CD3A-4E2F-1360-11C86EAC9741}"/>
              </a:ext>
            </a:extLst>
          </p:cNvPr>
          <p:cNvSpPr txBox="1"/>
          <p:nvPr/>
        </p:nvSpPr>
        <p:spPr>
          <a:xfrm>
            <a:off x="363254" y="456096"/>
            <a:ext cx="7114782" cy="1200329"/>
          </a:xfrm>
          <a:prstGeom prst="rect">
            <a:avLst/>
          </a:prstGeom>
          <a:noFill/>
        </p:spPr>
        <p:txBody>
          <a:bodyPr wrap="square">
            <a:spAutoFit/>
          </a:bodyPr>
          <a:lstStyle/>
          <a:p>
            <a:pPr algn="l" defTabSz="914400" rtl="0" eaLnBrk="1" latinLnBrk="0" hangingPunct="1">
              <a:lnSpc>
                <a:spcPct val="90000"/>
              </a:lnSpc>
              <a:spcBef>
                <a:spcPct val="0"/>
              </a:spcBef>
              <a:buNone/>
              <a:defRPr sz="1600" b="1" i="0" u="none" strike="noStrike" kern="1200" cap="all" baseline="0">
                <a:solidFill>
                  <a:prstClr val="black">
                    <a:lumMod val="65000"/>
                    <a:lumOff val="35000"/>
                  </a:prstClr>
                </a:solidFill>
                <a:latin typeface="+mn-lt"/>
                <a:ea typeface="+mn-ea"/>
                <a:cs typeface="+mn-cs"/>
              </a:defRPr>
            </a:pPr>
            <a:r>
              <a:rPr lang="en-US" sz="4000" kern="1200">
                <a:solidFill>
                  <a:srgbClr val="003963"/>
                </a:solidFill>
                <a:latin typeface="Calibri" panose="020F0502020204030204" pitchFamily="34" charset="0"/>
                <a:ea typeface="+mj-ea"/>
                <a:cs typeface="Calibri" panose="020F0502020204030204" pitchFamily="34" charset="0"/>
              </a:rPr>
              <a:t>Raleigh Population </a:t>
            </a:r>
          </a:p>
          <a:p>
            <a:pPr algn="l" defTabSz="914400" rtl="0" eaLnBrk="1" latinLnBrk="0" hangingPunct="1">
              <a:lnSpc>
                <a:spcPct val="90000"/>
              </a:lnSpc>
              <a:spcBef>
                <a:spcPct val="0"/>
              </a:spcBef>
              <a:buNone/>
              <a:defRPr sz="1600" b="1" i="0" u="none" strike="noStrike" kern="1200" cap="all" baseline="0">
                <a:solidFill>
                  <a:prstClr val="black">
                    <a:lumMod val="65000"/>
                    <a:lumOff val="35000"/>
                  </a:prstClr>
                </a:solidFill>
                <a:latin typeface="+mn-lt"/>
                <a:ea typeface="+mn-ea"/>
                <a:cs typeface="+mn-cs"/>
              </a:defRPr>
            </a:pPr>
            <a:r>
              <a:rPr lang="en-US" sz="4000" kern="1200">
                <a:solidFill>
                  <a:srgbClr val="003963"/>
                </a:solidFill>
                <a:latin typeface="Calibri" panose="020F0502020204030204" pitchFamily="34" charset="0"/>
                <a:ea typeface="+mj-ea"/>
                <a:cs typeface="Calibri" panose="020F0502020204030204" pitchFamily="34" charset="0"/>
              </a:rPr>
              <a:t>by Race, 2021</a:t>
            </a:r>
          </a:p>
        </p:txBody>
      </p:sp>
    </p:spTree>
    <p:extLst>
      <p:ext uri="{BB962C8B-B14F-4D97-AF65-F5344CB8AC3E}">
        <p14:creationId xmlns:p14="http://schemas.microsoft.com/office/powerpoint/2010/main" val="3584334860"/>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CBB78E-E9AE-4DB9-9B1B-72B8DC19F592}"/>
              </a:ext>
            </a:extLst>
          </p:cNvPr>
          <p:cNvPicPr>
            <a:picLocks noChangeAspect="1"/>
          </p:cNvPicPr>
          <p:nvPr/>
        </p:nvPicPr>
        <p:blipFill>
          <a:blip r:embed="rId3"/>
          <a:stretch>
            <a:fillRect/>
          </a:stretch>
        </p:blipFill>
        <p:spPr>
          <a:xfrm>
            <a:off x="643467" y="1737559"/>
            <a:ext cx="10905066" cy="4416550"/>
          </a:xfrm>
          <a:prstGeom prst="rect">
            <a:avLst/>
          </a:prstGeom>
        </p:spPr>
      </p:pic>
      <p:sp>
        <p:nvSpPr>
          <p:cNvPr id="4" name="Title 3">
            <a:extLst>
              <a:ext uri="{FF2B5EF4-FFF2-40B4-BE49-F238E27FC236}">
                <a16:creationId xmlns:a16="http://schemas.microsoft.com/office/drawing/2014/main" id="{B8163E1F-7F10-48AC-B7C8-E370E1AC823F}"/>
              </a:ext>
            </a:extLst>
          </p:cNvPr>
          <p:cNvSpPr txBox="1">
            <a:spLocks/>
          </p:cNvSpPr>
          <p:nvPr/>
        </p:nvSpPr>
        <p:spPr>
          <a:xfrm>
            <a:off x="387263" y="315021"/>
            <a:ext cx="10041835" cy="1145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3963"/>
                </a:solidFill>
                <a:latin typeface="Calibri" panose="020F0502020204030204" pitchFamily="34" charset="0"/>
                <a:cs typeface="Calibri" panose="020F0502020204030204" pitchFamily="34" charset="0"/>
              </a:rPr>
              <a:t>Large number of people moving from expensive metro areas…</a:t>
            </a:r>
          </a:p>
        </p:txBody>
      </p:sp>
    </p:spTree>
    <p:extLst>
      <p:ext uri="{BB962C8B-B14F-4D97-AF65-F5344CB8AC3E}">
        <p14:creationId xmlns:p14="http://schemas.microsoft.com/office/powerpoint/2010/main" val="739873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163E1F-7F10-48AC-B7C8-E370E1AC823F}"/>
              </a:ext>
            </a:extLst>
          </p:cNvPr>
          <p:cNvSpPr txBox="1">
            <a:spLocks/>
          </p:cNvSpPr>
          <p:nvPr/>
        </p:nvSpPr>
        <p:spPr>
          <a:xfrm>
            <a:off x="437367" y="407274"/>
            <a:ext cx="10041835" cy="114562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3963"/>
                </a:solidFill>
                <a:latin typeface="Calibri" panose="020F0502020204030204" pitchFamily="34" charset="0"/>
                <a:cs typeface="Calibri" panose="020F0502020204030204" pitchFamily="34" charset="0"/>
              </a:rPr>
              <a:t>…Chasing high paying jobs</a:t>
            </a:r>
            <a:endParaRPr lang="en-US" b="1">
              <a:solidFill>
                <a:srgbClr val="003963"/>
              </a:solidFill>
              <a:latin typeface="Calibri" panose="020F0502020204030204" pitchFamily="34" charset="0"/>
              <a:ea typeface="Calibri"/>
              <a:cs typeface="Calibri" panose="020F0502020204030204" pitchFamily="34" charset="0"/>
            </a:endParaRPr>
          </a:p>
        </p:txBody>
      </p:sp>
      <p:pic>
        <p:nvPicPr>
          <p:cNvPr id="5" name="Picture 4">
            <a:extLst>
              <a:ext uri="{FF2B5EF4-FFF2-40B4-BE49-F238E27FC236}">
                <a16:creationId xmlns:a16="http://schemas.microsoft.com/office/drawing/2014/main" id="{862E8B9D-2F92-4439-968A-8A4612388F48}"/>
              </a:ext>
            </a:extLst>
          </p:cNvPr>
          <p:cNvPicPr>
            <a:picLocks noChangeAspect="1"/>
          </p:cNvPicPr>
          <p:nvPr/>
        </p:nvPicPr>
        <p:blipFill>
          <a:blip r:embed="rId3"/>
          <a:stretch>
            <a:fillRect/>
          </a:stretch>
        </p:blipFill>
        <p:spPr>
          <a:xfrm>
            <a:off x="3999723" y="3403600"/>
            <a:ext cx="6133874" cy="1009691"/>
          </a:xfrm>
          <a:prstGeom prst="rect">
            <a:avLst/>
          </a:prstGeom>
        </p:spPr>
      </p:pic>
      <p:pic>
        <p:nvPicPr>
          <p:cNvPr id="7" name="Picture 6">
            <a:extLst>
              <a:ext uri="{FF2B5EF4-FFF2-40B4-BE49-F238E27FC236}">
                <a16:creationId xmlns:a16="http://schemas.microsoft.com/office/drawing/2014/main" id="{1D724206-F2F7-483E-81FC-6D771CC64CF8}"/>
              </a:ext>
            </a:extLst>
          </p:cNvPr>
          <p:cNvPicPr>
            <a:picLocks noChangeAspect="1"/>
          </p:cNvPicPr>
          <p:nvPr/>
        </p:nvPicPr>
        <p:blipFill>
          <a:blip r:embed="rId4"/>
          <a:stretch>
            <a:fillRect/>
          </a:stretch>
        </p:blipFill>
        <p:spPr>
          <a:xfrm>
            <a:off x="627333" y="1334582"/>
            <a:ext cx="5082924" cy="1714522"/>
          </a:xfrm>
          <a:prstGeom prst="rect">
            <a:avLst/>
          </a:prstGeom>
        </p:spPr>
      </p:pic>
      <p:pic>
        <p:nvPicPr>
          <p:cNvPr id="9" name="Picture 8">
            <a:extLst>
              <a:ext uri="{FF2B5EF4-FFF2-40B4-BE49-F238E27FC236}">
                <a16:creationId xmlns:a16="http://schemas.microsoft.com/office/drawing/2014/main" id="{EB2FFF40-14E5-4C6D-BFEA-F5659CC3BBDD}"/>
              </a:ext>
            </a:extLst>
          </p:cNvPr>
          <p:cNvPicPr>
            <a:picLocks noChangeAspect="1"/>
          </p:cNvPicPr>
          <p:nvPr/>
        </p:nvPicPr>
        <p:blipFill>
          <a:blip r:embed="rId5"/>
          <a:stretch>
            <a:fillRect/>
          </a:stretch>
        </p:blipFill>
        <p:spPr>
          <a:xfrm>
            <a:off x="657320" y="4904549"/>
            <a:ext cx="4673254" cy="1484660"/>
          </a:xfrm>
          <a:prstGeom prst="rect">
            <a:avLst/>
          </a:prstGeom>
        </p:spPr>
      </p:pic>
      <p:pic>
        <p:nvPicPr>
          <p:cNvPr id="1028" name="Picture 4">
            <a:extLst>
              <a:ext uri="{FF2B5EF4-FFF2-40B4-BE49-F238E27FC236}">
                <a16:creationId xmlns:a16="http://schemas.microsoft.com/office/drawing/2014/main" id="{D28D263E-BB23-476A-92A0-1F97D9002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485348"/>
            <a:ext cx="1494411" cy="14944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pple Logo and symbol, meaning, history, PNG, brand">
            <a:extLst>
              <a:ext uri="{FF2B5EF4-FFF2-40B4-BE49-F238E27FC236}">
                <a16:creationId xmlns:a16="http://schemas.microsoft.com/office/drawing/2014/main" id="{AE3D4688-2DBB-4AD6-A874-38A4EE31A7C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597" t="-1" r="19458" b="2914"/>
          <a:stretch/>
        </p:blipFill>
        <p:spPr bwMode="auto">
          <a:xfrm>
            <a:off x="9898361" y="2658456"/>
            <a:ext cx="1926932" cy="17476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ujifilm Diosynth Biotechnologies Company Profile: Acquisition &amp; Investors  | PitchBook">
            <a:extLst>
              <a:ext uri="{FF2B5EF4-FFF2-40B4-BE49-F238E27FC236}">
                <a16:creationId xmlns:a16="http://schemas.microsoft.com/office/drawing/2014/main" id="{403FBC1B-7624-4A80-A876-6E7E6242AA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8577" y="4510331"/>
            <a:ext cx="2273096" cy="227309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75E96EB5-B194-DA91-F462-6FADD7C31A0B}"/>
              </a:ext>
            </a:extLst>
          </p:cNvPr>
          <p:cNvCxnSpPr/>
          <p:nvPr/>
        </p:nvCxnSpPr>
        <p:spPr>
          <a:xfrm>
            <a:off x="625229" y="3230358"/>
            <a:ext cx="9130977" cy="2657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D4A96DD4-D5A2-DD40-E67E-556E839696BF}"/>
              </a:ext>
            </a:extLst>
          </p:cNvPr>
          <p:cNvCxnSpPr>
            <a:cxnSpLocks/>
          </p:cNvCxnSpPr>
          <p:nvPr/>
        </p:nvCxnSpPr>
        <p:spPr>
          <a:xfrm>
            <a:off x="618718" y="4689230"/>
            <a:ext cx="10902462" cy="26572"/>
          </a:xfrm>
          <a:prstGeom prst="straightConnector1">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01069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01BBF7-C3B7-4878-AE79-F7D6AD95B3EC}"/>
              </a:ext>
            </a:extLst>
          </p:cNvPr>
          <p:cNvPicPr>
            <a:picLocks noChangeAspect="1"/>
          </p:cNvPicPr>
          <p:nvPr/>
        </p:nvPicPr>
        <p:blipFill>
          <a:blip r:embed="rId4"/>
          <a:stretch>
            <a:fillRect/>
          </a:stretch>
        </p:blipFill>
        <p:spPr>
          <a:xfrm>
            <a:off x="1946287" y="352687"/>
            <a:ext cx="8299426" cy="6339058"/>
          </a:xfrm>
          <a:prstGeom prst="rect">
            <a:avLst/>
          </a:prstGeom>
        </p:spPr>
      </p:pic>
      <p:sp>
        <p:nvSpPr>
          <p:cNvPr id="8" name="Rectangle 7">
            <a:extLst>
              <a:ext uri="{FF2B5EF4-FFF2-40B4-BE49-F238E27FC236}">
                <a16:creationId xmlns:a16="http://schemas.microsoft.com/office/drawing/2014/main" id="{DE96FF32-EB7B-4C03-BF51-43A5625BAAE4}"/>
              </a:ext>
            </a:extLst>
          </p:cNvPr>
          <p:cNvSpPr/>
          <p:nvPr/>
        </p:nvSpPr>
        <p:spPr>
          <a:xfrm>
            <a:off x="2208180" y="2587557"/>
            <a:ext cx="8037533" cy="35992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7420940"/>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0118F-04F7-4B3F-9C0D-AD197E0D59C7}"/>
              </a:ext>
            </a:extLst>
          </p:cNvPr>
          <p:cNvSpPr>
            <a:spLocks noGrp="1"/>
          </p:cNvSpPr>
          <p:nvPr>
            <p:ph type="title"/>
          </p:nvPr>
        </p:nvSpPr>
        <p:spPr>
          <a:xfrm>
            <a:off x="460767" y="365125"/>
            <a:ext cx="10515600" cy="1325563"/>
          </a:xfrm>
        </p:spPr>
        <p:txBody>
          <a:bodyPr/>
          <a:lstStyle/>
          <a:p>
            <a:r>
              <a:rPr lang="en-US" b="1">
                <a:solidFill>
                  <a:srgbClr val="003963"/>
                </a:solidFill>
                <a:latin typeface="Calibri" panose="020F0502020204030204" pitchFamily="34" charset="0"/>
                <a:cs typeface="Calibri" panose="020F0502020204030204" pitchFamily="34" charset="0"/>
              </a:rPr>
              <a:t>For most people, the cost of housing </a:t>
            </a:r>
            <a:br>
              <a:rPr lang="en-US" b="1">
                <a:solidFill>
                  <a:srgbClr val="003963"/>
                </a:solidFill>
                <a:latin typeface="Calibri" panose="020F0502020204030204" pitchFamily="34" charset="0"/>
                <a:cs typeface="Calibri" panose="020F0502020204030204" pitchFamily="34" charset="0"/>
              </a:rPr>
            </a:br>
            <a:r>
              <a:rPr lang="en-US" b="1">
                <a:solidFill>
                  <a:srgbClr val="003963"/>
                </a:solidFill>
                <a:latin typeface="Calibri" panose="020F0502020204030204" pitchFamily="34" charset="0"/>
                <a:cs typeface="Calibri" panose="020F0502020204030204" pitchFamily="34" charset="0"/>
              </a:rPr>
              <a:t>is out of reach</a:t>
            </a:r>
          </a:p>
        </p:txBody>
      </p:sp>
      <p:pic>
        <p:nvPicPr>
          <p:cNvPr id="1026" name="Picture 2" descr="Renters' Incomes Haven't Caught Up to Housing Costs">
            <a:extLst>
              <a:ext uri="{FF2B5EF4-FFF2-40B4-BE49-F238E27FC236}">
                <a16:creationId xmlns:a16="http://schemas.microsoft.com/office/drawing/2014/main" id="{C2E4A138-617B-4266-BEEE-64A515BF6E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1"/>
          <a:stretch/>
        </p:blipFill>
        <p:spPr bwMode="auto">
          <a:xfrm>
            <a:off x="460767" y="1890444"/>
            <a:ext cx="5107024" cy="37743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hart 6">
            <a:extLst>
              <a:ext uri="{FF2B5EF4-FFF2-40B4-BE49-F238E27FC236}">
                <a16:creationId xmlns:a16="http://schemas.microsoft.com/office/drawing/2014/main" id="{143A395B-F567-487B-A1E0-10F89815B019}"/>
              </a:ext>
            </a:extLst>
          </p:cNvPr>
          <p:cNvGraphicFramePr>
            <a:graphicFrameLocks/>
          </p:cNvGraphicFramePr>
          <p:nvPr>
            <p:extLst>
              <p:ext uri="{D42A27DB-BD31-4B8C-83A1-F6EECF244321}">
                <p14:modId xmlns:p14="http://schemas.microsoft.com/office/powerpoint/2010/main" val="273138172"/>
              </p:ext>
            </p:extLst>
          </p:nvPr>
        </p:nvGraphicFramePr>
        <p:xfrm>
          <a:off x="5662723" y="1690688"/>
          <a:ext cx="6629400" cy="47028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48841640"/>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D396BA-3138-47E9-B436-0FDB126F2C17}"/>
              </a:ext>
            </a:extLst>
          </p:cNvPr>
          <p:cNvSpPr>
            <a:spLocks noGrp="1"/>
          </p:cNvSpPr>
          <p:nvPr>
            <p:ph type="title"/>
          </p:nvPr>
        </p:nvSpPr>
        <p:spPr>
          <a:xfrm>
            <a:off x="437367" y="239286"/>
            <a:ext cx="10515600" cy="1325563"/>
          </a:xfrm>
        </p:spPr>
        <p:txBody>
          <a:bodyPr>
            <a:normAutofit/>
          </a:bodyPr>
          <a:lstStyle/>
          <a:p>
            <a:r>
              <a:rPr lang="en-US" b="1">
                <a:solidFill>
                  <a:srgbClr val="003963"/>
                </a:solidFill>
                <a:latin typeface="Calibri" panose="020F0502020204030204" pitchFamily="34" charset="0"/>
                <a:cs typeface="Calibri" panose="020F0502020204030204" pitchFamily="34" charset="0"/>
              </a:rPr>
              <a:t>Construction costs have also accelerated</a:t>
            </a:r>
          </a:p>
        </p:txBody>
      </p:sp>
      <p:graphicFrame>
        <p:nvGraphicFramePr>
          <p:cNvPr id="7" name="Content Placeholder 6">
            <a:extLst>
              <a:ext uri="{FF2B5EF4-FFF2-40B4-BE49-F238E27FC236}">
                <a16:creationId xmlns:a16="http://schemas.microsoft.com/office/drawing/2014/main" id="{27C18193-AE84-6840-BB08-9D6EE04EA16F}"/>
              </a:ext>
            </a:extLst>
          </p:cNvPr>
          <p:cNvGraphicFramePr>
            <a:graphicFrameLocks noGrp="1"/>
          </p:cNvGraphicFramePr>
          <p:nvPr>
            <p:ph idx="1"/>
          </p:nvPr>
        </p:nvGraphicFramePr>
        <p:xfrm>
          <a:off x="838200" y="1564849"/>
          <a:ext cx="10515600" cy="461211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C16BBCB9-6256-4747-A36E-6A0DB4582F4E}"/>
              </a:ext>
            </a:extLst>
          </p:cNvPr>
          <p:cNvSpPr txBox="1"/>
          <p:nvPr/>
        </p:nvSpPr>
        <p:spPr>
          <a:xfrm>
            <a:off x="838200" y="6176963"/>
            <a:ext cx="95358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Source: </a:t>
            </a:r>
            <a:r>
              <a:rPr kumimoji="0" lang="en-US" sz="1400" b="0" i="0" u="none" strike="noStrike" kern="1200" cap="none" spc="0" normalizeH="0" baseline="0" noProof="0" err="1">
                <a:ln>
                  <a:noFill/>
                </a:ln>
                <a:solidFill>
                  <a:prstClr val="black"/>
                </a:solidFill>
                <a:effectLst/>
                <a:uLnTx/>
                <a:uFillTx/>
                <a:latin typeface="Tw Cen MT" panose="020B0602020104020603"/>
                <a:ea typeface="+mn-ea"/>
                <a:cs typeface="+mn-cs"/>
              </a:rPr>
              <a:t>RSMeans</a:t>
            </a: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 (January 1, 2020), Historical Cost Index; Bureau of Labor Statistics, Consumer Price Index, All Urban Consumers</a:t>
            </a:r>
          </a:p>
        </p:txBody>
      </p:sp>
    </p:spTree>
    <p:extLst>
      <p:ext uri="{BB962C8B-B14F-4D97-AF65-F5344CB8AC3E}">
        <p14:creationId xmlns:p14="http://schemas.microsoft.com/office/powerpoint/2010/main" val="1992741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extLst>
    <a:ext uri="{05A4C25C-085E-4340-85A3-A5531E510DB2}">
      <thm15:themeFamily xmlns:thm15="http://schemas.microsoft.com/office/thememl/2012/main" name="raleigh-corporate-powerpoint-white-2023" id="{612BAB6D-F00E-9C48-B96C-E44209DAB9C3}" vid="{44A20931-286B-0246-B66A-6210D34CE7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6D1658E8E2DF4FA40077EA5E1FF05C" ma:contentTypeVersion="17" ma:contentTypeDescription="Create a new document." ma:contentTypeScope="" ma:versionID="38a659ec8ff150ca146e0a28be8de036">
  <xsd:schema xmlns:xsd="http://www.w3.org/2001/XMLSchema" xmlns:xs="http://www.w3.org/2001/XMLSchema" xmlns:p="http://schemas.microsoft.com/office/2006/metadata/properties" xmlns:ns2="d29fa566-8a46-447a-8df9-f25eec158c30" xmlns:ns3="31f19817-0fe7-4287-954f-8329c5fc4b7e" targetNamespace="http://schemas.microsoft.com/office/2006/metadata/properties" ma:root="true" ma:fieldsID="f93c5882b538b922cf2794fd2a3ad3bf" ns2:_="" ns3:_="">
    <xsd:import namespace="d29fa566-8a46-447a-8df9-f25eec158c30"/>
    <xsd:import namespace="31f19817-0fe7-4287-954f-8329c5fc4b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Year"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9fa566-8a46-447a-8df9-f25eec158c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Year" ma:index="18" nillable="true" ma:displayName="Year Adopted" ma:description="Year of adoption." ma:format="Dropdown" ma:internalName="Year">
      <xsd:simpleType>
        <xsd:restriction base="dms:Text">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4390dcb-9ef6-4861-8ed4-d93efaede2b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f19817-0fe7-4287-954f-8329c5fc4b7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6a2ed08-1881-4751-9ab9-fab466062100}" ma:internalName="TaxCatchAll" ma:showField="CatchAllData" ma:web="31f19817-0fe7-4287-954f-8329c5fc4b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Year xmlns="d29fa566-8a46-447a-8df9-f25eec158c30" xsi:nil="true"/>
    <SharedWithUsers xmlns="31f19817-0fe7-4287-954f-8329c5fc4b7e">
      <UserInfo>
        <DisplayName>Mansolf, JP</DisplayName>
        <AccountId>71</AccountId>
        <AccountType/>
      </UserInfo>
      <UserInfo>
        <DisplayName>Young, Patrick</DisplayName>
        <AccountId>51</AccountId>
        <AccountType/>
      </UserInfo>
      <UserInfo>
        <DisplayName>McDonald, Keegan</DisplayName>
        <AccountId>12</AccountId>
        <AccountType/>
      </UserInfo>
    </SharedWithUsers>
    <TaxCatchAll xmlns="31f19817-0fe7-4287-954f-8329c5fc4b7e" xsi:nil="true"/>
    <lcf76f155ced4ddcb4097134ff3c332f xmlns="d29fa566-8a46-447a-8df9-f25eec158c3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249D83-C651-4766-AAF8-7CBC85F0A9F7}">
  <ds:schemaRefs>
    <ds:schemaRef ds:uri="31f19817-0fe7-4287-954f-8329c5fc4b7e"/>
    <ds:schemaRef ds:uri="d29fa566-8a46-447a-8df9-f25eec158c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08E3977-266E-4605-ACCD-FFF9917F77A7}">
  <ds:schemaRefs>
    <ds:schemaRef ds:uri="31f19817-0fe7-4287-954f-8329c5fc4b7e"/>
    <ds:schemaRef ds:uri="d29fa566-8a46-447a-8df9-f25eec158c3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BE7E18A-CFB5-4591-B966-6C61C2C31E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32</Slides>
  <Notes>26</Notes>
  <HiddenSlides>1</HiddenSlide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1_Office Theme</vt:lpstr>
      <vt:lpstr>PowerPoint Presentation</vt:lpstr>
      <vt:lpstr>Cities are “man’s greatest invention.”   They make us “richer, smarter, greener, healthier, and happier.”   Triumph of the City by Edward Glaeser, distinguished Harvard economist.</vt:lpstr>
      <vt:lpstr>PowerPoint Presentation</vt:lpstr>
      <vt:lpstr>PowerPoint Presentation</vt:lpstr>
      <vt:lpstr>PowerPoint Presentation</vt:lpstr>
      <vt:lpstr>PowerPoint Presentation</vt:lpstr>
      <vt:lpstr>PowerPoint Presentation</vt:lpstr>
      <vt:lpstr>For most people, the cost of housing  is out of reach</vt:lpstr>
      <vt:lpstr>Construction costs have also accelerated</vt:lpstr>
      <vt:lpstr>While the number of starter homes has declined</vt:lpstr>
      <vt:lpstr>Average age of first-time home buyer reaches a new high at 36 years old  Share of first-time home-buyers reaches a new low at just 26% </vt:lpstr>
      <vt:lpstr>PowerPoint Presentation</vt:lpstr>
      <vt:lpstr>PowerPoint Presentation</vt:lpstr>
      <vt:lpstr>The Housing Crisis Requires Action on Three Fronts:</vt:lpstr>
      <vt:lpstr>Some tools are unavailable</vt:lpstr>
      <vt:lpstr>Some tools are unavailable</vt:lpstr>
      <vt:lpstr>PowerPoint Presentation</vt:lpstr>
      <vt:lpstr>PowerPoint Presentation</vt:lpstr>
      <vt:lpstr>PowerPoint Presentation</vt:lpstr>
      <vt:lpstr>Average Annual Energy Usage by Housing Type and Carbon Emission Levels (BTUs)</vt:lpstr>
      <vt:lpstr>PowerPoint Presentation</vt:lpstr>
      <vt:lpstr>PowerPoint Presentation</vt:lpstr>
      <vt:lpstr>PowerPoint Presentation</vt:lpstr>
      <vt:lpstr>Bus Rapid Transit (BRT)</vt:lpstr>
      <vt:lpstr>PowerPoint Presentation</vt:lpstr>
      <vt:lpstr>PowerPoint Presentation</vt:lpstr>
      <vt:lpstr>PowerPoint Presentation</vt:lpstr>
      <vt:lpstr>PowerPoint Presentation</vt:lpstr>
      <vt:lpstr>Missing Middle Projects (SUBs &amp; ASRs)</vt:lpstr>
      <vt:lpstr>ADU Distribution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Young, Patrick</dc:creator>
  <cp:revision>2</cp:revision>
  <dcterms:created xsi:type="dcterms:W3CDTF">2022-10-29T18:42:07Z</dcterms:created>
  <dcterms:modified xsi:type="dcterms:W3CDTF">2025-12-01T21:17:25Z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0x010100646D1658E8E2DF4FA40077EA5E1FF05C</vt:lpwstr>
  </property>
  <property fmtid="{D5CDD505-2E9C-101B-9397-08002B2CF9AE}" pid="3" name="MediaServiceImageTags">
    <vt:lpwstr/>
  </property>
</Properties>
</file>