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449" r:id="rId5"/>
    <p:sldId id="457" r:id="rId6"/>
    <p:sldId id="458" r:id="rId7"/>
    <p:sldId id="459" r:id="rId8"/>
    <p:sldId id="460" r:id="rId9"/>
    <p:sldId id="461" r:id="rId10"/>
    <p:sldId id="462" r:id="rId11"/>
    <p:sldId id="358" r:id="rId12"/>
    <p:sldId id="278" r:id="rId13"/>
    <p:sldId id="463" r:id="rId14"/>
    <p:sldId id="464" r:id="rId15"/>
    <p:sldId id="3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DA4D6-30BE-4B86-81C2-1240D309F976}" v="122" dt="2025-11-20T18:51:47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92194-B71C-4409-94EC-8686636BD27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F933F-3B64-45C2-AAB1-6F406A29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0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and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ful background of blues, pinks and reds with a red quatrefoil shape in the middle.">
            <a:extLst>
              <a:ext uri="{FF2B5EF4-FFF2-40B4-BE49-F238E27FC236}">
                <a16:creationId xmlns:a16="http://schemas.microsoft.com/office/drawing/2014/main" id="{212C9C40-FFDE-C344-F1EB-1FF9A3696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"/>
          <a:stretch/>
        </p:blipFill>
        <p:spPr>
          <a:xfrm>
            <a:off x="2655" y="0"/>
            <a:ext cx="12189345" cy="7000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48480-35FE-88B2-5C06-B4CA2011B6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BFD50-23FC-4B17-CE0E-D97F7D8E40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0" name="Picture 9" descr="City of San Antonio logo in white">
            <a:extLst>
              <a:ext uri="{FF2B5EF4-FFF2-40B4-BE49-F238E27FC236}">
                <a16:creationId xmlns:a16="http://schemas.microsoft.com/office/drawing/2014/main" id="{A1191E25-59C5-F307-3335-76FCDBB69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63" y="4485798"/>
            <a:ext cx="1266073" cy="12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Backright Righ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586827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8434B34A-DE2E-8FC2-F310-C86D86F93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Background Lef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921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035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Background Righ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586827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8434B34A-DE2E-8FC2-F310-C86D86F93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1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Background Lef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921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261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 Shape as Image (Lef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6210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26211" y="1825625"/>
            <a:ext cx="7766972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971550" indent="-514350">
              <a:buAutoNum type="arabicPeriod"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Format shape as image (left)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64760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16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 Shape as Image (R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067" y="365125"/>
            <a:ext cx="8212241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5494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Format image as shape (right)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3538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9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11522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3" r="3819"/>
          <a:stretch/>
        </p:blipFill>
        <p:spPr>
          <a:xfrm rot="5400000">
            <a:off x="-1699105" y="1699104"/>
            <a:ext cx="6858003" cy="34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84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Left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11522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3" r="3819"/>
          <a:stretch/>
        </p:blipFill>
        <p:spPr>
          <a:xfrm rot="5400000">
            <a:off x="-1699105" y="1699104"/>
            <a:ext cx="6858003" cy="34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Left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25374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3" r="3819"/>
          <a:stretch/>
        </p:blipFill>
        <p:spPr>
          <a:xfrm rot="5400000">
            <a:off x="-1699105" y="1699104"/>
            <a:ext cx="6858003" cy="34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8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Left Br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7666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3" r="3819"/>
          <a:stretch/>
        </p:blipFill>
        <p:spPr>
          <a:xfrm rot="5400000">
            <a:off x="-1699105" y="1699104"/>
            <a:ext cx="6858003" cy="34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and 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ty of San Antonio design with dotted lines and quatrefoil in the middle">
            <a:extLst>
              <a:ext uri="{FF2B5EF4-FFF2-40B4-BE49-F238E27FC236}">
                <a16:creationId xmlns:a16="http://schemas.microsoft.com/office/drawing/2014/main" id="{252E3A2E-BB18-5198-F987-714AF908E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48480-35FE-88B2-5C06-B4CA2011B6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BFD50-23FC-4B17-CE0E-D97F7D8E40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0" name="Picture 9" descr="City of San Antonio logo in white">
            <a:extLst>
              <a:ext uri="{FF2B5EF4-FFF2-40B4-BE49-F238E27FC236}">
                <a16:creationId xmlns:a16="http://schemas.microsoft.com/office/drawing/2014/main" id="{A1191E25-59C5-F307-3335-76FCDBB69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63" y="4485798"/>
            <a:ext cx="1266073" cy="1266073"/>
          </a:xfrm>
          <a:prstGeom prst="rect">
            <a:avLst/>
          </a:prstGeom>
        </p:spPr>
      </p:pic>
      <p:pic>
        <p:nvPicPr>
          <p:cNvPr id="7" name="Picture 6" descr="City of San Antonio logo in color">
            <a:extLst>
              <a:ext uri="{FF2B5EF4-FFF2-40B4-BE49-F238E27FC236}">
                <a16:creationId xmlns:a16="http://schemas.microsoft.com/office/drawing/2014/main" id="{33C69BB5-CEBE-5E6F-F533-A1C468D55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79" y="4416972"/>
            <a:ext cx="1298241" cy="12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0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Right (Red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2337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51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Left (Red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2581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796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Right (Teal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09922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69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Left (Teal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2581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257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Right (Yellow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7666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65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Left (Yellow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996" y="1466940"/>
            <a:ext cx="7593199" cy="127062"/>
            <a:chOff x="750274" y="1431287"/>
            <a:chExt cx="7593199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0274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161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763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Right (Green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27506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77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Left (Green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997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493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Right (Pink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09921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Left (Pink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1"/>
            <a:ext cx="6858000" cy="314155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90166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22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and 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ty of San Antonio design with quatrefoil in the middle">
            <a:extLst>
              <a:ext uri="{FF2B5EF4-FFF2-40B4-BE49-F238E27FC236}">
                <a16:creationId xmlns:a16="http://schemas.microsoft.com/office/drawing/2014/main" id="{65A63A1D-39F4-5346-42DE-0129C6554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48480-35FE-88B2-5C06-B4CA2011B6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BFD50-23FC-4B17-CE0E-D97F7D8E40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0" name="Picture 9" descr="City of San Antonio logo in white">
            <a:extLst>
              <a:ext uri="{FF2B5EF4-FFF2-40B4-BE49-F238E27FC236}">
                <a16:creationId xmlns:a16="http://schemas.microsoft.com/office/drawing/2014/main" id="{A1191E25-59C5-F307-3335-76FCDBB69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63" y="4485798"/>
            <a:ext cx="1266073" cy="1266073"/>
          </a:xfrm>
          <a:prstGeom prst="rect">
            <a:avLst/>
          </a:prstGeom>
        </p:spPr>
      </p:pic>
      <p:pic>
        <p:nvPicPr>
          <p:cNvPr id="7" name="Picture 6" descr="City of San Antonio logo in color">
            <a:extLst>
              <a:ext uri="{FF2B5EF4-FFF2-40B4-BE49-F238E27FC236}">
                <a16:creationId xmlns:a16="http://schemas.microsoft.com/office/drawing/2014/main" id="{33C69BB5-CEBE-5E6F-F533-A1C468D55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79" y="4416972"/>
            <a:ext cx="1298241" cy="12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4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Right (Grey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826" y="365125"/>
            <a:ext cx="7766973" cy="132556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8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27507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49501A-2AD1-DBCD-5A81-4784A2333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157"/>
          <a:stretch/>
        </p:blipFill>
        <p:spPr>
          <a:xfrm rot="16200000">
            <a:off x="-1858220" y="1858220"/>
            <a:ext cx="6858000" cy="31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8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Left (Grey Wav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627" y="1825625"/>
            <a:ext cx="776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00E272-9FCE-BC5D-8D8B-035220BD9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157"/>
          <a:stretch/>
        </p:blipFill>
        <p:spPr>
          <a:xfrm rot="5400000">
            <a:off x="7192221" y="1858220"/>
            <a:ext cx="6858000" cy="3141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</a:extLst>
          </p:cNvPr>
          <p:cNvGrpSpPr/>
          <p:nvPr userDrawn="1"/>
        </p:nvGrpSpPr>
        <p:grpSpPr>
          <a:xfrm>
            <a:off x="972581" y="1466940"/>
            <a:ext cx="7588404" cy="127062"/>
            <a:chOff x="838199" y="1431287"/>
            <a:chExt cx="7588404" cy="127062"/>
          </a:xfrm>
          <a:solidFill>
            <a:schemeClr val="accent3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399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A1C-423A-A180-1ED6-DAEA89588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3C6AD-349B-C84D-C5E3-26ADDF62B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C6FF3-1602-8A20-B19B-9E0A98BA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E9355-18D5-2D93-8E8B-9A7BC77B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D5C03-1D35-CEF5-A4D7-5F8B3E8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665A049-2DA4-8786-2779-BB5A81E0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66B7AB-1FD9-4801-FF58-687921F2B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16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9E14-23D8-8755-9255-337293B85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00E88-3744-9503-DCA6-DBE6CE666F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3842603"/>
            <a:ext cx="3415690" cy="48470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2D1DF-43E8-F8F9-E8E8-5743867FD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509142"/>
            <a:ext cx="3415689" cy="15699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CB73D6-DA99-3EE3-987E-68EAF983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B2DCA-8C43-1441-2000-B9BEB33D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C97D26C-C2F0-CF23-D17B-A75C9EA09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0603CE0-57D6-5F84-5D90-A57E7D845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E25634E-5F2D-523F-67EC-2A403AA5707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6612" y="1946032"/>
            <a:ext cx="3415689" cy="181344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071EA7C-1397-EB2D-766B-9A635F2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612" y="4338564"/>
            <a:ext cx="2286000" cy="7620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CF302F7-6C5E-A2B4-C93E-3323F06A91E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79503" y="3842603"/>
            <a:ext cx="3415690" cy="48470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4CD3713-5CB0-810D-A293-3B06A50B6D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82678" y="4509142"/>
            <a:ext cx="3415689" cy="15699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EDBBACB-C992-2143-60A6-092AA768A82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79502" y="1946032"/>
            <a:ext cx="3415689" cy="181344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3A8471B-93F4-40D7-6C51-3CD9E6040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9502" y="4338564"/>
            <a:ext cx="2286000" cy="7620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87450A9-0692-BAA3-1D26-22FDA8F18E9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22391" y="3855152"/>
            <a:ext cx="3415690" cy="48470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B731B4D-7DC6-28AF-AECE-7CFCA239059F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125566" y="4521691"/>
            <a:ext cx="3415689" cy="15699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31A635C-8CA4-A49C-6F19-D7D6D371948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22390" y="1958581"/>
            <a:ext cx="3415689" cy="181344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A5B7FD8-3E3D-B74C-C95E-9AD05797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2390" y="4351113"/>
            <a:ext cx="22860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3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9E14-23D8-8755-9255-337293B85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00E88-3744-9503-DCA6-DBE6CE666F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2D1DF-43E8-F8F9-E8E8-5743867FD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CEB3C-96CE-51D7-9207-A26E09A9BE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75291-E879-CF12-DB10-62BFF8356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CB73D6-DA99-3EE3-987E-68EAF983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B2DCA-8C43-1441-2000-B9BEB33D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C97D26C-C2F0-CF23-D17B-A75C9EA09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0603CE0-57D6-5F84-5D90-A57E7D845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244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4BEA-4CBD-BB91-193A-A3A0B70A5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9EEF4-7BBE-2728-48CE-89CBA6AA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258C6B-6E2C-5A0E-F7A2-1D7B3F91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7E4829D-D90E-D24F-D111-0DE474E01A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721C30-1F82-8238-265A-7B0830EB6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7A8E4F-22CD-3EF6-F7B1-227FEDB77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009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n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4BEA-4CBD-BB91-193A-A3A0B70A5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9EEF4-7BBE-2728-48CE-89CBA6AA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258C6B-6E2C-5A0E-F7A2-1D7B3F91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  <a:solidFill>
            <a:schemeClr val="bg1"/>
          </a:solidFill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7E4829D-D90E-D24F-D111-0DE474E01A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721C30-1F82-8238-265A-7B0830EB6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3124E-40D7-D986-000F-04343022C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884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n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4BEA-4CBD-BB91-193A-A3A0B70A5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9EEF4-7BBE-2728-48CE-89CBA6AA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258C6B-6E2C-5A0E-F7A2-1D7B3F91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  <a:solidFill>
            <a:schemeClr val="bg1"/>
          </a:solidFill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7E4829D-D90E-D24F-D111-0DE474E01A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721C30-1F82-8238-265A-7B0830EB6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3124E-40D7-D986-000F-04343022C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169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13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BE56-D50D-103C-F10A-8B0D96CC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F8DD6-1C9F-CC3A-132B-916C1281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A0C6E-3947-5F97-5C61-A924963DF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8662"/>
            <a:ext cx="3932237" cy="34603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4486D-51E7-E042-C52C-4621A001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A552CA-3C7F-71BB-C76E-555C2228C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612" y="2189656"/>
            <a:ext cx="2281725" cy="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1964-7053-DEC6-A04C-E0C562AE8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7765A-4C29-485B-C75F-8F985B88B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2E0A0-F514-F20A-1594-5EBD28AC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461" y="6106992"/>
            <a:ext cx="2743200" cy="365125"/>
          </a:xfrm>
        </p:spPr>
        <p:txBody>
          <a:bodyPr/>
          <a:lstStyle>
            <a:lvl1pPr>
              <a:defRPr>
                <a:solidFill>
                  <a:srgbClr val="3A3A3C"/>
                </a:solidFill>
              </a:defRPr>
            </a:lvl1pPr>
          </a:lstStyle>
          <a:p>
            <a:fld id="{CBBC61B2-09A2-4069-91CB-2379F072D4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C1F459-7F84-A0E4-E307-FE13E47CC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0863" y="1466940"/>
            <a:ext cx="7588404" cy="127062"/>
            <a:chOff x="838199" y="1431287"/>
            <a:chExt cx="7588404" cy="12706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6C86D78-E215-E875-4055-8B01A8CD4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8199" y="1431287"/>
              <a:ext cx="3811859" cy="12706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D7D4707-4EC1-39A3-0FDC-ECC07A1E6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4744" y="1431287"/>
              <a:ext cx="3811859" cy="1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09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CDD8F5-C0BF-DD07-D29E-0F9F642C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" r="1061" b="30651"/>
          <a:stretch/>
        </p:blipFill>
        <p:spPr>
          <a:xfrm>
            <a:off x="0" y="2724989"/>
            <a:ext cx="12192000" cy="413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9A2B1-5C80-0161-FE02-5FCA75413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3529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0739-E5C1-7325-E427-BB3A3532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50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City of San Antonio logo in color">
            <a:extLst>
              <a:ext uri="{FF2B5EF4-FFF2-40B4-BE49-F238E27FC236}">
                <a16:creationId xmlns:a16="http://schemas.microsoft.com/office/drawing/2014/main" id="{0A159007-E194-210F-AA1C-534545048A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7" y="468499"/>
            <a:ext cx="1930395" cy="19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1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CDD8F5-C0BF-DD07-D29E-0F9F642C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" r="1061" b="30651"/>
          <a:stretch/>
        </p:blipFill>
        <p:spPr>
          <a:xfrm>
            <a:off x="0" y="2724989"/>
            <a:ext cx="12192000" cy="413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9A2B1-5C80-0161-FE02-5FCA75413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3529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0739-E5C1-7325-E427-BB3A3532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50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City of San Antonio logo in color">
            <a:extLst>
              <a:ext uri="{FF2B5EF4-FFF2-40B4-BE49-F238E27FC236}">
                <a16:creationId xmlns:a16="http://schemas.microsoft.com/office/drawing/2014/main" id="{0A159007-E194-210F-AA1C-534545048A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7" y="468499"/>
            <a:ext cx="1930395" cy="19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CDD8F5-C0BF-DD07-D29E-0F9F642C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" r="1061" b="30651"/>
          <a:stretch/>
        </p:blipFill>
        <p:spPr>
          <a:xfrm>
            <a:off x="0" y="2724989"/>
            <a:ext cx="12192000" cy="413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9A2B1-5C80-0161-FE02-5FCA75413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3529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0739-E5C1-7325-E427-BB3A3532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50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City of San Antonio logo in color">
            <a:extLst>
              <a:ext uri="{FF2B5EF4-FFF2-40B4-BE49-F238E27FC236}">
                <a16:creationId xmlns:a16="http://schemas.microsoft.com/office/drawing/2014/main" id="{0A159007-E194-210F-AA1C-534545048A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7" y="468499"/>
            <a:ext cx="1930395" cy="19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8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CDD8F5-C0BF-DD07-D29E-0F9F642C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" r="1061" b="30651"/>
          <a:stretch/>
        </p:blipFill>
        <p:spPr>
          <a:xfrm>
            <a:off x="0" y="2724989"/>
            <a:ext cx="12192000" cy="413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9A2B1-5C80-0161-FE02-5FCA75413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3529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0739-E5C1-7325-E427-BB3A3532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50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City of San Antonio logo in color">
            <a:extLst>
              <a:ext uri="{FF2B5EF4-FFF2-40B4-BE49-F238E27FC236}">
                <a16:creationId xmlns:a16="http://schemas.microsoft.com/office/drawing/2014/main" id="{0A159007-E194-210F-AA1C-534545048A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7" y="468499"/>
            <a:ext cx="1930395" cy="19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068D03-C7CA-A032-0C8C-2C7C149F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2C49-BF18-2EE2-BF55-0394A2DD3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580BE-19CE-ED7E-C128-2D7B6DF58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0441" y="610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D4BBA8FB-D2EE-534A-86E3-365FABD067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6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m%C3%A5l-dart-m%C3%A5let-m%C3%A5lsetting-suksess-1414788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reepik.com/premium-ai-image/minimalist-circular-sign-with-no-fees-declaration-red-diagonal-line-restriction_214067139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3F58-7D76-D8BC-6429-5027A59AD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02" y="1462115"/>
            <a:ext cx="3430995" cy="1496585"/>
          </a:xfrm>
        </p:spPr>
        <p:txBody>
          <a:bodyPr anchor="t" anchorCtr="0">
            <a:noAutofit/>
          </a:bodyPr>
          <a:lstStyle/>
          <a:p>
            <a:r>
              <a:rPr lang="en-US" sz="2800" b="0" dirty="0">
                <a:effectLst/>
                <a:latin typeface="+mn-lt"/>
                <a:ea typeface="Aptos" panose="020B0004020202020204" pitchFamily="34" charset="0"/>
              </a:rPr>
              <a:t>Housing Affordability:</a:t>
            </a:r>
            <a:br>
              <a:rPr lang="en-US" sz="2800" b="0" dirty="0">
                <a:effectLst/>
                <a:latin typeface="+mn-lt"/>
                <a:ea typeface="Aptos" panose="020B0004020202020204" pitchFamily="34" charset="0"/>
              </a:rPr>
            </a:br>
            <a:r>
              <a:rPr lang="en-US" sz="2800" b="0" dirty="0">
                <a:effectLst/>
                <a:latin typeface="+mn-lt"/>
                <a:ea typeface="Aptos" panose="020B0004020202020204" pitchFamily="34" charset="0"/>
              </a:rPr>
              <a:t>Permitting &amp; Zoning Solutions</a:t>
            </a:r>
            <a:endParaRPr lang="en-US" sz="28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5E26F-912D-C4F7-1763-55BCAEBB6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499" y="3428999"/>
            <a:ext cx="3937000" cy="62282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000" i="1" dirty="0">
              <a:cs typeface="Arial"/>
            </a:endParaRPr>
          </a:p>
          <a:p>
            <a:r>
              <a:rPr lang="en-US" sz="2000" i="1" dirty="0">
                <a:cs typeface="Arial"/>
              </a:rPr>
              <a:t>ICC Roundtable</a:t>
            </a:r>
          </a:p>
          <a:p>
            <a:r>
              <a:rPr lang="en-US" sz="2000" i="1" dirty="0">
                <a:cs typeface="Arial"/>
              </a:rPr>
              <a:t>December 4, 2025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5F26E7-FBE4-8A17-F983-52ED9E46D5C0}"/>
              </a:ext>
            </a:extLst>
          </p:cNvPr>
          <p:cNvSpPr txBox="1">
            <a:spLocks/>
          </p:cNvSpPr>
          <p:nvPr/>
        </p:nvSpPr>
        <p:spPr>
          <a:xfrm>
            <a:off x="-182034" y="6235171"/>
            <a:ext cx="3937000" cy="6228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cs typeface="Arial"/>
              </a:rPr>
              <a:t>December 4</a:t>
            </a:r>
            <a:r>
              <a:rPr lang="en-US" sz="1400" baseline="30000" dirty="0">
                <a:cs typeface="Arial"/>
              </a:rPr>
              <a:t>th</a:t>
            </a:r>
            <a:r>
              <a:rPr lang="en-US" sz="1400" dirty="0">
                <a:cs typeface="Arial"/>
              </a:rPr>
              <a:t>, 2025</a:t>
            </a:r>
          </a:p>
          <a:p>
            <a:r>
              <a:rPr lang="en-US" sz="1400" i="1" dirty="0">
                <a:cs typeface="Arial"/>
              </a:rPr>
              <a:t>Housing Affordability Roundtable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AE51FA-872F-11E0-897E-BBE18E93259A}"/>
              </a:ext>
            </a:extLst>
          </p:cNvPr>
          <p:cNvSpPr txBox="1">
            <a:spLocks/>
          </p:cNvSpPr>
          <p:nvPr/>
        </p:nvSpPr>
        <p:spPr>
          <a:xfrm>
            <a:off x="3699992" y="3190459"/>
            <a:ext cx="4792014" cy="4770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3600" dirty="0">
                <a:latin typeface="+mn-lt"/>
                <a:ea typeface="Aptos" panose="020B0004020202020204" pitchFamily="34" charset="0"/>
              </a:rPr>
              <a:t>Removing Barriers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882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EB85D-7BDB-3DC7-3455-551F1575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BE34-98A0-654A-D526-CA7D4358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3445" cy="4281367"/>
          </a:xfrm>
        </p:spPr>
        <p:txBody>
          <a:bodyPr>
            <a:normAutofit/>
          </a:bodyPr>
          <a:lstStyle/>
          <a:p>
            <a:r>
              <a:rPr lang="en-US" sz="2400" dirty="0"/>
              <a:t>Shorter review times</a:t>
            </a:r>
          </a:p>
          <a:p>
            <a:r>
              <a:rPr lang="en-US" sz="2400" dirty="0"/>
              <a:t>Track all reviews</a:t>
            </a:r>
          </a:p>
          <a:p>
            <a:r>
              <a:rPr lang="en-US" sz="2400" dirty="0"/>
              <a:t>Track plan review/lender milestones</a:t>
            </a:r>
          </a:p>
          <a:p>
            <a:r>
              <a:rPr lang="en-US" sz="2400" dirty="0"/>
              <a:t>Creative solutions to get permit ready letters, partial permits, code modification requests…</a:t>
            </a:r>
          </a:p>
          <a:p>
            <a:r>
              <a:rPr lang="en-US" sz="2400" dirty="0"/>
              <a:t>Issue permits</a:t>
            </a:r>
          </a:p>
          <a:p>
            <a:r>
              <a:rPr lang="en-US" sz="2400" dirty="0"/>
              <a:t>Timely and consistent inspections</a:t>
            </a:r>
          </a:p>
          <a:p>
            <a:r>
              <a:rPr lang="en-US" sz="2400" dirty="0"/>
              <a:t>Track turnover milestones and closings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BBB39-96AA-17BF-068F-4432D880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780DDE-FD56-0C66-5202-FBA367FB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1" r="374" b="-5"/>
          <a:stretch>
            <a:fillRect/>
          </a:stretch>
        </p:blipFill>
        <p:spPr>
          <a:xfrm>
            <a:off x="8878294" y="516835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7240F-B52D-347D-A213-8733EA4EE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" b="1419"/>
          <a:stretch>
            <a:fillRect/>
          </a:stretch>
        </p:blipFill>
        <p:spPr>
          <a:xfrm>
            <a:off x="7193268" y="3311913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270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82C8-1BF0-1491-740F-9B74D434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Affordable Housing Team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3BBFC-F4E2-92B7-7031-B3B1818155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4"/>
                </a:solidFill>
              </a:rPr>
              <a:t>Accomplishments</a:t>
            </a:r>
          </a:p>
          <a:p>
            <a:r>
              <a:rPr lang="en-US" dirty="0"/>
              <a:t>Gained understanding of our role as Building Officials</a:t>
            </a:r>
          </a:p>
          <a:p>
            <a:r>
              <a:rPr lang="en-US" sz="3200" dirty="0"/>
              <a:t>Developed a network</a:t>
            </a:r>
          </a:p>
          <a:p>
            <a:r>
              <a:rPr lang="en-US" dirty="0"/>
              <a:t>Identified barriers and learned how to navigate them</a:t>
            </a:r>
          </a:p>
          <a:p>
            <a:r>
              <a:rPr lang="en-US" sz="3200" dirty="0"/>
              <a:t>Assist developers and funding sources</a:t>
            </a:r>
          </a:p>
          <a:p>
            <a:r>
              <a:rPr lang="en-US" dirty="0"/>
              <a:t>Streamline plan review and inspection processes</a:t>
            </a:r>
          </a:p>
          <a:p>
            <a:r>
              <a:rPr lang="en-US" sz="3200" dirty="0"/>
              <a:t>Navigated deadlines and milestones</a:t>
            </a:r>
          </a:p>
          <a:p>
            <a:r>
              <a:rPr lang="en-US" dirty="0"/>
              <a:t>Consistently shorter overall permitting and inspection processes</a:t>
            </a:r>
            <a:endParaRPr lang="en-US" sz="3200" dirty="0"/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917E9-ECCA-4906-6602-B9423840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8CA32-D05F-93A3-2E41-F43A7975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081" y="1690688"/>
            <a:ext cx="3137140" cy="31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4E1D-6C44-91B3-2B62-5F43C8325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7806" y="2408947"/>
            <a:ext cx="3589867" cy="647170"/>
          </a:xfrm>
        </p:spPr>
        <p:txBody>
          <a:bodyPr>
            <a:normAutofit/>
          </a:bodyPr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15DC9-B95B-B527-D33E-8D8459BBE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4025" y="3429000"/>
            <a:ext cx="5823948" cy="1037695"/>
          </a:xfrm>
        </p:spPr>
        <p:txBody>
          <a:bodyPr>
            <a:normAutofit/>
          </a:bodyPr>
          <a:lstStyle/>
          <a:p>
            <a:r>
              <a:rPr lang="en-US" sz="2800" dirty="0"/>
              <a:t>Jason Gray, Project Manager</a:t>
            </a:r>
            <a:br>
              <a:rPr lang="en-US" sz="2800" dirty="0"/>
            </a:br>
            <a:r>
              <a:rPr lang="en-US" sz="2000" dirty="0"/>
              <a:t>Jason.Gray2@sanantonio.gov</a:t>
            </a:r>
          </a:p>
        </p:txBody>
      </p:sp>
    </p:spTree>
    <p:extLst>
      <p:ext uri="{BB962C8B-B14F-4D97-AF65-F5344CB8AC3E}">
        <p14:creationId xmlns:p14="http://schemas.microsoft.com/office/powerpoint/2010/main" val="91277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utdoor, day&#10;&#10;AI-generated content may be incorrect.">
            <a:extLst>
              <a:ext uri="{FF2B5EF4-FFF2-40B4-BE49-F238E27FC236}">
                <a16:creationId xmlns:a16="http://schemas.microsoft.com/office/drawing/2014/main" id="{80D9C6C5-7F95-FAA6-C943-385DADAE6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17166" r="40334" b="15477"/>
          <a:stretch/>
        </p:blipFill>
        <p:spPr>
          <a:xfrm>
            <a:off x="1909837" y="2376152"/>
            <a:ext cx="3091582" cy="3025058"/>
          </a:xfrm>
          <a:prstGeom prst="flowChartAlternateProcess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D68A4-0C66-BA5C-381E-2A1877F4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20A2-4F55-403A-FC64-26754907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Content Placeholder 12" descr="A person in a suit smiling&#10;&#10;AI-generated content may be incorrect.">
            <a:extLst>
              <a:ext uri="{FF2B5EF4-FFF2-40B4-BE49-F238E27FC236}">
                <a16:creationId xmlns:a16="http://schemas.microsoft.com/office/drawing/2014/main" id="{117A4FBC-FE78-42FF-E48F-85EBD8F54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933" y1="41102" x2="46933" y2="41102"/>
                        <a14:foregroundMark x1="62095" y1="48047" x2="62095" y2="4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13570" r="14341" b="21126"/>
          <a:stretch/>
        </p:blipFill>
        <p:spPr>
          <a:xfrm>
            <a:off x="162410" y="1944711"/>
            <a:ext cx="2826650" cy="3536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E00A77-6C9A-FB4A-4966-6C0DCDCD9F64}"/>
              </a:ext>
            </a:extLst>
          </p:cNvPr>
          <p:cNvSpPr txBox="1"/>
          <p:nvPr/>
        </p:nvSpPr>
        <p:spPr>
          <a:xfrm>
            <a:off x="-348452" y="551233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j-lt"/>
              </a:rPr>
              <a:t>Amin Tohmaz, PE, CBO - Director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+mj-lt"/>
              </a:rPr>
              <a:t>Development Services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+mj-lt"/>
              </a:rPr>
              <a:t>City of San Antonio, Texas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8ED5ED4-C3AE-F061-59E9-53BB89CE7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4629" y="2431712"/>
            <a:ext cx="6644961" cy="302505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Engineering &amp; Management</a:t>
            </a:r>
          </a:p>
          <a:p>
            <a:pPr lvl="1"/>
            <a:r>
              <a:rPr lang="en-US" sz="2400" dirty="0"/>
              <a:t>20</a:t>
            </a:r>
            <a:r>
              <a:rPr lang="en-US" sz="2400" baseline="30000" dirty="0"/>
              <a:t>+</a:t>
            </a:r>
            <a:r>
              <a:rPr lang="en-US" sz="2400" dirty="0"/>
              <a:t> years of experience</a:t>
            </a:r>
          </a:p>
          <a:p>
            <a:r>
              <a:rPr lang="en-US" sz="2400" dirty="0"/>
              <a:t>City of San Antonio</a:t>
            </a:r>
          </a:p>
          <a:p>
            <a:pPr lvl="1"/>
            <a:r>
              <a:rPr lang="en-US" sz="2400" dirty="0"/>
              <a:t>13 years of service</a:t>
            </a:r>
          </a:p>
          <a:p>
            <a:pPr lvl="2"/>
            <a:r>
              <a:rPr lang="en-US" dirty="0"/>
              <a:t>DSD Engineer – Plan Review</a:t>
            </a:r>
          </a:p>
          <a:p>
            <a:pPr lvl="2"/>
            <a:r>
              <a:rPr lang="en-US" dirty="0"/>
              <a:t>Assistant Director – Field Services</a:t>
            </a:r>
          </a:p>
          <a:p>
            <a:pPr lvl="2"/>
            <a:r>
              <a:rPr lang="en-US" dirty="0"/>
              <a:t>Deputy Director – Field Services</a:t>
            </a:r>
          </a:p>
          <a:p>
            <a:pPr lvl="2"/>
            <a:r>
              <a:rPr lang="en-US" dirty="0"/>
              <a:t>Director – Building &amp; Code Official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319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F89-C323-2BF8-29AC-BEAD01BF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Enabling Tech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06842E-5CD3-0AE0-5C2A-E57FDCAB2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555" y="1681163"/>
            <a:ext cx="5157787" cy="823912"/>
          </a:xfrm>
        </p:spPr>
        <p:txBody>
          <a:bodyPr/>
          <a:lstStyle/>
          <a:p>
            <a:r>
              <a:rPr lang="en-US" sz="2800" dirty="0"/>
              <a:t>Applications &amp; Plan Review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1AD83-DB7E-CAE1-F2C6-6C805CCEB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555" y="2695118"/>
            <a:ext cx="5157787" cy="3684588"/>
          </a:xfrm>
        </p:spPr>
        <p:txBody>
          <a:bodyPr/>
          <a:lstStyle/>
          <a:p>
            <a:r>
              <a:rPr lang="en-US" sz="2000" b="1" dirty="0"/>
              <a:t>COSA Online portal allows:</a:t>
            </a:r>
          </a:p>
          <a:p>
            <a:pPr lvl="1"/>
            <a:r>
              <a:rPr lang="en-US" sz="2000" dirty="0"/>
              <a:t>Over the counter permits </a:t>
            </a:r>
          </a:p>
          <a:p>
            <a:pPr lvl="1"/>
            <a:r>
              <a:rPr lang="en-US" sz="2000" dirty="0"/>
              <a:t>Applications &amp; plan reviews</a:t>
            </a:r>
          </a:p>
          <a:p>
            <a:pPr lvl="1"/>
            <a:r>
              <a:rPr lang="en-US" sz="2000" dirty="0"/>
              <a:t>Paying fees</a:t>
            </a:r>
          </a:p>
          <a:p>
            <a:pPr lvl="1"/>
            <a:r>
              <a:rPr lang="en-US" sz="2000" dirty="0"/>
              <a:t>Uploading drawings and letters</a:t>
            </a:r>
          </a:p>
          <a:p>
            <a:pPr lvl="1"/>
            <a:r>
              <a:rPr lang="en-US" sz="2000" dirty="0"/>
              <a:t>Live updates and email notifications</a:t>
            </a:r>
          </a:p>
          <a:p>
            <a:pPr lvl="1"/>
            <a:r>
              <a:rPr lang="en-US" sz="2000" dirty="0"/>
              <a:t>Garage sale permits</a:t>
            </a:r>
          </a:p>
          <a:p>
            <a:pPr lvl="1"/>
            <a:r>
              <a:rPr lang="en-US" sz="2000" dirty="0"/>
              <a:t>All application submittals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BB1D88-B5F6-A8A6-6404-6A6EA9FAB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B36077-E817-7FCA-C17F-96DF64F5A4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B58CC-7191-7EF7-4FAB-99D665C5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67B6F3-2E7C-B1A1-09DD-23BEA276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94" r="2026" b="2"/>
          <a:stretch/>
        </p:blipFill>
        <p:spPr>
          <a:xfrm>
            <a:off x="5452484" y="0"/>
            <a:ext cx="673951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365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F89-C323-2BF8-29AC-BEAD01BF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Enabling Tech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06842E-5CD3-0AE0-5C2A-E57FDCAB2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555" y="1681163"/>
            <a:ext cx="5157787" cy="823912"/>
          </a:xfrm>
        </p:spPr>
        <p:txBody>
          <a:bodyPr/>
          <a:lstStyle/>
          <a:p>
            <a:r>
              <a:rPr lang="en-US" sz="2800" dirty="0"/>
              <a:t>Inspections, TCO’s, &amp; COO’s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1AD83-DB7E-CAE1-F2C6-6C805CCEB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555" y="2695118"/>
            <a:ext cx="5157787" cy="3684588"/>
          </a:xfrm>
        </p:spPr>
        <p:txBody>
          <a:bodyPr/>
          <a:lstStyle/>
          <a:p>
            <a:r>
              <a:rPr lang="en-US" sz="2200" b="1" dirty="0">
                <a:solidFill>
                  <a:schemeClr val="tx1"/>
                </a:solidFill>
              </a:rPr>
              <a:t>COSA Online portal allows: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Scheduling inspections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Tracking inspections and results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RVI (Remote Video Inspections)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Uploading drawings and letters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Live updates and email notifications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Instant TCO &amp; COO issuance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B58CC-7191-7EF7-4FAB-99D665C5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4D31A-879F-2EB3-B551-E183CF59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5" t="1143" r="647" b="819"/>
          <a:stretch/>
        </p:blipFill>
        <p:spPr>
          <a:xfrm>
            <a:off x="6396822" y="0"/>
            <a:ext cx="5795178" cy="4492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B1F27-134C-37F0-280C-9C15BDF43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18" y="4581901"/>
            <a:ext cx="5735782" cy="18902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843DF9-9370-A50A-DF98-1B9DDB602D83}"/>
              </a:ext>
            </a:extLst>
          </p:cNvPr>
          <p:cNvCxnSpPr/>
          <p:nvPr/>
        </p:nvCxnSpPr>
        <p:spPr>
          <a:xfrm>
            <a:off x="6396822" y="4505749"/>
            <a:ext cx="5795178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2C4637-2B71-1BB8-FCA3-931AA33AFAF4}"/>
              </a:ext>
            </a:extLst>
          </p:cNvPr>
          <p:cNvCxnSpPr>
            <a:cxnSpLocks/>
          </p:cNvCxnSpPr>
          <p:nvPr/>
        </p:nvCxnSpPr>
        <p:spPr>
          <a:xfrm>
            <a:off x="6396822" y="0"/>
            <a:ext cx="0" cy="6909515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57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132992-880B-2BAD-6B4B-D94F963F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Enabling Tech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7C866A-EC77-E794-9B3A-A73BE9006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853" y="2617667"/>
            <a:ext cx="7766973" cy="25623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4"/>
                </a:solidFill>
              </a:rPr>
              <a:t>Results:</a:t>
            </a:r>
          </a:p>
          <a:p>
            <a:pPr lvl="1"/>
            <a:r>
              <a:rPr lang="en-US" sz="2400" dirty="0"/>
              <a:t>Efficient review times</a:t>
            </a:r>
          </a:p>
          <a:p>
            <a:pPr lvl="1"/>
            <a:r>
              <a:rPr lang="en-US" sz="2400" dirty="0"/>
              <a:t>Reduced timeframe for issuing permits</a:t>
            </a:r>
          </a:p>
          <a:p>
            <a:pPr lvl="1"/>
            <a:r>
              <a:rPr lang="en-US" sz="2400" dirty="0"/>
              <a:t>Customer has instant access to all information for their project</a:t>
            </a:r>
          </a:p>
          <a:p>
            <a:pPr lvl="1"/>
            <a:r>
              <a:rPr lang="en-US" sz="2400" dirty="0"/>
              <a:t>More efficient and timely inspections</a:t>
            </a:r>
          </a:p>
          <a:p>
            <a:pPr lvl="1"/>
            <a:r>
              <a:rPr lang="en-US" sz="2400" dirty="0"/>
              <a:t>Instant TCO &amp; COO issuance</a:t>
            </a:r>
          </a:p>
          <a:p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0F3CE-1B68-F40D-352F-D7B59189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1C1FA-186C-D621-D96E-BE33D6224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4" b="97566" l="2018" r="97758">
                        <a14:foregroundMark x1="6726" y1="72097" x2="6726" y2="72097"/>
                        <a14:foregroundMark x1="2018" y1="73034" x2="2018" y2="73034"/>
                        <a14:foregroundMark x1="5605" y1="72659" x2="5605" y2="72659"/>
                        <a14:foregroundMark x1="5381" y1="72472" x2="5381" y2="72472"/>
                        <a14:foregroundMark x1="5157" y1="72285" x2="5157" y2="72285"/>
                        <a14:foregroundMark x1="5381" y1="72846" x2="5381" y2="72846"/>
                        <a14:foregroundMark x1="5381" y1="72846" x2="5381" y2="72846"/>
                        <a14:foregroundMark x1="5381" y1="72846" x2="5381" y2="72846"/>
                        <a14:foregroundMark x1="5381" y1="72846" x2="5381" y2="72846"/>
                        <a14:foregroundMark x1="5605" y1="73034" x2="5605" y2="73034"/>
                        <a14:foregroundMark x1="92601" y1="76966" x2="92601" y2="76966"/>
                        <a14:foregroundMark x1="97758" y1="88951" x2="97758" y2="88951"/>
                        <a14:foregroundMark x1="88565" y1="93633" x2="89013" y2="94007"/>
                        <a14:foregroundMark x1="83857" y1="97566" x2="83857" y2="97566"/>
                        <a14:foregroundMark x1="40583" y1="8614" x2="40583" y2="8614"/>
                        <a14:backgroundMark x1="5605" y1="72472" x2="5605" y2="72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792" y="2444152"/>
            <a:ext cx="2510527" cy="30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utdoor, day&#10;&#10;AI-generated content may be incorrect.">
            <a:extLst>
              <a:ext uri="{FF2B5EF4-FFF2-40B4-BE49-F238E27FC236}">
                <a16:creationId xmlns:a16="http://schemas.microsoft.com/office/drawing/2014/main" id="{80D9C6C5-7F95-FAA6-C943-385DADAE6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17166" r="40334" b="15477"/>
          <a:stretch/>
        </p:blipFill>
        <p:spPr>
          <a:xfrm>
            <a:off x="6674467" y="2403893"/>
            <a:ext cx="2945204" cy="2881830"/>
          </a:xfrm>
          <a:prstGeom prst="flowChartAlternateProcess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D68A4-0C66-BA5C-381E-2A1877F4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20A2-4F55-403A-FC64-26754907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00A77-6C9A-FB4A-4966-6C0DCDCD9F64}"/>
              </a:ext>
            </a:extLst>
          </p:cNvPr>
          <p:cNvSpPr txBox="1"/>
          <p:nvPr/>
        </p:nvSpPr>
        <p:spPr>
          <a:xfrm>
            <a:off x="6096000" y="547000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Jason Gray, Project Manager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Affordable Housing Team - Development Services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City of San Antonio, Texas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8ED5ED4-C3AE-F061-59E9-53BB89CE7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427" y="2213139"/>
            <a:ext cx="5643344" cy="3974875"/>
          </a:xfrm>
        </p:spPr>
        <p:txBody>
          <a:bodyPr>
            <a:noAutofit/>
          </a:bodyPr>
          <a:lstStyle/>
          <a:p>
            <a:r>
              <a:rPr lang="en-US" sz="2000" dirty="0"/>
              <a:t>Associates of Applied Science in Civil Engineering (Architectural)</a:t>
            </a:r>
          </a:p>
          <a:p>
            <a:r>
              <a:rPr lang="en-US" sz="2000" dirty="0"/>
              <a:t>Drafter, Estimator, Purchaser, CAD Manager</a:t>
            </a:r>
          </a:p>
          <a:p>
            <a:pPr lvl="1"/>
            <a:r>
              <a:rPr lang="en-US" sz="2000" dirty="0"/>
              <a:t>16 years </a:t>
            </a:r>
          </a:p>
          <a:p>
            <a:r>
              <a:rPr lang="en-US" sz="2000" dirty="0"/>
              <a:t>City of San Antonio DSD</a:t>
            </a:r>
          </a:p>
          <a:p>
            <a:pPr lvl="1"/>
            <a:r>
              <a:rPr lang="en-US" sz="2000" dirty="0"/>
              <a:t>13 years of service</a:t>
            </a:r>
          </a:p>
          <a:p>
            <a:pPr lvl="2"/>
            <a:r>
              <a:rPr lang="en-US" sz="2000" dirty="0"/>
              <a:t>Residential Combination Inspector</a:t>
            </a:r>
          </a:p>
          <a:p>
            <a:pPr lvl="2"/>
            <a:r>
              <a:rPr lang="en-US" sz="2000" dirty="0"/>
              <a:t>Building Inspector</a:t>
            </a:r>
          </a:p>
          <a:p>
            <a:pPr lvl="2"/>
            <a:r>
              <a:rPr lang="en-US" sz="2000" dirty="0"/>
              <a:t>Sr Building Inspector</a:t>
            </a:r>
          </a:p>
          <a:p>
            <a:pPr lvl="2"/>
            <a:r>
              <a:rPr lang="en-US" sz="2000" dirty="0"/>
              <a:t>Chief Building Inspector</a:t>
            </a:r>
          </a:p>
          <a:p>
            <a:pPr lvl="2"/>
            <a:r>
              <a:rPr lang="en-US" sz="2000" dirty="0"/>
              <a:t>Project Manager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D58EB-12C6-850F-9FF6-0E6484455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91" b="97519" l="128" r="99745">
                        <a14:foregroundMark x1="50128" y1="8091" x2="50128" y2="8091"/>
                        <a14:foregroundMark x1="58546" y1="60302" x2="58546" y2="60302"/>
                        <a14:foregroundMark x1="73087" y1="57066" x2="73087" y2="57066"/>
                        <a14:foregroundMark x1="72321" y1="57389" x2="72321" y2="57389"/>
                        <a14:foregroundMark x1="72194" y1="59871" x2="72194" y2="59871"/>
                        <a14:foregroundMark x1="72704" y1="66667" x2="72704" y2="66667"/>
                        <a14:foregroundMark x1="27041" y1="76375" x2="27041" y2="76375"/>
                        <a14:foregroundMark x1="27041" y1="76375" x2="27041" y2="76375"/>
                        <a14:foregroundMark x1="69005" y1="67530" x2="69005" y2="67530"/>
                        <a14:foregroundMark x1="69388" y1="70011" x2="69388" y2="70011"/>
                        <a14:foregroundMark x1="69643" y1="74973" x2="69643" y2="74973"/>
                        <a14:foregroundMark x1="67985" y1="73571" x2="67985" y2="73571"/>
                        <a14:foregroundMark x1="64286" y1="73894" x2="64286" y2="73894"/>
                        <a14:foregroundMark x1="61607" y1="74542" x2="61607" y2="74542"/>
                        <a14:foregroundMark x1="57781" y1="76268" x2="57781" y2="76268"/>
                        <a14:foregroundMark x1="55612" y1="77454" x2="55612" y2="77454"/>
                        <a14:foregroundMark x1="52423" y1="79072" x2="52423" y2="79072"/>
                        <a14:foregroundMark x1="47577" y1="82524" x2="47577" y2="82524"/>
                        <a14:foregroundMark x1="45026" y1="84035" x2="45026" y2="84035"/>
                        <a14:foregroundMark x1="42730" y1="85005" x2="42730" y2="85005"/>
                        <a14:foregroundMark x1="38138" y1="83711" x2="38138" y2="83711"/>
                        <a14:foregroundMark x1="34694" y1="82848" x2="34694" y2="82848"/>
                        <a14:foregroundMark x1="33801" y1="79935" x2="33801" y2="79935"/>
                        <a14:foregroundMark x1="32653" y1="77454" x2="32653" y2="77454"/>
                        <a14:foregroundMark x1="32398" y1="75189" x2="32398" y2="75189"/>
                        <a14:foregroundMark x1="33418" y1="74218" x2="33418" y2="74218"/>
                        <a14:foregroundMark x1="35204" y1="72384" x2="35204" y2="72384"/>
                        <a14:foregroundMark x1="40561" y1="77562" x2="40561" y2="77562"/>
                        <a14:foregroundMark x1="40561" y1="78964" x2="40561" y2="78964"/>
                        <a14:foregroundMark x1="39668" y1="78857" x2="39668" y2="78857"/>
                        <a14:foregroundMark x1="39031" y1="78425" x2="39031" y2="78425"/>
                        <a14:foregroundMark x1="37372" y1="77778" x2="37372" y2="77778"/>
                        <a14:foregroundMark x1="37372" y1="77778" x2="37372" y2="77778"/>
                        <a14:foregroundMark x1="36735" y1="78101" x2="36735" y2="78101"/>
                        <a14:foregroundMark x1="36097" y1="82956" x2="36097" y2="82956"/>
                        <a14:foregroundMark x1="36862" y1="85005" x2="36862" y2="85005"/>
                        <a14:foregroundMark x1="36480" y1="86839" x2="36480" y2="86839"/>
                        <a14:foregroundMark x1="36735" y1="88242" x2="36735" y2="88242"/>
                        <a14:foregroundMark x1="36480" y1="89428" x2="36480" y2="89428"/>
                        <a14:foregroundMark x1="35969" y1="91154" x2="35969" y2="91154"/>
                        <a14:foregroundMark x1="34566" y1="93635" x2="34566" y2="93635"/>
                        <a14:foregroundMark x1="33163" y1="96548" x2="33163" y2="96548"/>
                        <a14:foregroundMark x1="32270" y1="97411" x2="32270" y2="97411"/>
                        <a14:foregroundMark x1="31505" y1="97519" x2="31505" y2="97519"/>
                        <a14:foregroundMark x1="30612" y1="97519" x2="30612" y2="97519"/>
                        <a14:foregroundMark x1="27296" y1="96117" x2="27296" y2="96117"/>
                        <a14:foregroundMark x1="24872" y1="87379" x2="24872" y2="87379"/>
                        <a14:foregroundMark x1="24107" y1="82201" x2="24107" y2="82201"/>
                        <a14:foregroundMark x1="24107" y1="82201" x2="24107" y2="82201"/>
                        <a14:foregroundMark x1="24107" y1="82201" x2="24107" y2="82201"/>
                        <a14:foregroundMark x1="75000" y1="70550" x2="75000" y2="70550"/>
                        <a14:foregroundMark x1="73980" y1="59547" x2="73980" y2="59547"/>
                        <a14:foregroundMark x1="73980" y1="59547" x2="73980" y2="59547"/>
                        <a14:foregroundMark x1="74872" y1="62244" x2="74872" y2="62244"/>
                        <a14:foregroundMark x1="75255" y1="61704" x2="75255" y2="61704"/>
                        <a14:foregroundMark x1="75255" y1="61704" x2="75255" y2="61704"/>
                        <a14:foregroundMark x1="76403" y1="62244" x2="82653" y2="68501"/>
                        <a14:foregroundMark x1="81122" y1="66235" x2="99872" y2="75944"/>
                        <a14:foregroundMark x1="34741" y1="67150" x2="41071" y2="75836"/>
                        <a14:foregroundMark x1="41071" y1="75836" x2="26786" y2="97087"/>
                        <a14:foregroundMark x1="26786" y1="97087" x2="128" y2="96656"/>
                        <a14:foregroundMark x1="2310" y1="92810" x2="6112" y2="86107"/>
                        <a14:foregroundMark x1="128" y1="96656" x2="2272" y2="92876"/>
                        <a14:foregroundMark x1="33783" y1="68185" x2="34056" y2="68069"/>
                        <a14:foregroundMark x1="34538" y1="65010" x2="34566" y2="64833"/>
                        <a14:foregroundMark x1="34056" y1="68069" x2="34173" y2="67325"/>
                        <a14:foregroundMark x1="28061" y1="54045" x2="32908" y2="61812"/>
                        <a14:foregroundMark x1="14541" y1="77023" x2="7908" y2="81985"/>
                        <a14:backgroundMark x1="24107" y1="35383" x2="23980" y2="47357"/>
                        <a14:backgroundMark x1="30899" y1="62637" x2="33163" y2="67638"/>
                        <a14:backgroundMark x1="23980" y1="47357" x2="27173" y2="54410"/>
                        <a14:backgroundMark x1="33163" y1="67638" x2="14347" y2="76884"/>
                        <a14:backgroundMark x1="7472" y1="81673" x2="1786" y2="87271"/>
                        <a14:backgroundMark x1="1786" y1="87271" x2="0" y2="92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" b="2812"/>
          <a:stretch>
            <a:fillRect/>
          </a:stretch>
        </p:blipFill>
        <p:spPr>
          <a:xfrm>
            <a:off x="8447537" y="1771290"/>
            <a:ext cx="3055681" cy="3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53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999B-0C44-8860-B6D0-BF49CC99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Am I a barrier?</a:t>
            </a:r>
            <a:br>
              <a:rPr lang="en-US" sz="4400" b="1" dirty="0"/>
            </a:br>
            <a:r>
              <a:rPr lang="en-US" sz="4400" dirty="0"/>
              <a:t>Put yourself in their shoes.</a:t>
            </a:r>
            <a:br>
              <a:rPr lang="en-US" sz="4400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6696AE-B855-B2FC-D504-9A3B9342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Potential barriers: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4B583B-5DC4-3020-902B-CB8AD776F8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Unfamiliar with permitting process</a:t>
            </a:r>
          </a:p>
          <a:p>
            <a:r>
              <a:rPr lang="en-US" sz="2400" dirty="0"/>
              <a:t>Zoning / Platting / Addressing</a:t>
            </a:r>
          </a:p>
          <a:p>
            <a:r>
              <a:rPr lang="en-US" sz="2400" dirty="0"/>
              <a:t>Who do I contact at the Building Department</a:t>
            </a:r>
          </a:p>
          <a:p>
            <a:r>
              <a:rPr lang="en-US" sz="2400" dirty="0"/>
              <a:t>Plan Review process / submittals</a:t>
            </a:r>
          </a:p>
          <a:p>
            <a:r>
              <a:rPr lang="en-US" sz="2400" dirty="0"/>
              <a:t>Inspection process</a:t>
            </a:r>
          </a:p>
          <a:p>
            <a:r>
              <a:rPr lang="en-US" sz="2400" dirty="0"/>
              <a:t>Application and permit fees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734EA6-AA31-833A-D9D1-A90EDA20F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/>
              <a:t>Need of a network: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78A5FE-2C38-EDA6-607D-1D7D634990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Other divisions within the Department</a:t>
            </a:r>
          </a:p>
          <a:p>
            <a:r>
              <a:rPr lang="en-US" sz="2400" dirty="0"/>
              <a:t>Utility contacts</a:t>
            </a:r>
          </a:p>
          <a:p>
            <a:r>
              <a:rPr lang="en-US" sz="2400" dirty="0"/>
              <a:t>Political connections</a:t>
            </a:r>
          </a:p>
          <a:p>
            <a:r>
              <a:rPr lang="en-US" sz="2400" dirty="0"/>
              <a:t>Developers / Architects / Engineers / Contractors</a:t>
            </a:r>
          </a:p>
          <a:p>
            <a:r>
              <a:rPr lang="en-US" sz="2400" dirty="0"/>
              <a:t>Attend Meetings</a:t>
            </a:r>
          </a:p>
          <a:p>
            <a:r>
              <a:rPr lang="en-US" sz="2400" dirty="0"/>
              <a:t>Provide trainings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90489-D67C-BE43-E917-20FD547C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61B2-09A2-4069-91CB-2379F072D4C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19AE5-E14F-6DFE-C6C8-CBB748889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36" b="12742"/>
          <a:stretch/>
        </p:blipFill>
        <p:spPr>
          <a:xfrm>
            <a:off x="15910" y="5532437"/>
            <a:ext cx="457258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0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CE1B0-4376-70A7-F46A-15C205E1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C61B2-09A2-4069-91CB-2379F072D4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A3A3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8B929-4389-D9CC-4989-347AAEE47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87" y="283736"/>
            <a:ext cx="1547748" cy="150317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276674-7B6E-1F35-38F5-344BD067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223" y="168965"/>
            <a:ext cx="7144856" cy="1228299"/>
          </a:xfrm>
        </p:spPr>
        <p:txBody>
          <a:bodyPr>
            <a:normAutofit/>
          </a:bodyPr>
          <a:lstStyle/>
          <a:p>
            <a:r>
              <a:rPr lang="en-US" sz="3200" b="1" dirty="0"/>
              <a:t>Should we help before they have an application or permit?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1A9457-FB3B-C092-83C5-DDA50BB91034}"/>
              </a:ext>
            </a:extLst>
          </p:cNvPr>
          <p:cNvSpPr txBox="1">
            <a:spLocks/>
          </p:cNvSpPr>
          <p:nvPr/>
        </p:nvSpPr>
        <p:spPr>
          <a:xfrm>
            <a:off x="3164171" y="1727261"/>
            <a:ext cx="3647446" cy="40497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Pre-inspect property</a:t>
            </a:r>
          </a:p>
          <a:p>
            <a:pPr lvl="1"/>
            <a:r>
              <a:rPr lang="en-US" sz="1700" dirty="0"/>
              <a:t>What codes apply?</a:t>
            </a:r>
          </a:p>
          <a:p>
            <a:pPr lvl="1"/>
            <a:r>
              <a:rPr lang="en-US" sz="1700" dirty="0"/>
              <a:t>Scope of work?</a:t>
            </a:r>
          </a:p>
          <a:p>
            <a:pPr lvl="1"/>
            <a:r>
              <a:rPr lang="en-US" sz="1700" dirty="0"/>
              <a:t>Termite, water, or structural damage?</a:t>
            </a:r>
          </a:p>
          <a:p>
            <a:pPr lvl="1"/>
            <a:r>
              <a:rPr lang="en-US" sz="1700" dirty="0"/>
              <a:t>Previous open permits</a:t>
            </a:r>
          </a:p>
          <a:p>
            <a:pPr lvl="1"/>
            <a:r>
              <a:rPr lang="en-US" sz="1700" dirty="0"/>
              <a:t>Work done without permits</a:t>
            </a:r>
          </a:p>
          <a:p>
            <a:pPr lvl="1"/>
            <a:r>
              <a:rPr lang="en-US" sz="1700" dirty="0"/>
              <a:t>Zoning issues</a:t>
            </a:r>
          </a:p>
          <a:p>
            <a:pPr lvl="1"/>
            <a:r>
              <a:rPr lang="en-US" sz="1700" dirty="0"/>
              <a:t>Service utilities</a:t>
            </a:r>
          </a:p>
          <a:p>
            <a:pPr lvl="1"/>
            <a:r>
              <a:rPr lang="en-US" sz="1700" dirty="0"/>
              <a:t>Value Engineering</a:t>
            </a:r>
          </a:p>
          <a:p>
            <a:pPr lvl="1"/>
            <a:r>
              <a:rPr lang="en-US" sz="1700" dirty="0"/>
              <a:t>Required permits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700" dirty="0"/>
          </a:p>
          <a:p>
            <a:endParaRPr lang="en-US" sz="1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82B54-6F81-503B-2474-C4ADAE51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7" y="2132071"/>
            <a:ext cx="1547748" cy="2062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CFABC1-B311-3F53-EDAD-C25D655AF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87" y="4577170"/>
            <a:ext cx="1547748" cy="1997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DAC0B0-EA87-7959-DBBE-D9533E965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940" b="-1"/>
          <a:stretch>
            <a:fillRect/>
          </a:stretch>
        </p:blipFill>
        <p:spPr>
          <a:xfrm>
            <a:off x="7876640" y="1946089"/>
            <a:ext cx="3379589" cy="239690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B38919-28BA-7D32-ECE1-12D58FA612BB}"/>
              </a:ext>
            </a:extLst>
          </p:cNvPr>
          <p:cNvSpPr txBox="1">
            <a:spLocks/>
          </p:cNvSpPr>
          <p:nvPr/>
        </p:nvSpPr>
        <p:spPr>
          <a:xfrm>
            <a:off x="7108146" y="4599055"/>
            <a:ext cx="4916575" cy="206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Preliminary plan review service</a:t>
            </a:r>
          </a:p>
          <a:p>
            <a:pPr lvl="1"/>
            <a:r>
              <a:rPr lang="en-US" sz="1700" dirty="0"/>
              <a:t>Meet with developers and designers prior to application submittal</a:t>
            </a:r>
          </a:p>
          <a:p>
            <a:pPr lvl="1"/>
            <a:r>
              <a:rPr lang="en-US" sz="1700" dirty="0"/>
              <a:t>Include all needed teams</a:t>
            </a:r>
          </a:p>
          <a:p>
            <a:pPr lvl="1"/>
            <a:r>
              <a:rPr lang="en-US" sz="1700" dirty="0"/>
              <a:t>Give direction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6803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8617-35A2-2AB1-2728-E7D6CDD8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25" y="369340"/>
            <a:ext cx="6451560" cy="1325563"/>
          </a:xfrm>
        </p:spPr>
        <p:txBody>
          <a:bodyPr>
            <a:normAutofit/>
          </a:bodyPr>
          <a:lstStyle/>
          <a:p>
            <a:r>
              <a:rPr lang="en-US" b="1" dirty="0"/>
              <a:t>We can’t afford this!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01456-C4AD-CECA-E60D-CA1C42F01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40" y="2614411"/>
            <a:ext cx="6658378" cy="3597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Funding + gap funding</a:t>
            </a:r>
            <a:endParaRPr lang="en-US" dirty="0"/>
          </a:p>
          <a:p>
            <a:pPr lvl="1"/>
            <a:r>
              <a:rPr lang="en-US" sz="2000" dirty="0"/>
              <a:t>Funding sources – Local, County, State, Federal, HUD, VA, Charities…</a:t>
            </a:r>
          </a:p>
          <a:p>
            <a:pPr lvl="1"/>
            <a:r>
              <a:rPr lang="en-US" sz="2000" dirty="0"/>
              <a:t>Work with Neighborhood Housing Services Department</a:t>
            </a:r>
          </a:p>
          <a:p>
            <a:pPr lvl="1"/>
            <a:r>
              <a:rPr lang="en-US" sz="2000" dirty="0"/>
              <a:t>Fee waivers – permit fees, impact fees, utility connection fees…</a:t>
            </a:r>
          </a:p>
          <a:p>
            <a:pPr lvl="1"/>
            <a:r>
              <a:rPr lang="en-US" sz="2000" dirty="0"/>
              <a:t>Land Trusts</a:t>
            </a:r>
            <a:endParaRPr lang="en-US" sz="1700" dirty="0"/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4B7D3-6D8E-CA18-7272-532CFA1E8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79" r="-2" b="17614"/>
          <a:stretch>
            <a:fillRect/>
          </a:stretch>
        </p:blipFill>
        <p:spPr>
          <a:xfrm>
            <a:off x="9086490" y="993312"/>
            <a:ext cx="2435688" cy="2435688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pic>
        <p:nvPicPr>
          <p:cNvPr id="5" name="Picture 4" descr="A sign on a wall&#10;&#10;AI-generated content may be incorrect.">
            <a:extLst>
              <a:ext uri="{FF2B5EF4-FFF2-40B4-BE49-F238E27FC236}">
                <a16:creationId xmlns:a16="http://schemas.microsoft.com/office/drawing/2014/main" id="{5C36424F-BD26-0011-19C0-4F21E2829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5" b="-5"/>
          <a:stretch>
            <a:fillRect/>
          </a:stretch>
        </p:blipFill>
        <p:spPr>
          <a:xfrm>
            <a:off x="7366958" y="3563302"/>
            <a:ext cx="2435688" cy="2435688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92293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SA Brand">
      <a:dk1>
        <a:srgbClr val="333333"/>
      </a:dk1>
      <a:lt1>
        <a:srgbClr val="FFFFFF"/>
      </a:lt1>
      <a:dk2>
        <a:srgbClr val="EEEEEE"/>
      </a:dk2>
      <a:lt2>
        <a:srgbClr val="551900"/>
      </a:lt2>
      <a:accent1>
        <a:srgbClr val="8B0E04"/>
      </a:accent1>
      <a:accent2>
        <a:srgbClr val="C3403D"/>
      </a:accent2>
      <a:accent3>
        <a:srgbClr val="A1CBC9"/>
      </a:accent3>
      <a:accent4>
        <a:srgbClr val="038391"/>
      </a:accent4>
      <a:accent5>
        <a:srgbClr val="EEEEEE"/>
      </a:accent5>
      <a:accent6>
        <a:srgbClr val="551900"/>
      </a:accent6>
      <a:hlink>
        <a:srgbClr val="038391"/>
      </a:hlink>
      <a:folHlink>
        <a:srgbClr val="CF41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D73D378EC8E4489A799A94F06EB853" ma:contentTypeVersion="16" ma:contentTypeDescription="Create a new document." ma:contentTypeScope="" ma:versionID="452b9daa7c1eee972614a315a1a80591">
  <xsd:schema xmlns:xsd="http://www.w3.org/2001/XMLSchema" xmlns:xs="http://www.w3.org/2001/XMLSchema" xmlns:p="http://schemas.microsoft.com/office/2006/metadata/properties" xmlns:ns2="ca4382f5-66a8-4f95-bcaf-9322250d68d9" xmlns:ns3="0ea085a4-f5e0-4cac-ac31-09ce874df55d" targetNamespace="http://schemas.microsoft.com/office/2006/metadata/properties" ma:root="true" ma:fieldsID="f31211823a38ab008f023d56e1f3d1bc" ns2:_="" ns3:_="">
    <xsd:import namespace="ca4382f5-66a8-4f95-bcaf-9322250d68d9"/>
    <xsd:import namespace="0ea085a4-f5e0-4cac-ac31-09ce874df5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382f5-66a8-4f95-bcaf-9322250d68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5dbefcd-4bb7-4ba1-bcff-28989ffd8980}" ma:internalName="TaxCatchAll" ma:showField="CatchAllData" ma:web="ca4382f5-66a8-4f95-bcaf-9322250d68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085a4-f5e0-4cac-ac31-09ce874df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f819341-aed8-46f6-a80c-e57fb5aec3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4382f5-66a8-4f95-bcaf-9322250d68d9"/>
    <lcf76f155ced4ddcb4097134ff3c332f xmlns="0ea085a4-f5e0-4cac-ac31-09ce874df5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245735-6416-4EAE-9532-DD69BBE39C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4382f5-66a8-4f95-bcaf-9322250d68d9"/>
    <ds:schemaRef ds:uri="0ea085a4-f5e0-4cac-ac31-09ce874df5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B7352E-6489-4D35-81F6-874E33A52C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3EB2D2-ED2C-4FEB-8BE9-D526C3442B43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ca4382f5-66a8-4f95-bcaf-9322250d68d9"/>
    <ds:schemaRef ds:uri="http://schemas.microsoft.com/office/infopath/2007/PartnerControls"/>
    <ds:schemaRef ds:uri="0ea085a4-f5e0-4cac-ac31-09ce874df55d"/>
  </ds:schemaRefs>
</ds:datastoreItem>
</file>

<file path=docMetadata/LabelInfo.xml><?xml version="1.0" encoding="utf-8"?>
<clbl:labelList xmlns:clbl="http://schemas.microsoft.com/office/2020/mipLabelMetadata">
  <clbl:label id="{1ab0214f-ac4a-4407-a7c6-2ef1eb76dac5}" enabled="0" method="" siteId="{1ab0214f-ac4a-4407-a7c6-2ef1eb76dac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532</Words>
  <Application>Microsoft Office PowerPoint</Application>
  <PresentationFormat>Widescreen</PresentationFormat>
  <Paragraphs>123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1_Office Theme</vt:lpstr>
      <vt:lpstr>Housing Affordability: Permitting &amp; Zoning Solutions</vt:lpstr>
      <vt:lpstr>Introduction</vt:lpstr>
      <vt:lpstr>Enabling Tech</vt:lpstr>
      <vt:lpstr>Enabling Tech</vt:lpstr>
      <vt:lpstr>Enabling Tech</vt:lpstr>
      <vt:lpstr>Introduction</vt:lpstr>
      <vt:lpstr>Am I a barrier? Put yourself in their shoes. </vt:lpstr>
      <vt:lpstr>Should we help before they have an application or permit?</vt:lpstr>
      <vt:lpstr>We can’t afford this!</vt:lpstr>
      <vt:lpstr>Deadlines</vt:lpstr>
      <vt:lpstr>Affordable Housing Team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Ximena Copa-Wiggins (DSD)</dc:creator>
  <cp:lastModifiedBy>Amin Tohmaz (DSD)</cp:lastModifiedBy>
  <cp:revision>5</cp:revision>
  <dcterms:created xsi:type="dcterms:W3CDTF">2024-01-17T17:10:33Z</dcterms:created>
  <dcterms:modified xsi:type="dcterms:W3CDTF">2025-11-21T16:40:34Z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0x010100A4D73D378EC8E4489A799A94F06EB853</vt:lpwstr>
  </property>
  <property fmtid="{D5CDD505-2E9C-101B-9397-08002B2CF9AE}" pid="3" name="MediaServiceImageTags">
    <vt:lpwstr/>
  </property>
</Properties>
</file>