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335" r:id="rId5"/>
    <p:sldId id="336" r:id="rId6"/>
    <p:sldId id="337" r:id="rId7"/>
    <p:sldId id="339" r:id="rId8"/>
    <p:sldId id="348" r:id="rId9"/>
    <p:sldId id="345" r:id="rId10"/>
    <p:sldId id="343" r:id="rId11"/>
    <p:sldId id="340" r:id="rId12"/>
    <p:sldId id="349" r:id="rId13"/>
    <p:sldId id="3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148" d="100"/>
          <a:sy n="148" d="100"/>
        </p:scale>
        <p:origin x="786" y="114"/>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12/2/2025</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12/2/2025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5319251" y="960120"/>
            <a:ext cx="6538451" cy="3056343"/>
          </a:xfrm>
        </p:spPr>
        <p:txBody>
          <a:bodyPr/>
          <a:lstStyle/>
          <a:p>
            <a:r>
              <a:rPr lang="en-US" dirty="0"/>
              <a:t>Fairfax County </a:t>
            </a:r>
            <a:br>
              <a:rPr lang="en-US" dirty="0"/>
            </a:br>
            <a:r>
              <a:rPr lang="en-US" sz="2800" dirty="0"/>
              <a:t>Land development services</a:t>
            </a:r>
            <a:endParaRPr lang="en-US" dirty="0"/>
          </a:p>
        </p:txBody>
      </p:sp>
    </p:spTree>
    <p:extLst>
      <p:ext uri="{BB962C8B-B14F-4D97-AF65-F5344CB8AC3E}">
        <p14:creationId xmlns:p14="http://schemas.microsoft.com/office/powerpoint/2010/main" val="95441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354563" y="4488025"/>
            <a:ext cx="5355772" cy="853712"/>
          </a:xfrm>
        </p:spPr>
        <p:txBody>
          <a:bodyPr>
            <a:normAutofit/>
          </a:bodyPr>
          <a:lstStyle/>
          <a:p>
            <a:r>
              <a:rPr lang="en-US" sz="2800" dirty="0"/>
              <a:t>Fairfax County </a:t>
            </a:r>
            <a:br>
              <a:rPr lang="en-US" sz="2800" dirty="0"/>
            </a:br>
            <a:r>
              <a:rPr lang="en-US" sz="2000" dirty="0"/>
              <a:t>Land development services</a:t>
            </a:r>
            <a:endParaRPr lang="en-US" sz="2800" dirty="0"/>
          </a:p>
        </p:txBody>
      </p:sp>
      <p:sp>
        <p:nvSpPr>
          <p:cNvPr id="4" name="TextBox 3">
            <a:extLst>
              <a:ext uri="{FF2B5EF4-FFF2-40B4-BE49-F238E27FC236}">
                <a16:creationId xmlns:a16="http://schemas.microsoft.com/office/drawing/2014/main" id="{B7ECBA7C-63CB-5B25-FF70-6DE73E5D009A}"/>
              </a:ext>
            </a:extLst>
          </p:cNvPr>
          <p:cNvSpPr txBox="1"/>
          <p:nvPr/>
        </p:nvSpPr>
        <p:spPr>
          <a:xfrm>
            <a:off x="1800807" y="1516264"/>
            <a:ext cx="5645021" cy="1107996"/>
          </a:xfrm>
          <a:prstGeom prst="rect">
            <a:avLst/>
          </a:prstGeom>
          <a:noFill/>
        </p:spPr>
        <p:txBody>
          <a:bodyPr wrap="square" rtlCol="0">
            <a:spAutoFit/>
          </a:bodyPr>
          <a:lstStyle/>
          <a:p>
            <a:r>
              <a:rPr lang="en-US" sz="6600" dirty="0">
                <a:latin typeface="+mj-lt"/>
              </a:rPr>
              <a:t>Questions? </a:t>
            </a:r>
          </a:p>
        </p:txBody>
      </p:sp>
      <p:sp>
        <p:nvSpPr>
          <p:cNvPr id="5" name="TextBox 4">
            <a:extLst>
              <a:ext uri="{FF2B5EF4-FFF2-40B4-BE49-F238E27FC236}">
                <a16:creationId xmlns:a16="http://schemas.microsoft.com/office/drawing/2014/main" id="{6D9E0BB2-1CD6-9027-BB02-F6F3BDB7C3DA}"/>
              </a:ext>
            </a:extLst>
          </p:cNvPr>
          <p:cNvSpPr txBox="1"/>
          <p:nvPr/>
        </p:nvSpPr>
        <p:spPr>
          <a:xfrm>
            <a:off x="354563" y="5341736"/>
            <a:ext cx="5505061" cy="1477328"/>
          </a:xfrm>
          <a:prstGeom prst="rect">
            <a:avLst/>
          </a:prstGeom>
          <a:noFill/>
        </p:spPr>
        <p:txBody>
          <a:bodyPr wrap="square" rtlCol="0">
            <a:spAutoFit/>
          </a:bodyPr>
          <a:lstStyle/>
          <a:p>
            <a:r>
              <a:rPr lang="en-US" b="1" dirty="0"/>
              <a:t>Nicole McMahon </a:t>
            </a:r>
          </a:p>
          <a:p>
            <a:r>
              <a:rPr lang="en-US" dirty="0"/>
              <a:t>Building Permits and Land Disturbance Manager</a:t>
            </a:r>
          </a:p>
          <a:p>
            <a:r>
              <a:rPr lang="en-US" b="1" dirty="0"/>
              <a:t>Kyle Kratzer</a:t>
            </a:r>
          </a:p>
          <a:p>
            <a:r>
              <a:rPr lang="en-US" dirty="0"/>
              <a:t>Building/Fire Codes Administrator</a:t>
            </a:r>
          </a:p>
          <a:p>
            <a:endParaRPr lang="en-US" dirty="0"/>
          </a:p>
        </p:txBody>
      </p:sp>
    </p:spTree>
    <p:extLst>
      <p:ext uri="{BB962C8B-B14F-4D97-AF65-F5344CB8AC3E}">
        <p14:creationId xmlns:p14="http://schemas.microsoft.com/office/powerpoint/2010/main" val="349306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a:lstStyle/>
          <a:p>
            <a:r>
              <a:rPr lang="en-US" dirty="0"/>
              <a:t>Agenda </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2072640"/>
            <a:ext cx="8324089" cy="3493008"/>
          </a:xfrm>
        </p:spPr>
        <p:txBody>
          <a:bodyPr/>
          <a:lstStyle/>
          <a:p>
            <a:r>
              <a:rPr lang="en-US" dirty="0"/>
              <a:t>Introduction</a:t>
            </a:r>
          </a:p>
          <a:p>
            <a:r>
              <a:rPr lang="en-US" dirty="0"/>
              <a:t>Project Management</a:t>
            </a:r>
          </a:p>
          <a:p>
            <a:r>
              <a:rPr lang="en-US" dirty="0"/>
              <a:t>Modified Processing</a:t>
            </a:r>
          </a:p>
          <a:p>
            <a:r>
              <a:rPr lang="en-US" dirty="0"/>
              <a:t>Phased Occupancy</a:t>
            </a:r>
          </a:p>
          <a:p>
            <a:r>
              <a:rPr lang="en-US" dirty="0"/>
              <a:t>PLUS</a:t>
            </a:r>
          </a:p>
          <a:p>
            <a:r>
              <a:rPr lang="en-US" dirty="0"/>
              <a:t>Certificate of Occupancy </a:t>
            </a:r>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smiling at a computer">
            <a:extLst>
              <a:ext uri="{FF2B5EF4-FFF2-40B4-BE49-F238E27FC236}">
                <a16:creationId xmlns:a16="http://schemas.microsoft.com/office/drawing/2014/main" id="{0E7DFFA9-9901-3CE7-AAC2-C1754C65BD4D}"/>
              </a:ext>
            </a:extLst>
          </p:cNvPr>
          <p:cNvPicPr>
            <a:picLocks noGrp="1" noChangeAspect="1"/>
          </p:cNvPicPr>
          <p:nvPr>
            <p:ph type="pic" sz="quarter" idx="10"/>
          </p:nvPr>
        </p:nvPicPr>
        <p:blipFill>
          <a:blip r:embed="rId2"/>
          <a:srcRect l="18" r="18"/>
          <a:stretch/>
        </p:blipFill>
        <p:spPr>
          <a:xfrm>
            <a:off x="7625969" y="-9144"/>
            <a:ext cx="4581525" cy="6602413"/>
          </a:xfrm>
        </p:spPr>
      </p:pic>
      <p:sp>
        <p:nvSpPr>
          <p:cNvPr id="4" name="TextBox 3">
            <a:extLst>
              <a:ext uri="{FF2B5EF4-FFF2-40B4-BE49-F238E27FC236}">
                <a16:creationId xmlns:a16="http://schemas.microsoft.com/office/drawing/2014/main" id="{8DE22BD2-349A-F207-76C5-9DCE853B07B1}"/>
              </a:ext>
            </a:extLst>
          </p:cNvPr>
          <p:cNvSpPr txBox="1"/>
          <p:nvPr/>
        </p:nvSpPr>
        <p:spPr>
          <a:xfrm>
            <a:off x="471948" y="1130709"/>
            <a:ext cx="5132439" cy="2923877"/>
          </a:xfrm>
          <a:prstGeom prst="rect">
            <a:avLst/>
          </a:prstGeom>
          <a:noFill/>
        </p:spPr>
        <p:txBody>
          <a:bodyPr wrap="square" rtlCol="0">
            <a:spAutoFit/>
          </a:bodyPr>
          <a:lstStyle/>
          <a:p>
            <a:r>
              <a:rPr lang="en-US" sz="2400" b="1" u="sng" dirty="0"/>
              <a:t>New Multi-Family building</a:t>
            </a:r>
          </a:p>
          <a:p>
            <a:endParaRPr lang="en-US" sz="2000" b="1" dirty="0"/>
          </a:p>
          <a:p>
            <a:pPr marL="342900" indent="-342900">
              <a:buFont typeface="Arial" panose="020B0604020202020204" pitchFamily="34" charset="0"/>
              <a:buChar char="•"/>
            </a:pPr>
            <a:r>
              <a:rPr lang="en-US" sz="2000" b="1" dirty="0"/>
              <a:t>526 units  </a:t>
            </a:r>
          </a:p>
          <a:p>
            <a:pPr marL="342900" indent="-342900">
              <a:buFont typeface="Arial" panose="020B0604020202020204" pitchFamily="34" charset="0"/>
              <a:buChar char="•"/>
            </a:pPr>
            <a:r>
              <a:rPr lang="en-US" sz="2000" b="1" dirty="0"/>
              <a:t>All-Affordable Dwelling Units</a:t>
            </a:r>
          </a:p>
          <a:p>
            <a:pPr marL="342900" indent="-342900">
              <a:buFont typeface="Arial" panose="020B0604020202020204" pitchFamily="34" charset="0"/>
              <a:buChar char="•"/>
            </a:pPr>
            <a:r>
              <a:rPr lang="en-US" sz="2000" b="1" dirty="0"/>
              <a:t>19 story single tower building w/ garage below. </a:t>
            </a:r>
          </a:p>
          <a:p>
            <a:pPr marL="342900" indent="-342900">
              <a:buFont typeface="Arial" panose="020B0604020202020204" pitchFamily="34" charset="0"/>
              <a:buChar char="•"/>
            </a:pPr>
            <a:r>
              <a:rPr lang="en-US" sz="2000" b="1" dirty="0"/>
              <a:t>Mixed use – 2 levels of tenant space</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Tree>
    <p:extLst>
      <p:ext uri="{BB962C8B-B14F-4D97-AF65-F5344CB8AC3E}">
        <p14:creationId xmlns:p14="http://schemas.microsoft.com/office/powerpoint/2010/main" val="378690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8297380" cy="1326514"/>
          </a:xfrm>
        </p:spPr>
        <p:txBody>
          <a:bodyPr/>
          <a:lstStyle/>
          <a:p>
            <a:r>
              <a:rPr lang="en-US" dirty="0"/>
              <a:t>Project Management Program</a:t>
            </a:r>
            <a:endParaRPr lang="en-ZA" dirty="0"/>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4</a:t>
            </a:fld>
            <a:endParaRPr lang="en-US" dirty="0"/>
          </a:p>
        </p:txBody>
      </p:sp>
      <p:sp>
        <p:nvSpPr>
          <p:cNvPr id="6" name="Text Placeholder 5">
            <a:extLst>
              <a:ext uri="{FF2B5EF4-FFF2-40B4-BE49-F238E27FC236}">
                <a16:creationId xmlns:a16="http://schemas.microsoft.com/office/drawing/2014/main" id="{4EE54B0D-93E1-D6FB-A360-C5FB3850E2A8}"/>
              </a:ext>
            </a:extLst>
          </p:cNvPr>
          <p:cNvSpPr>
            <a:spLocks noGrp="1"/>
          </p:cNvSpPr>
          <p:nvPr>
            <p:ph type="body" sz="quarter" idx="13"/>
          </p:nvPr>
        </p:nvSpPr>
        <p:spPr/>
        <p:txBody>
          <a:bodyPr/>
          <a:lstStyle/>
          <a:p>
            <a:pPr marL="0" indent="0">
              <a:buNone/>
            </a:pPr>
            <a:r>
              <a:rPr lang="en-US" dirty="0"/>
              <a:t>The Project Management Program helps customers achieve their goals by guiding them through the land development process in Fairfax County. It is focused on facilitating an environment of enhanced communication and cooperation among all project stakeholders. </a:t>
            </a:r>
          </a:p>
          <a:p>
            <a:pPr marL="0" indent="0">
              <a:buNone/>
            </a:pPr>
            <a:endParaRPr lang="en-US" b="1" dirty="0"/>
          </a:p>
          <a:p>
            <a:pPr marL="0" indent="0">
              <a:buNone/>
            </a:pPr>
            <a:r>
              <a:rPr lang="en-US" b="1" dirty="0"/>
              <a:t>The program’s key components for success are mutual accountability in communications, quality and schedule</a:t>
            </a:r>
            <a:r>
              <a:rPr lang="en-US" dirty="0"/>
              <a:t>.</a:t>
            </a:r>
          </a:p>
        </p:txBody>
      </p:sp>
    </p:spTree>
    <p:extLst>
      <p:ext uri="{BB962C8B-B14F-4D97-AF65-F5344CB8AC3E}">
        <p14:creationId xmlns:p14="http://schemas.microsoft.com/office/powerpoint/2010/main" val="209900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1C3ED-ED30-C6B8-AA44-294478514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0EB18-A24A-85EF-2910-1AB244E6F026}"/>
              </a:ext>
            </a:extLst>
          </p:cNvPr>
          <p:cNvSpPr>
            <a:spLocks noGrp="1"/>
          </p:cNvSpPr>
          <p:nvPr>
            <p:ph type="title"/>
          </p:nvPr>
        </p:nvSpPr>
        <p:spPr>
          <a:xfrm>
            <a:off x="893064" y="72518"/>
            <a:ext cx="8297380" cy="1326514"/>
          </a:xfrm>
        </p:spPr>
        <p:txBody>
          <a:bodyPr/>
          <a:lstStyle/>
          <a:p>
            <a:r>
              <a:rPr lang="en-ZA" dirty="0"/>
              <a:t>Modified Processing</a:t>
            </a:r>
          </a:p>
        </p:txBody>
      </p:sp>
      <p:sp>
        <p:nvSpPr>
          <p:cNvPr id="3" name="Slide Number Placeholder 2">
            <a:extLst>
              <a:ext uri="{FF2B5EF4-FFF2-40B4-BE49-F238E27FC236}">
                <a16:creationId xmlns:a16="http://schemas.microsoft.com/office/drawing/2014/main" id="{5E6BC552-2D55-C5E1-6BE3-BD9577D4FF23}"/>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5</a:t>
            </a:fld>
            <a:endParaRPr lang="en-US" dirty="0"/>
          </a:p>
        </p:txBody>
      </p:sp>
      <p:sp>
        <p:nvSpPr>
          <p:cNvPr id="5" name="Text Placeholder 4">
            <a:extLst>
              <a:ext uri="{FF2B5EF4-FFF2-40B4-BE49-F238E27FC236}">
                <a16:creationId xmlns:a16="http://schemas.microsoft.com/office/drawing/2014/main" id="{6AD43D21-BE83-6719-1EA1-D69440E90C7C}"/>
              </a:ext>
            </a:extLst>
          </p:cNvPr>
          <p:cNvSpPr>
            <a:spLocks noGrp="1"/>
          </p:cNvSpPr>
          <p:nvPr>
            <p:ph type="body" sz="quarter" idx="13"/>
          </p:nvPr>
        </p:nvSpPr>
        <p:spPr/>
        <p:txBody>
          <a:bodyPr/>
          <a:lstStyle/>
          <a:p>
            <a:pPr marL="0" indent="0">
              <a:buNone/>
            </a:pPr>
            <a:r>
              <a:rPr lang="en-US" dirty="0"/>
              <a:t>The Modified Processing program facilitates the review of large, complex buildings by Land Development Services (LDS). The modified processing procedures allows for issuance of Rough Grading Permits (RGP), partial (footing and foundation) permits and extensions of those partial permits prior to full approval of site and building plans. </a:t>
            </a:r>
          </a:p>
          <a:p>
            <a:pPr marL="0" indent="0">
              <a:buNone/>
            </a:pPr>
            <a:endParaRPr lang="en-US" dirty="0"/>
          </a:p>
          <a:p>
            <a:pPr marL="0" indent="0">
              <a:buNone/>
            </a:pPr>
            <a:r>
              <a:rPr lang="en-US" dirty="0"/>
              <a:t>These applications must be submitted for review and approved by the Director of Site Development and Inspections Division (SDID). </a:t>
            </a:r>
          </a:p>
          <a:p>
            <a:endParaRPr lang="en-US" dirty="0"/>
          </a:p>
          <a:p>
            <a:endParaRPr lang="en-US" dirty="0"/>
          </a:p>
          <a:p>
            <a:endParaRPr lang="en-US" dirty="0"/>
          </a:p>
        </p:txBody>
      </p:sp>
    </p:spTree>
    <p:extLst>
      <p:ext uri="{BB962C8B-B14F-4D97-AF65-F5344CB8AC3E}">
        <p14:creationId xmlns:p14="http://schemas.microsoft.com/office/powerpoint/2010/main" val="179443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86A1-11A8-21B1-B6A0-AA1A1DAA5A9A}"/>
              </a:ext>
            </a:extLst>
          </p:cNvPr>
          <p:cNvSpPr>
            <a:spLocks noGrp="1"/>
          </p:cNvSpPr>
          <p:nvPr>
            <p:ph type="title"/>
          </p:nvPr>
        </p:nvSpPr>
        <p:spPr>
          <a:xfrm>
            <a:off x="893064" y="72518"/>
            <a:ext cx="10405174" cy="1326514"/>
          </a:xfrm>
        </p:spPr>
        <p:txBody>
          <a:bodyPr/>
          <a:lstStyle/>
          <a:p>
            <a:r>
              <a:rPr lang="en-US" dirty="0"/>
              <a:t>Phased Occupancy </a:t>
            </a:r>
            <a:endParaRPr lang="en-ZA" dirty="0"/>
          </a:p>
        </p:txBody>
      </p:sp>
      <p:sp>
        <p:nvSpPr>
          <p:cNvPr id="5" name="Content Placeholder 4">
            <a:extLst>
              <a:ext uri="{FF2B5EF4-FFF2-40B4-BE49-F238E27FC236}">
                <a16:creationId xmlns:a16="http://schemas.microsoft.com/office/drawing/2014/main" id="{2726E51D-0E5E-98CC-19AE-F6AC7B00BF2E}"/>
              </a:ext>
            </a:extLst>
          </p:cNvPr>
          <p:cNvSpPr>
            <a:spLocks noGrp="1"/>
          </p:cNvSpPr>
          <p:nvPr>
            <p:ph sz="quarter" idx="14"/>
          </p:nvPr>
        </p:nvSpPr>
        <p:spPr>
          <a:xfrm>
            <a:off x="911352" y="2058669"/>
            <a:ext cx="6192838" cy="3687763"/>
          </a:xfrm>
        </p:spPr>
        <p:txBody>
          <a:bodyPr>
            <a:normAutofit/>
          </a:bodyPr>
          <a:lstStyle/>
          <a:p>
            <a:r>
              <a:rPr lang="en-US" dirty="0"/>
              <a:t>The Fairfax County Building Official has the authority to issue a temporary certificate of occupancy which would allow a portion or portions of the building to be occupied prior to the full completion of the building.</a:t>
            </a:r>
          </a:p>
          <a:p>
            <a:r>
              <a:rPr lang="en-US" dirty="0"/>
              <a:t>A Code Advisory Committee reviews every phased occupancy request to ensure the conditions of approval address </a:t>
            </a:r>
            <a:r>
              <a:rPr lang="en-US"/>
              <a:t>all stakeholder needs.</a:t>
            </a:r>
            <a:endParaRPr lang="en-US" dirty="0"/>
          </a:p>
        </p:txBody>
      </p:sp>
      <p:sp>
        <p:nvSpPr>
          <p:cNvPr id="3" name="Slide Number Placeholder 2">
            <a:extLst>
              <a:ext uri="{FF2B5EF4-FFF2-40B4-BE49-F238E27FC236}">
                <a16:creationId xmlns:a16="http://schemas.microsoft.com/office/drawing/2014/main" id="{C5430536-D522-9F5E-B2C4-24F7C757082B}"/>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6</a:t>
            </a:fld>
            <a:endParaRPr lang="en-US" dirty="0"/>
          </a:p>
        </p:txBody>
      </p:sp>
      <p:pic>
        <p:nvPicPr>
          <p:cNvPr id="4" name="Picture 3">
            <a:extLst>
              <a:ext uri="{FF2B5EF4-FFF2-40B4-BE49-F238E27FC236}">
                <a16:creationId xmlns:a16="http://schemas.microsoft.com/office/drawing/2014/main" id="{B63A236E-07FD-3EB6-7F24-E958C5A32B05}"/>
              </a:ext>
            </a:extLst>
          </p:cNvPr>
          <p:cNvPicPr>
            <a:picLocks noChangeAspect="1"/>
          </p:cNvPicPr>
          <p:nvPr/>
        </p:nvPicPr>
        <p:blipFill>
          <a:blip r:embed="rId2"/>
          <a:stretch>
            <a:fillRect/>
          </a:stretch>
        </p:blipFill>
        <p:spPr>
          <a:xfrm>
            <a:off x="7889500" y="0"/>
            <a:ext cx="4201376" cy="2883601"/>
          </a:xfrm>
          <a:prstGeom prst="rect">
            <a:avLst/>
          </a:prstGeom>
        </p:spPr>
      </p:pic>
    </p:spTree>
    <p:extLst>
      <p:ext uri="{BB962C8B-B14F-4D97-AF65-F5344CB8AC3E}">
        <p14:creationId xmlns:p14="http://schemas.microsoft.com/office/powerpoint/2010/main" val="168446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54E4-9956-0B33-D845-8F2AAC5EBC56}"/>
              </a:ext>
            </a:extLst>
          </p:cNvPr>
          <p:cNvSpPr>
            <a:spLocks noGrp="1"/>
          </p:cNvSpPr>
          <p:nvPr>
            <p:ph type="title"/>
          </p:nvPr>
        </p:nvSpPr>
        <p:spPr>
          <a:xfrm>
            <a:off x="899159" y="137160"/>
            <a:ext cx="7029499" cy="1249680"/>
          </a:xfrm>
        </p:spPr>
        <p:txBody>
          <a:bodyPr/>
          <a:lstStyle/>
          <a:p>
            <a:r>
              <a:rPr lang="en-US" dirty="0"/>
              <a:t>Planning Land Use System (PLUS)</a:t>
            </a:r>
            <a:endParaRPr lang="en-ZA" dirty="0"/>
          </a:p>
        </p:txBody>
      </p:sp>
      <p:sp>
        <p:nvSpPr>
          <p:cNvPr id="4" name="Text Placeholder 3">
            <a:extLst>
              <a:ext uri="{FF2B5EF4-FFF2-40B4-BE49-F238E27FC236}">
                <a16:creationId xmlns:a16="http://schemas.microsoft.com/office/drawing/2014/main" id="{94D20DBB-F3DD-CE0A-DCE1-63F191C0CC47}"/>
              </a:ext>
            </a:extLst>
          </p:cNvPr>
          <p:cNvSpPr>
            <a:spLocks noGrp="1"/>
          </p:cNvSpPr>
          <p:nvPr>
            <p:ph type="body" sz="quarter" idx="11"/>
          </p:nvPr>
        </p:nvSpPr>
        <p:spPr>
          <a:xfrm>
            <a:off x="899160" y="1701478"/>
            <a:ext cx="7029498" cy="2604304"/>
          </a:xfrm>
        </p:spPr>
        <p:txBody>
          <a:bodyPr/>
          <a:lstStyle/>
          <a:p>
            <a:r>
              <a:rPr lang="en-US" dirty="0"/>
              <a:t>PLUS is the central platform to create and submit applications online, pay fees, track application status and receive electronic notifications. Customers can complete their Building, Site, Zoning, Fire, Planning, Health and Enforcement submissions online through the PLUS portal 24/7, 365 days a year. </a:t>
            </a:r>
          </a:p>
        </p:txBody>
      </p:sp>
      <p:sp>
        <p:nvSpPr>
          <p:cNvPr id="5" name="Slide Number Placeholder 4">
            <a:extLst>
              <a:ext uri="{FF2B5EF4-FFF2-40B4-BE49-F238E27FC236}">
                <a16:creationId xmlns:a16="http://schemas.microsoft.com/office/drawing/2014/main" id="{141392FF-67AF-70B5-1C3C-58D39BDFD8BE}"/>
              </a:ext>
            </a:extLst>
          </p:cNvPr>
          <p:cNvSpPr>
            <a:spLocks noGrp="1"/>
          </p:cNvSpPr>
          <p:nvPr>
            <p:ph type="sldNum" sz="quarter" idx="12"/>
          </p:nvPr>
        </p:nvSpPr>
        <p:spPr>
          <a:xfrm>
            <a:off x="911352" y="6246622"/>
            <a:ext cx="1188720" cy="365125"/>
          </a:xfrm>
        </p:spPr>
        <p:txBody>
          <a:bodyPr/>
          <a:lstStyle/>
          <a:p>
            <a:fld id="{B5CEABB6-07DC-46E8-9B57-56EC44A396E5}" type="slidenum">
              <a:rPr lang="en-US" smtClean="0"/>
              <a:pPr/>
              <a:t>7</a:t>
            </a:fld>
            <a:endParaRPr lang="en-US" dirty="0"/>
          </a:p>
        </p:txBody>
      </p:sp>
      <p:pic>
        <p:nvPicPr>
          <p:cNvPr id="10" name="Picture Placeholder 9">
            <a:extLst>
              <a:ext uri="{FF2B5EF4-FFF2-40B4-BE49-F238E27FC236}">
                <a16:creationId xmlns:a16="http://schemas.microsoft.com/office/drawing/2014/main" id="{2DB9BC6B-625B-CD8D-FB1A-1E9EBC1544D9}"/>
              </a:ext>
            </a:extLst>
          </p:cNvPr>
          <p:cNvPicPr>
            <a:picLocks noGrp="1" noChangeAspect="1"/>
          </p:cNvPicPr>
          <p:nvPr>
            <p:ph type="pic" sz="quarter" idx="10"/>
          </p:nvPr>
        </p:nvPicPr>
        <p:blipFill>
          <a:blip r:embed="rId2"/>
          <a:srcRect l="-3216" t="-2119" r="-3968" b="5522"/>
          <a:stretch>
            <a:fillRect/>
          </a:stretch>
        </p:blipFill>
        <p:spPr>
          <a:xfrm>
            <a:off x="7928658" y="2303362"/>
            <a:ext cx="3858228" cy="4308385"/>
          </a:xfrm>
        </p:spPr>
      </p:pic>
    </p:spTree>
    <p:extLst>
      <p:ext uri="{BB962C8B-B14F-4D97-AF65-F5344CB8AC3E}">
        <p14:creationId xmlns:p14="http://schemas.microsoft.com/office/powerpoint/2010/main" val="381394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9F0-B02C-F479-3755-F41439C1E147}"/>
              </a:ext>
            </a:extLst>
          </p:cNvPr>
          <p:cNvSpPr>
            <a:spLocks noGrp="1"/>
          </p:cNvSpPr>
          <p:nvPr>
            <p:ph type="title"/>
          </p:nvPr>
        </p:nvSpPr>
        <p:spPr>
          <a:xfrm>
            <a:off x="5598288" y="1088020"/>
            <a:ext cx="5641897" cy="1501790"/>
          </a:xfrm>
        </p:spPr>
        <p:txBody>
          <a:bodyPr/>
          <a:lstStyle/>
          <a:p>
            <a:r>
              <a:rPr lang="en-ZA" dirty="0"/>
              <a:t>Certificate of Occupancy </a:t>
            </a:r>
          </a:p>
        </p:txBody>
      </p:sp>
      <p:sp>
        <p:nvSpPr>
          <p:cNvPr id="5" name="Text Placeholder 4">
            <a:extLst>
              <a:ext uri="{FF2B5EF4-FFF2-40B4-BE49-F238E27FC236}">
                <a16:creationId xmlns:a16="http://schemas.microsoft.com/office/drawing/2014/main" id="{CE3C8A46-D49C-FB70-9062-B672F2F7FB49}"/>
              </a:ext>
            </a:extLst>
          </p:cNvPr>
          <p:cNvSpPr>
            <a:spLocks noGrp="1"/>
          </p:cNvSpPr>
          <p:nvPr>
            <p:ph type="body" sz="quarter" idx="13"/>
          </p:nvPr>
        </p:nvSpPr>
        <p:spPr>
          <a:xfrm>
            <a:off x="5507810" y="3339187"/>
            <a:ext cx="5580586" cy="2197590"/>
          </a:xfrm>
        </p:spPr>
        <p:txBody>
          <a:bodyPr/>
          <a:lstStyle/>
          <a:p>
            <a:r>
              <a:rPr lang="en-US" dirty="0"/>
              <a:t>No action needed from customer for Residential units, issued automatically by the building inspector at time of final inspection via PLUS. </a:t>
            </a:r>
          </a:p>
        </p:txBody>
      </p:sp>
    </p:spTree>
    <p:extLst>
      <p:ext uri="{BB962C8B-B14F-4D97-AF65-F5344CB8AC3E}">
        <p14:creationId xmlns:p14="http://schemas.microsoft.com/office/powerpoint/2010/main" val="404339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841A-6BDF-C3FF-9997-8A7DA4E24257}"/>
            </a:ext>
          </a:extLst>
        </p:cNvPr>
        <p:cNvGrpSpPr/>
        <p:nvPr/>
      </p:nvGrpSpPr>
      <p:grpSpPr>
        <a:xfrm>
          <a:off x="0" y="0"/>
          <a:ext cx="0" cy="0"/>
          <a:chOff x="0" y="0"/>
          <a:chExt cx="0" cy="0"/>
        </a:xfrm>
      </p:grpSpPr>
      <p:pic>
        <p:nvPicPr>
          <p:cNvPr id="10" name="Picture Placeholder 9" descr="A person smiling at a computer">
            <a:extLst>
              <a:ext uri="{FF2B5EF4-FFF2-40B4-BE49-F238E27FC236}">
                <a16:creationId xmlns:a16="http://schemas.microsoft.com/office/drawing/2014/main" id="{775C1406-DE20-1393-9173-A96C17C281AC}"/>
              </a:ext>
            </a:extLst>
          </p:cNvPr>
          <p:cNvPicPr>
            <a:picLocks noGrp="1" noChangeAspect="1"/>
          </p:cNvPicPr>
          <p:nvPr>
            <p:ph type="pic" sz="quarter" idx="10"/>
          </p:nvPr>
        </p:nvPicPr>
        <p:blipFill>
          <a:blip r:embed="rId2"/>
          <a:srcRect l="18" r="18"/>
          <a:stretch/>
        </p:blipFill>
        <p:spPr>
          <a:xfrm>
            <a:off x="7625969" y="-9144"/>
            <a:ext cx="4581525" cy="6602413"/>
          </a:xfrm>
        </p:spPr>
      </p:pic>
      <p:sp>
        <p:nvSpPr>
          <p:cNvPr id="4" name="TextBox 3">
            <a:extLst>
              <a:ext uri="{FF2B5EF4-FFF2-40B4-BE49-F238E27FC236}">
                <a16:creationId xmlns:a16="http://schemas.microsoft.com/office/drawing/2014/main" id="{E3299ECC-8113-1ABA-BB05-E9B87A93FB31}"/>
              </a:ext>
            </a:extLst>
          </p:cNvPr>
          <p:cNvSpPr txBox="1"/>
          <p:nvPr/>
        </p:nvSpPr>
        <p:spPr>
          <a:xfrm>
            <a:off x="622420" y="445129"/>
            <a:ext cx="5132439" cy="6617196"/>
          </a:xfrm>
          <a:prstGeom prst="rect">
            <a:avLst/>
          </a:prstGeom>
          <a:noFill/>
        </p:spPr>
        <p:txBody>
          <a:bodyPr wrap="square" rtlCol="0">
            <a:spAutoFit/>
          </a:bodyPr>
          <a:lstStyle/>
          <a:p>
            <a:r>
              <a:rPr lang="en-US" sz="2400" b="1" u="sng" dirty="0"/>
              <a:t>New Multi-Family building</a:t>
            </a:r>
          </a:p>
          <a:p>
            <a:endParaRPr lang="en-US" sz="2000" b="1" dirty="0"/>
          </a:p>
          <a:p>
            <a:pPr marL="342900" indent="-342900">
              <a:buFont typeface="Arial" panose="020B0604020202020204" pitchFamily="34" charset="0"/>
              <a:buChar char="•"/>
            </a:pPr>
            <a:r>
              <a:rPr lang="en-US" sz="2000" b="1" dirty="0"/>
              <a:t>7/2022 – Pre-Submission meeting </a:t>
            </a:r>
          </a:p>
          <a:p>
            <a:pPr marL="342900" indent="-342900">
              <a:buFont typeface="Arial" panose="020B0604020202020204" pitchFamily="34" charset="0"/>
              <a:buChar char="•"/>
            </a:pPr>
            <a:r>
              <a:rPr lang="en-US" sz="2000" b="1" dirty="0"/>
              <a:t>02/2023 – Footing and Foundation application submitted (modified processing) and Full Building application submitted</a:t>
            </a:r>
          </a:p>
          <a:p>
            <a:pPr marL="342900" indent="-342900">
              <a:buFont typeface="Arial" panose="020B0604020202020204" pitchFamily="34" charset="0"/>
              <a:buChar char="•"/>
            </a:pPr>
            <a:r>
              <a:rPr lang="en-US" sz="2000" b="1" dirty="0"/>
              <a:t>03/2023 – RGP submitted (modified processing)</a:t>
            </a:r>
          </a:p>
          <a:p>
            <a:pPr marL="342900" indent="-342900">
              <a:buFont typeface="Arial" panose="020B0604020202020204" pitchFamily="34" charset="0"/>
              <a:buChar char="•"/>
            </a:pPr>
            <a:r>
              <a:rPr lang="en-US" sz="2000" b="1" dirty="0"/>
              <a:t>4/2023 - Minimum submissions requirements met for building applications – moved into review</a:t>
            </a:r>
          </a:p>
          <a:p>
            <a:pPr marL="342900" indent="-342900">
              <a:buFont typeface="Arial" panose="020B0604020202020204" pitchFamily="34" charset="0"/>
              <a:buChar char="•"/>
            </a:pPr>
            <a:r>
              <a:rPr lang="en-US" sz="2000" b="1" dirty="0"/>
              <a:t>6/2023 – RGP issued</a:t>
            </a:r>
          </a:p>
          <a:p>
            <a:pPr marL="342900" indent="-342900">
              <a:buFont typeface="Arial" panose="020B0604020202020204" pitchFamily="34" charset="0"/>
              <a:buChar char="•"/>
            </a:pPr>
            <a:r>
              <a:rPr lang="en-US" sz="2000" b="1" dirty="0"/>
              <a:t>11/2023 – Phased Occ approved</a:t>
            </a:r>
          </a:p>
          <a:p>
            <a:pPr marL="342900" indent="-342900">
              <a:buFont typeface="Arial" panose="020B0604020202020204" pitchFamily="34" charset="0"/>
              <a:buChar char="•"/>
            </a:pPr>
            <a:r>
              <a:rPr lang="en-US" sz="2000" b="1" dirty="0"/>
              <a:t>12/2023 – Passed all building reviews and permits issued </a:t>
            </a:r>
          </a:p>
          <a:p>
            <a:pPr marL="342900" indent="-342900">
              <a:buFont typeface="Arial" panose="020B0604020202020204" pitchFamily="34" charset="0"/>
              <a:buChar char="•"/>
            </a:pPr>
            <a:r>
              <a:rPr lang="en-US" sz="2000" b="1" dirty="0"/>
              <a:t>First inspection scheduled 6/2024</a:t>
            </a:r>
          </a:p>
          <a:p>
            <a:pPr marL="342900" indent="-342900">
              <a:buFont typeface="Arial" panose="020B0604020202020204" pitchFamily="34" charset="0"/>
              <a:buChar char="•"/>
            </a:pPr>
            <a:r>
              <a:rPr lang="en-US" sz="2000" b="1" dirty="0"/>
              <a:t>Floor C/</a:t>
            </a:r>
            <a:r>
              <a:rPr lang="en-US" sz="2000" b="1" dirty="0" err="1"/>
              <a:t>Os</a:t>
            </a:r>
            <a:r>
              <a:rPr lang="en-US" sz="2000" b="1" dirty="0"/>
              <a:t> began issuing 9/2025</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Tree>
    <p:extLst>
      <p:ext uri="{BB962C8B-B14F-4D97-AF65-F5344CB8AC3E}">
        <p14:creationId xmlns:p14="http://schemas.microsoft.com/office/powerpoint/2010/main" val="17418393"/>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{282402E5-AD95-43D1-A5DF-79798CEC624D}tf16411248_win32</Template>
  <TotalTime>681</TotalTime>
  <Words>426</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 Light</vt:lpstr>
      <vt:lpstr>Calibri</vt:lpstr>
      <vt:lpstr>Posterama</vt:lpstr>
      <vt:lpstr>Custom</vt:lpstr>
      <vt:lpstr>Fairfax County  Land development services</vt:lpstr>
      <vt:lpstr>Agenda </vt:lpstr>
      <vt:lpstr>PowerPoint Presentation</vt:lpstr>
      <vt:lpstr>Project Management Program</vt:lpstr>
      <vt:lpstr>Modified Processing</vt:lpstr>
      <vt:lpstr>Phased Occupancy </vt:lpstr>
      <vt:lpstr>Planning Land Use System (PLUS)</vt:lpstr>
      <vt:lpstr>Certificate of Occupancy </vt:lpstr>
      <vt:lpstr>PowerPoint Presentation</vt:lpstr>
      <vt:lpstr>Fairfax County  Land development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McMahon, Nicole</dc:creator>
  <cp:lastModifiedBy>Kratzer, Kyle</cp:lastModifiedBy>
  <cp:revision>12</cp:revision>
  <dcterms:created xsi:type="dcterms:W3CDTF">2025-11-26T14:39:06Z</dcterms:created>
  <dcterms:modified xsi:type="dcterms:W3CDTF">2025-12-02T18:53:56Z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