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58" r:id="rId5"/>
  </p:sldMasterIdLst>
  <p:notesMasterIdLst>
    <p:notesMasterId r:id="rId22"/>
  </p:notesMasterIdLst>
  <p:sldIdLst>
    <p:sldId id="257" r:id="rId6"/>
    <p:sldId id="256" r:id="rId7"/>
    <p:sldId id="259" r:id="rId8"/>
    <p:sldId id="260" r:id="rId9"/>
    <p:sldId id="261" r:id="rId10"/>
    <p:sldId id="262" r:id="rId11"/>
    <p:sldId id="263" r:id="rId12"/>
    <p:sldId id="264" r:id="rId13"/>
    <p:sldId id="265" r:id="rId14"/>
    <p:sldId id="266" r:id="rId15"/>
    <p:sldId id="272" r:id="rId16"/>
    <p:sldId id="268" r:id="rId17"/>
    <p:sldId id="267" r:id="rId18"/>
    <p:sldId id="270" r:id="rId19"/>
    <p:sldId id="269" r:id="rId20"/>
    <p:sldId id="271" r:id="rId21"/>
  </p:sldIdLst>
  <p:sldSz cx="12192000" cy="6858000"/>
  <p:notesSz cx="6858000" cy="9144000"/>
  <p:embeddedFontLst>
    <p:embeddedFont>
      <p:font typeface="Gloria Hallelujah" panose="02000000000000000000" pitchFamily="2"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A9DE57-F2B0-17F2-291F-3674ACEA66F2}" name="Michael Nystrom" initials="MN" userId="S::mnystrom@iccsafe.org::40254ede-f6c2-4161-9128-b0661e07f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F4"/>
    <a:srgbClr val="29A39B"/>
    <a:srgbClr val="FFA201"/>
    <a:srgbClr val="0B5940"/>
    <a:srgbClr val="0A8EF3"/>
    <a:srgbClr val="252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46" autoAdjust="0"/>
  </p:normalViewPr>
  <p:slideViewPr>
    <p:cSldViewPr snapToGrid="0">
      <p:cViewPr varScale="1">
        <p:scale>
          <a:sx n="101" d="100"/>
          <a:sy n="101" d="100"/>
        </p:scale>
        <p:origin x="990" y="-19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ess" userId="6b4c22b6-b82b-46f2-bf7e-df7cd987413c" providerId="ADAL" clId="{D2D20DE2-4AED-47EF-A926-311FFB3C2A23}"/>
    <pc:docChg chg="undo custSel modSld">
      <pc:chgData name="Stephanie Hess" userId="6b4c22b6-b82b-46f2-bf7e-df7cd987413c" providerId="ADAL" clId="{D2D20DE2-4AED-47EF-A926-311FFB3C2A23}" dt="2025-04-03T17:35:44.471" v="121" actId="1076"/>
      <pc:docMkLst>
        <pc:docMk/>
      </pc:docMkLst>
      <pc:sldChg chg="addSp delSp modSp mod delAnim modAnim">
        <pc:chgData name="Stephanie Hess" userId="6b4c22b6-b82b-46f2-bf7e-df7cd987413c" providerId="ADAL" clId="{D2D20DE2-4AED-47EF-A926-311FFB3C2A23}" dt="2025-04-03T17:17:31.120" v="9" actId="14100"/>
        <pc:sldMkLst>
          <pc:docMk/>
          <pc:sldMk cId="3253972481" sldId="259"/>
        </pc:sldMkLst>
        <pc:picChg chg="del">
          <ac:chgData name="Stephanie Hess" userId="6b4c22b6-b82b-46f2-bf7e-df7cd987413c" providerId="ADAL" clId="{D2D20DE2-4AED-47EF-A926-311FFB3C2A23}" dt="2025-04-03T17:15:52.644" v="0" actId="478"/>
          <ac:picMkLst>
            <pc:docMk/>
            <pc:sldMk cId="3253972481" sldId="259"/>
            <ac:picMk id="4" creationId="{5E6360F9-5275-88F7-51C8-38EDA60D8EA7}"/>
          </ac:picMkLst>
        </pc:picChg>
        <pc:picChg chg="add mod ord">
          <ac:chgData name="Stephanie Hess" userId="6b4c22b6-b82b-46f2-bf7e-df7cd987413c" providerId="ADAL" clId="{D2D20DE2-4AED-47EF-A926-311FFB3C2A23}" dt="2025-04-03T17:17:31.120" v="9" actId="14100"/>
          <ac:picMkLst>
            <pc:docMk/>
            <pc:sldMk cId="3253972481" sldId="259"/>
            <ac:picMk id="6" creationId="{42684BF1-6F2E-0460-F563-304476B3F510}"/>
          </ac:picMkLst>
        </pc:picChg>
      </pc:sldChg>
      <pc:sldChg chg="addSp delSp modSp mod">
        <pc:chgData name="Stephanie Hess" userId="6b4c22b6-b82b-46f2-bf7e-df7cd987413c" providerId="ADAL" clId="{D2D20DE2-4AED-47EF-A926-311FFB3C2A23}" dt="2025-04-03T17:35:15.152" v="117" actId="1076"/>
        <pc:sldMkLst>
          <pc:docMk/>
          <pc:sldMk cId="2335442141" sldId="262"/>
        </pc:sldMkLst>
        <pc:picChg chg="add mod">
          <ac:chgData name="Stephanie Hess" userId="6b4c22b6-b82b-46f2-bf7e-df7cd987413c" providerId="ADAL" clId="{D2D20DE2-4AED-47EF-A926-311FFB3C2A23}" dt="2025-04-03T17:35:15.152" v="117" actId="1076"/>
          <ac:picMkLst>
            <pc:docMk/>
            <pc:sldMk cId="2335442141" sldId="262"/>
            <ac:picMk id="3" creationId="{6F1B3C77-3140-A543-7001-57C4E00B733F}"/>
          </ac:picMkLst>
        </pc:picChg>
        <pc:picChg chg="del">
          <ac:chgData name="Stephanie Hess" userId="6b4c22b6-b82b-46f2-bf7e-df7cd987413c" providerId="ADAL" clId="{D2D20DE2-4AED-47EF-A926-311FFB3C2A23}" dt="2025-04-03T17:35:11.802" v="116" actId="478"/>
          <ac:picMkLst>
            <pc:docMk/>
            <pc:sldMk cId="2335442141" sldId="262"/>
            <ac:picMk id="7" creationId="{19AE7FF2-4CEA-BF9F-F8C0-14B1A23501E0}"/>
          </ac:picMkLst>
        </pc:picChg>
      </pc:sldChg>
      <pc:sldChg chg="addSp delSp modSp mod addAnim delAnim modAnim">
        <pc:chgData name="Stephanie Hess" userId="6b4c22b6-b82b-46f2-bf7e-df7cd987413c" providerId="ADAL" clId="{D2D20DE2-4AED-47EF-A926-311FFB3C2A23}" dt="2025-04-03T17:26:47.754" v="108"/>
        <pc:sldMkLst>
          <pc:docMk/>
          <pc:sldMk cId="2243504889" sldId="267"/>
        </pc:sldMkLst>
        <pc:spChg chg="add mod">
          <ac:chgData name="Stephanie Hess" userId="6b4c22b6-b82b-46f2-bf7e-df7cd987413c" providerId="ADAL" clId="{D2D20DE2-4AED-47EF-A926-311FFB3C2A23}" dt="2025-04-03T17:19:23.788" v="20" actId="207"/>
          <ac:spMkLst>
            <pc:docMk/>
            <pc:sldMk cId="2243504889" sldId="267"/>
            <ac:spMk id="6" creationId="{2E91D16C-585C-1397-F140-91DA9120D176}"/>
          </ac:spMkLst>
        </pc:spChg>
        <pc:picChg chg="mod">
          <ac:chgData name="Stephanie Hess" userId="6b4c22b6-b82b-46f2-bf7e-df7cd987413c" providerId="ADAL" clId="{D2D20DE2-4AED-47EF-A926-311FFB3C2A23}" dt="2025-04-03T17:19:25.626" v="22" actId="1076"/>
          <ac:picMkLst>
            <pc:docMk/>
            <pc:sldMk cId="2243504889" sldId="267"/>
            <ac:picMk id="2" creationId="{313E3781-4C12-BDF9-ABA8-AFF9E61200C5}"/>
          </ac:picMkLst>
        </pc:picChg>
        <pc:picChg chg="del mod">
          <ac:chgData name="Stephanie Hess" userId="6b4c22b6-b82b-46f2-bf7e-df7cd987413c" providerId="ADAL" clId="{D2D20DE2-4AED-47EF-A926-311FFB3C2A23}" dt="2025-04-03T17:22:39.212" v="66" actId="478"/>
          <ac:picMkLst>
            <pc:docMk/>
            <pc:sldMk cId="2243504889" sldId="267"/>
            <ac:picMk id="4" creationId="{DE569C12-0C94-DE71-6551-D6E9F9B59842}"/>
          </ac:picMkLst>
        </pc:picChg>
        <pc:picChg chg="del">
          <ac:chgData name="Stephanie Hess" userId="6b4c22b6-b82b-46f2-bf7e-df7cd987413c" providerId="ADAL" clId="{D2D20DE2-4AED-47EF-A926-311FFB3C2A23}" dt="2025-04-03T17:22:39.555" v="67" actId="478"/>
          <ac:picMkLst>
            <pc:docMk/>
            <pc:sldMk cId="2243504889" sldId="267"/>
            <ac:picMk id="8" creationId="{E499FEA6-6FAC-4F3E-8D7C-8C23F38C6F34}"/>
          </ac:picMkLst>
        </pc:picChg>
        <pc:picChg chg="add del">
          <ac:chgData name="Stephanie Hess" userId="6b4c22b6-b82b-46f2-bf7e-df7cd987413c" providerId="ADAL" clId="{D2D20DE2-4AED-47EF-A926-311FFB3C2A23}" dt="2025-04-03T17:22:40.999" v="69" actId="478"/>
          <ac:picMkLst>
            <pc:docMk/>
            <pc:sldMk cId="2243504889" sldId="267"/>
            <ac:picMk id="11" creationId="{71B00AFC-4ABF-39B7-6B40-F50568705D5E}"/>
          </ac:picMkLst>
        </pc:picChg>
        <pc:picChg chg="add del mod">
          <ac:chgData name="Stephanie Hess" userId="6b4c22b6-b82b-46f2-bf7e-df7cd987413c" providerId="ADAL" clId="{D2D20DE2-4AED-47EF-A926-311FFB3C2A23}" dt="2025-04-03T17:18:35.978" v="14" actId="478"/>
          <ac:picMkLst>
            <pc:docMk/>
            <pc:sldMk cId="2243504889" sldId="267"/>
            <ac:picMk id="13" creationId="{83E63ECE-0C94-23A2-CA13-D72A033D4C34}"/>
          </ac:picMkLst>
        </pc:picChg>
        <pc:picChg chg="add del mod">
          <ac:chgData name="Stephanie Hess" userId="6b4c22b6-b82b-46f2-bf7e-df7cd987413c" providerId="ADAL" clId="{D2D20DE2-4AED-47EF-A926-311FFB3C2A23}" dt="2025-04-03T17:19:02.288" v="16" actId="21"/>
          <ac:picMkLst>
            <pc:docMk/>
            <pc:sldMk cId="2243504889" sldId="267"/>
            <ac:picMk id="15" creationId="{8EC550D1-AA7F-6D26-54FA-91BE000FAA9D}"/>
          </ac:picMkLst>
        </pc:picChg>
        <pc:picChg chg="add del mod">
          <ac:chgData name="Stephanie Hess" userId="6b4c22b6-b82b-46f2-bf7e-df7cd987413c" providerId="ADAL" clId="{D2D20DE2-4AED-47EF-A926-311FFB3C2A23}" dt="2025-04-03T17:19:09.913" v="19" actId="478"/>
          <ac:picMkLst>
            <pc:docMk/>
            <pc:sldMk cId="2243504889" sldId="267"/>
            <ac:picMk id="16" creationId="{8016E185-D9C0-B8BF-A88E-9FAE70DE9761}"/>
          </ac:picMkLst>
        </pc:picChg>
        <pc:picChg chg="add del mod">
          <ac:chgData name="Stephanie Hess" userId="6b4c22b6-b82b-46f2-bf7e-df7cd987413c" providerId="ADAL" clId="{D2D20DE2-4AED-47EF-A926-311FFB3C2A23}" dt="2025-04-03T17:21:19.155" v="26" actId="478"/>
          <ac:picMkLst>
            <pc:docMk/>
            <pc:sldMk cId="2243504889" sldId="267"/>
            <ac:picMk id="18" creationId="{9E1DB1CA-571D-6A01-781D-6C51AC45D1CF}"/>
          </ac:picMkLst>
        </pc:picChg>
        <pc:picChg chg="add del mod">
          <ac:chgData name="Stephanie Hess" userId="6b4c22b6-b82b-46f2-bf7e-df7cd987413c" providerId="ADAL" clId="{D2D20DE2-4AED-47EF-A926-311FFB3C2A23}" dt="2025-04-03T17:22:39.914" v="68" actId="478"/>
          <ac:picMkLst>
            <pc:docMk/>
            <pc:sldMk cId="2243504889" sldId="267"/>
            <ac:picMk id="20" creationId="{EC7D384A-6ECA-5AD5-A8BC-874B94E21356}"/>
          </ac:picMkLst>
        </pc:picChg>
        <pc:picChg chg="add mod">
          <ac:chgData name="Stephanie Hess" userId="6b4c22b6-b82b-46f2-bf7e-df7cd987413c" providerId="ADAL" clId="{D2D20DE2-4AED-47EF-A926-311FFB3C2A23}" dt="2025-04-03T17:22:44.964" v="70" actId="1076"/>
          <ac:picMkLst>
            <pc:docMk/>
            <pc:sldMk cId="2243504889" sldId="267"/>
            <ac:picMk id="22" creationId="{A23A4D1C-5C36-3412-769E-BC3AB9AF49C1}"/>
          </ac:picMkLst>
        </pc:picChg>
        <pc:picChg chg="add mod">
          <ac:chgData name="Stephanie Hess" userId="6b4c22b6-b82b-46f2-bf7e-df7cd987413c" providerId="ADAL" clId="{D2D20DE2-4AED-47EF-A926-311FFB3C2A23}" dt="2025-04-03T17:22:46.478" v="71" actId="1076"/>
          <ac:picMkLst>
            <pc:docMk/>
            <pc:sldMk cId="2243504889" sldId="267"/>
            <ac:picMk id="24" creationId="{45A84503-CFD5-383C-293D-287BB057A0C8}"/>
          </ac:picMkLst>
        </pc:picChg>
        <pc:picChg chg="add mod">
          <ac:chgData name="Stephanie Hess" userId="6b4c22b6-b82b-46f2-bf7e-df7cd987413c" providerId="ADAL" clId="{D2D20DE2-4AED-47EF-A926-311FFB3C2A23}" dt="2025-04-03T17:22:44.964" v="70" actId="1076"/>
          <ac:picMkLst>
            <pc:docMk/>
            <pc:sldMk cId="2243504889" sldId="267"/>
            <ac:picMk id="26" creationId="{B029E635-9B87-BC84-5DD7-73FB7687210B}"/>
          </ac:picMkLst>
        </pc:picChg>
      </pc:sldChg>
      <pc:sldChg chg="addSp delSp modSp mod delAnim modAnim">
        <pc:chgData name="Stephanie Hess" userId="6b4c22b6-b82b-46f2-bf7e-df7cd987413c" providerId="ADAL" clId="{D2D20DE2-4AED-47EF-A926-311FFB3C2A23}" dt="2025-04-03T17:35:44.471" v="121" actId="1076"/>
        <pc:sldMkLst>
          <pc:docMk/>
          <pc:sldMk cId="1111711295" sldId="270"/>
        </pc:sldMkLst>
        <pc:picChg chg="del">
          <ac:chgData name="Stephanie Hess" userId="6b4c22b6-b82b-46f2-bf7e-df7cd987413c" providerId="ADAL" clId="{D2D20DE2-4AED-47EF-A926-311FFB3C2A23}" dt="2025-04-03T17:26:17.009" v="98" actId="478"/>
          <ac:picMkLst>
            <pc:docMk/>
            <pc:sldMk cId="1111711295" sldId="270"/>
            <ac:picMk id="4" creationId="{A9BB1EB4-3408-0658-8A63-37DE72839CBD}"/>
          </ac:picMkLst>
        </pc:picChg>
        <pc:picChg chg="del">
          <ac:chgData name="Stephanie Hess" userId="6b4c22b6-b82b-46f2-bf7e-df7cd987413c" providerId="ADAL" clId="{D2D20DE2-4AED-47EF-A926-311FFB3C2A23}" dt="2025-04-03T17:35:42.218" v="120" actId="478"/>
          <ac:picMkLst>
            <pc:docMk/>
            <pc:sldMk cId="1111711295" sldId="270"/>
            <ac:picMk id="5" creationId="{C6F9AA51-5335-AE85-7208-F50A723876B5}"/>
          </ac:picMkLst>
        </pc:picChg>
        <pc:picChg chg="del">
          <ac:chgData name="Stephanie Hess" userId="6b4c22b6-b82b-46f2-bf7e-df7cd987413c" providerId="ADAL" clId="{D2D20DE2-4AED-47EF-A926-311FFB3C2A23}" dt="2025-04-03T17:26:16.710" v="97" actId="478"/>
          <ac:picMkLst>
            <pc:docMk/>
            <pc:sldMk cId="1111711295" sldId="270"/>
            <ac:picMk id="8" creationId="{4FD71238-CABC-E89C-3E54-85D4D576455B}"/>
          </ac:picMkLst>
        </pc:picChg>
        <pc:picChg chg="add mod">
          <ac:chgData name="Stephanie Hess" userId="6b4c22b6-b82b-46f2-bf7e-df7cd987413c" providerId="ADAL" clId="{D2D20DE2-4AED-47EF-A926-311FFB3C2A23}" dt="2025-04-03T17:26:19.608" v="99" actId="1076"/>
          <ac:picMkLst>
            <pc:docMk/>
            <pc:sldMk cId="1111711295" sldId="270"/>
            <ac:picMk id="10" creationId="{7DD31294-232B-4041-19BF-8E47FB97FC98}"/>
          </ac:picMkLst>
        </pc:picChg>
        <pc:picChg chg="del">
          <ac:chgData name="Stephanie Hess" userId="6b4c22b6-b82b-46f2-bf7e-df7cd987413c" providerId="ADAL" clId="{D2D20DE2-4AED-47EF-A926-311FFB3C2A23}" dt="2025-04-03T17:26:16.255" v="96" actId="478"/>
          <ac:picMkLst>
            <pc:docMk/>
            <pc:sldMk cId="1111711295" sldId="270"/>
            <ac:picMk id="11" creationId="{049F9B91-A93D-1494-6608-52B85B9928E5}"/>
          </ac:picMkLst>
        </pc:picChg>
        <pc:picChg chg="add mod">
          <ac:chgData name="Stephanie Hess" userId="6b4c22b6-b82b-46f2-bf7e-df7cd987413c" providerId="ADAL" clId="{D2D20DE2-4AED-47EF-A926-311FFB3C2A23}" dt="2025-04-03T17:26:19.608" v="99" actId="1076"/>
          <ac:picMkLst>
            <pc:docMk/>
            <pc:sldMk cId="1111711295" sldId="270"/>
            <ac:picMk id="13" creationId="{54BC3246-0D0A-0206-E1FB-494F74A96417}"/>
          </ac:picMkLst>
        </pc:picChg>
        <pc:picChg chg="add mod">
          <ac:chgData name="Stephanie Hess" userId="6b4c22b6-b82b-46f2-bf7e-df7cd987413c" providerId="ADAL" clId="{D2D20DE2-4AED-47EF-A926-311FFB3C2A23}" dt="2025-04-03T17:26:19.608" v="99" actId="1076"/>
          <ac:picMkLst>
            <pc:docMk/>
            <pc:sldMk cId="1111711295" sldId="270"/>
            <ac:picMk id="15" creationId="{E3FB649B-F3C2-4D31-C89D-E1090660C842}"/>
          </ac:picMkLst>
        </pc:picChg>
        <pc:picChg chg="add mod">
          <ac:chgData name="Stephanie Hess" userId="6b4c22b6-b82b-46f2-bf7e-df7cd987413c" providerId="ADAL" clId="{D2D20DE2-4AED-47EF-A926-311FFB3C2A23}" dt="2025-04-03T17:35:44.471" v="121" actId="1076"/>
          <ac:picMkLst>
            <pc:docMk/>
            <pc:sldMk cId="1111711295" sldId="270"/>
            <ac:picMk id="16" creationId="{35D40751-3BD6-BAE1-BD60-61640BE417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06004-F7B2-C748-A29C-BBEB5B8443AC}"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8861F-DF59-C34C-98D8-11665F25C3AE}" type="slidenum">
              <a:rPr lang="en-US" smtClean="0"/>
              <a:t>‹#›</a:t>
            </a:fld>
            <a:endParaRPr lang="en-US"/>
          </a:p>
        </p:txBody>
      </p:sp>
    </p:spTree>
    <p:extLst>
      <p:ext uri="{BB962C8B-B14F-4D97-AF65-F5344CB8AC3E}">
        <p14:creationId xmlns:p14="http://schemas.microsoft.com/office/powerpoint/2010/main" val="276624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ccsafe.org/wp-content/uploads/BSM_Kids_Proclamation_2025_pdf.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iccsafe.org/advocacy/building-safety-month/kids-corn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ccsafe.org/wp-content/uploads/23-22360_COMM_22823_Pulse_Podcast_Branding_Doc_FINAL.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This slide includes overview information for teachers – not to be included in the presentation. </a:t>
            </a:r>
          </a:p>
        </p:txBody>
      </p:sp>
      <p:sp>
        <p:nvSpPr>
          <p:cNvPr id="4" name="Slide Number Placeholder 3"/>
          <p:cNvSpPr>
            <a:spLocks noGrp="1"/>
          </p:cNvSpPr>
          <p:nvPr>
            <p:ph type="sldNum" sz="quarter" idx="5"/>
          </p:nvPr>
        </p:nvSpPr>
        <p:spPr/>
        <p:txBody>
          <a:bodyPr/>
          <a:lstStyle/>
          <a:p>
            <a:fld id="{F4B8861F-DF59-C34C-98D8-11665F25C3AE}" type="slidenum">
              <a:rPr lang="en-US" smtClean="0"/>
              <a:t>1</a:t>
            </a:fld>
            <a:endParaRPr lang="en-US"/>
          </a:p>
        </p:txBody>
      </p:sp>
    </p:spTree>
    <p:extLst>
      <p:ext uri="{BB962C8B-B14F-4D97-AF65-F5344CB8AC3E}">
        <p14:creationId xmlns:p14="http://schemas.microsoft.com/office/powerpoint/2010/main" val="121634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Did you know a big part of building codes are about how to save energy and water? It's called being more efficient, and it's good for the planet and saves money. </a:t>
            </a:r>
          </a:p>
          <a:p>
            <a:endParaRPr lang="en-US" dirty="0">
              <a:ea typeface="Calibri"/>
              <a:cs typeface="Calibri"/>
            </a:endParaRPr>
          </a:p>
          <a:p>
            <a:r>
              <a:rPr lang="en-US" dirty="0">
                <a:ea typeface="Calibri"/>
                <a:cs typeface="Calibri"/>
              </a:rPr>
              <a:t>What are some ways you can save energy or water at home or at school? </a:t>
            </a:r>
          </a:p>
          <a:p>
            <a:endParaRPr lang="en-US" dirty="0">
              <a:ea typeface="Calibri"/>
              <a:cs typeface="Calibri"/>
            </a:endParaRPr>
          </a:p>
          <a:p>
            <a:r>
              <a:rPr lang="en-US" dirty="0">
                <a:ea typeface="Calibri"/>
                <a:cs typeface="Calibri"/>
              </a:rPr>
              <a:t>-Turn lights off</a:t>
            </a:r>
          </a:p>
          <a:p>
            <a:r>
              <a:rPr lang="en-US" dirty="0">
                <a:ea typeface="Calibri"/>
                <a:cs typeface="Calibri"/>
              </a:rPr>
              <a:t>-Use LED bulbs</a:t>
            </a:r>
          </a:p>
          <a:p>
            <a:r>
              <a:rPr lang="en-US" dirty="0">
                <a:ea typeface="Calibri"/>
                <a:cs typeface="Calibri"/>
              </a:rPr>
              <a:t>-Use fans instead of the air conditioner </a:t>
            </a:r>
          </a:p>
          <a:p>
            <a:r>
              <a:rPr lang="en-US" dirty="0">
                <a:ea typeface="Calibri"/>
                <a:cs typeface="Calibri"/>
              </a:rPr>
              <a:t>-Unplug devices when you're done</a:t>
            </a:r>
          </a:p>
          <a:p>
            <a:r>
              <a:rPr lang="en-US" dirty="0">
                <a:ea typeface="Calibri"/>
                <a:cs typeface="Calibri"/>
              </a:rPr>
              <a:t>-Leave the fridge door closed </a:t>
            </a:r>
          </a:p>
          <a:p>
            <a:r>
              <a:rPr lang="en-US" dirty="0">
                <a:ea typeface="Calibri"/>
                <a:cs typeface="Calibri"/>
              </a:rPr>
              <a:t>-Take shorter showers and turn off the water when brushing your teeth</a:t>
            </a:r>
          </a:p>
          <a:p>
            <a:r>
              <a:rPr lang="en-US" dirty="0">
                <a:ea typeface="Calibri"/>
                <a:cs typeface="Calibri"/>
              </a:rPr>
              <a:t>-Water the grass less often</a:t>
            </a:r>
          </a:p>
          <a:p>
            <a:r>
              <a:rPr lang="en-US" dirty="0">
                <a:ea typeface="Calibri"/>
                <a:cs typeface="Calibri"/>
              </a:rPr>
              <a:t>Etc.</a:t>
            </a:r>
          </a:p>
        </p:txBody>
      </p:sp>
      <p:sp>
        <p:nvSpPr>
          <p:cNvPr id="4" name="Slide Number Placeholder 3"/>
          <p:cNvSpPr>
            <a:spLocks noGrp="1"/>
          </p:cNvSpPr>
          <p:nvPr>
            <p:ph type="sldNum" sz="quarter" idx="5"/>
          </p:nvPr>
        </p:nvSpPr>
        <p:spPr/>
        <p:txBody>
          <a:bodyPr/>
          <a:lstStyle/>
          <a:p>
            <a:fld id="{F4B8861F-DF59-C34C-98D8-11665F25C3AE}" type="slidenum">
              <a:rPr lang="en-US" smtClean="0"/>
              <a:t>10</a:t>
            </a:fld>
            <a:endParaRPr lang="en-US"/>
          </a:p>
        </p:txBody>
      </p:sp>
    </p:spTree>
    <p:extLst>
      <p:ext uri="{BB962C8B-B14F-4D97-AF65-F5344CB8AC3E}">
        <p14:creationId xmlns:p14="http://schemas.microsoft.com/office/powerpoint/2010/main" val="124957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E68E-C2F9-1C1A-D569-BE850BDB3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80044-17A8-9012-4A7B-FCC6FE3BF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3A382-8F27-3F14-57AB-696146887A0D}"/>
              </a:ext>
            </a:extLst>
          </p:cNvPr>
          <p:cNvSpPr>
            <a:spLocks noGrp="1"/>
          </p:cNvSpPr>
          <p:nvPr>
            <p:ph type="body" idx="1"/>
          </p:nvPr>
        </p:nvSpPr>
        <p:spPr/>
        <p:txBody>
          <a:bodyPr/>
          <a:lstStyle/>
          <a:p>
            <a:r>
              <a:rPr lang="en-US">
                <a:ea typeface="Calibri"/>
                <a:cs typeface="Calibri"/>
              </a:rPr>
              <a:t>Print copies in advance. Hand out the Kids' Proclamation flyer and have the students sign their first name and last initial and write the date. Instructors can then scan and upload the signed proclamations to the Kids' Corner website, where they'll be compiled for the year. </a:t>
            </a:r>
          </a:p>
          <a:p>
            <a:endParaRPr lang="en-US">
              <a:ea typeface="Calibri"/>
            </a:endParaRPr>
          </a:p>
          <a:p>
            <a:r>
              <a:rPr lang="en-US" b="1"/>
              <a:t>Proclamation form: </a:t>
            </a:r>
            <a:r>
              <a:rPr lang="en-US">
                <a:hlinkClick r:id="rId3"/>
              </a:rPr>
              <a:t>https://www.iccsafe.org/wp-content/uploads/BSM_Kids_Proclamation_2025_pdf.pdf</a:t>
            </a:r>
            <a:endParaRPr lang="en-US"/>
          </a:p>
          <a:p>
            <a:endParaRPr lang="en-US"/>
          </a:p>
          <a:p>
            <a:r>
              <a:rPr lang="en-US" b="1"/>
              <a:t>Upload the proclamation form here:</a:t>
            </a:r>
            <a:r>
              <a:rPr lang="en-US"/>
              <a:t> </a:t>
            </a:r>
            <a:r>
              <a:rPr lang="en-US">
                <a:hlinkClick r:id="rId4"/>
              </a:rPr>
              <a:t>https://www.iccsafe.org/advocacy/building-safety-month/kids-corner/</a:t>
            </a:r>
            <a:endParaRPr lang="en-US"/>
          </a:p>
          <a:p>
            <a:endParaRPr lang="en-US">
              <a:ea typeface="Calibri"/>
            </a:endParaRPr>
          </a:p>
          <a:p>
            <a:r>
              <a:rPr lang="en-US">
                <a:ea typeface="Calibri"/>
              </a:rPr>
              <a:t>Now that they understand the basics, encourage students to spread the word about building safety and talk with their friends and families about ways they can stay safe at home. Follow up the presentation with an email to parents, covering some of these topics and where to find more information. </a:t>
            </a:r>
          </a:p>
          <a:p>
            <a:endParaRPr lang="en-US">
              <a:ea typeface="Calibri"/>
            </a:endParaRPr>
          </a:p>
          <a:p>
            <a:endParaRPr lang="en-US"/>
          </a:p>
        </p:txBody>
      </p:sp>
      <p:sp>
        <p:nvSpPr>
          <p:cNvPr id="4" name="Slide Number Placeholder 3">
            <a:extLst>
              <a:ext uri="{FF2B5EF4-FFF2-40B4-BE49-F238E27FC236}">
                <a16:creationId xmlns:a16="http://schemas.microsoft.com/office/drawing/2014/main" id="{7E16A790-B367-33EA-A816-49F4731FE805}"/>
              </a:ext>
            </a:extLst>
          </p:cNvPr>
          <p:cNvSpPr>
            <a:spLocks noGrp="1"/>
          </p:cNvSpPr>
          <p:nvPr>
            <p:ph type="sldNum" sz="quarter" idx="5"/>
          </p:nvPr>
        </p:nvSpPr>
        <p:spPr/>
        <p:txBody>
          <a:bodyPr/>
          <a:lstStyle/>
          <a:p>
            <a:fld id="{F4B8861F-DF59-C34C-98D8-11665F25C3AE}" type="slidenum">
              <a:rPr lang="en-US" smtClean="0"/>
              <a:t>11</a:t>
            </a:fld>
            <a:endParaRPr lang="en-US"/>
          </a:p>
        </p:txBody>
      </p:sp>
    </p:spTree>
    <p:extLst>
      <p:ext uri="{BB962C8B-B14F-4D97-AF65-F5344CB8AC3E}">
        <p14:creationId xmlns:p14="http://schemas.microsoft.com/office/powerpoint/2010/main" val="10322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8861F-DF59-C34C-98D8-11665F25C3AE}" type="slidenum">
              <a:rPr lang="en-US" smtClean="0"/>
              <a:t>12</a:t>
            </a:fld>
            <a:endParaRPr lang="en-US"/>
          </a:p>
        </p:txBody>
      </p:sp>
    </p:spTree>
    <p:extLst>
      <p:ext uri="{BB962C8B-B14F-4D97-AF65-F5344CB8AC3E}">
        <p14:creationId xmlns:p14="http://schemas.microsoft.com/office/powerpoint/2010/main" val="1759746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Safety Treasure Hunt – Break students into teams. Have each team go on a walking field trip of the school and find as many safety features in the building as they can, such as the exit signs, sprinklers, railings, energy efficient devices, etc. The students or the teacher can make a list of the items – or draw each of the items they find. </a:t>
            </a:r>
          </a:p>
          <a:p>
            <a:endParaRPr lang="en-US"/>
          </a:p>
          <a:p>
            <a:r>
              <a:rPr lang="en-US"/>
              <a:t>Alternate Treasure Hunt – Use a picture checklist to check off items. </a:t>
            </a:r>
            <a:endParaRPr lang="en-US">
              <a:ea typeface="Calibri"/>
              <a:cs typeface="Calibri"/>
            </a:endParaRPr>
          </a:p>
          <a:p>
            <a:r>
              <a:rPr lang="en-US"/>
              <a:t>For Virtual Classrooms – Have students turn on their cameras and go on a virtual tour to identify the safety features within their bedrooms or homes. </a:t>
            </a:r>
            <a:endParaRPr lang="en-US">
              <a:ea typeface="Calibri"/>
              <a:cs typeface="Calibri"/>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13</a:t>
            </a:fld>
            <a:endParaRPr lang="en-US"/>
          </a:p>
        </p:txBody>
      </p:sp>
    </p:spTree>
    <p:extLst>
      <p:ext uri="{BB962C8B-B14F-4D97-AF65-F5344CB8AC3E}">
        <p14:creationId xmlns:p14="http://schemas.microsoft.com/office/powerpoint/2010/main" val="63328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0DD45-432F-544C-997D-FB8C27AB1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497DB-3589-0764-B2DD-5BEB69D02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A8339-13E4-EEEB-4F44-319491E996B4}"/>
              </a:ext>
            </a:extLst>
          </p:cNvPr>
          <p:cNvSpPr>
            <a:spLocks noGrp="1"/>
          </p:cNvSpPr>
          <p:nvPr>
            <p:ph type="body" idx="1"/>
          </p:nvPr>
        </p:nvSpPr>
        <p:spPr/>
        <p:txBody>
          <a:bodyPr/>
          <a:lstStyle/>
          <a:p>
            <a:r>
              <a:rPr lang="en-US">
                <a:ea typeface="Calibri"/>
                <a:cs typeface="Calibri"/>
              </a:rPr>
              <a:t>The concept: To create the tallest, most stable structure possible and determine what trends (aka building codes) yield the best results. </a:t>
            </a:r>
          </a:p>
          <a:p>
            <a:endParaRPr lang="en-US">
              <a:ea typeface="Calibri"/>
              <a:cs typeface="Calibri"/>
            </a:endParaRPr>
          </a:p>
          <a:p>
            <a:r>
              <a:rPr lang="en-US" b="1"/>
              <a:t>1. Setup (5 minutes):</a:t>
            </a:r>
            <a:r>
              <a:rPr lang="en-US"/>
              <a:t> Provide each group of students with 30 marshmallows (stale is better) and 30 dull toothpicks (toothpicks can also be replaced by raw spaghetti). Set ground rules: no additional materials and a time limit for building.</a:t>
            </a:r>
          </a:p>
          <a:p>
            <a:r>
              <a:rPr lang="en-US" b="1"/>
              <a:t>2. Brainstorm &amp; Plan (5 minutes):</a:t>
            </a:r>
            <a:r>
              <a:rPr lang="en-US"/>
              <a:t> Ask students to discuss ideas within their groups. Encourage them to think about stability and height before they start building. They can sketch a quick plan if they’d like.</a:t>
            </a:r>
          </a:p>
          <a:p>
            <a:r>
              <a:rPr lang="en-US" b="1"/>
              <a:t>3. Build the Structure (15-20 minutes):</a:t>
            </a:r>
            <a:r>
              <a:rPr lang="en-US"/>
              <a:t> Set a timer and let the students bring their ideas to life. Remind them to collaborate and test their structure’s stability as they build.</a:t>
            </a:r>
          </a:p>
          <a:p>
            <a:r>
              <a:rPr lang="en-US" b="1"/>
              <a:t>4. Measure &amp; Evaluate (5 minutes):</a:t>
            </a:r>
            <a:r>
              <a:rPr lang="en-US"/>
              <a:t> Once time is up, measure the height of each structure. Test their stability by giving them a gentle nudge. Discuss what made some designs more successful than others.</a:t>
            </a:r>
          </a:p>
          <a:p>
            <a:r>
              <a:rPr lang="en-US" b="1"/>
              <a:t>5. Reflect &amp; Share (5 minutes):</a:t>
            </a:r>
            <a:r>
              <a:rPr lang="en-US"/>
              <a:t> Have each group share their building process, challenges, and what they learned, and how this relates to how building codes are developed and implemented. Wrap up by celebrating their creativity and teamwork.</a:t>
            </a:r>
          </a:p>
          <a:p>
            <a:endParaRPr lang="en-US">
              <a:ea typeface="Calibri"/>
              <a:cs typeface="Calibri"/>
            </a:endParaRPr>
          </a:p>
        </p:txBody>
      </p:sp>
      <p:sp>
        <p:nvSpPr>
          <p:cNvPr id="4" name="Slide Number Placeholder 3">
            <a:extLst>
              <a:ext uri="{FF2B5EF4-FFF2-40B4-BE49-F238E27FC236}">
                <a16:creationId xmlns:a16="http://schemas.microsoft.com/office/drawing/2014/main" id="{1BEECA68-876C-2482-2EE4-3A33B682F8F7}"/>
              </a:ext>
            </a:extLst>
          </p:cNvPr>
          <p:cNvSpPr>
            <a:spLocks noGrp="1"/>
          </p:cNvSpPr>
          <p:nvPr>
            <p:ph type="sldNum" sz="quarter" idx="5"/>
          </p:nvPr>
        </p:nvSpPr>
        <p:spPr/>
        <p:txBody>
          <a:bodyPr/>
          <a:lstStyle/>
          <a:p>
            <a:fld id="{F4B8861F-DF59-C34C-98D8-11665F25C3AE}" type="slidenum">
              <a:rPr lang="en-US" smtClean="0"/>
              <a:t>14</a:t>
            </a:fld>
            <a:endParaRPr lang="en-US"/>
          </a:p>
        </p:txBody>
      </p:sp>
    </p:spTree>
    <p:extLst>
      <p:ext uri="{BB962C8B-B14F-4D97-AF65-F5344CB8AC3E}">
        <p14:creationId xmlns:p14="http://schemas.microsoft.com/office/powerpoint/2010/main" val="122980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Posters – Students design their own Building Safety Month posters. </a:t>
            </a:r>
          </a:p>
          <a:p>
            <a:r>
              <a:rPr lang="en-US"/>
              <a:t>Essay – Students write an essay describing the importance of energy, sustainability and innovation.</a:t>
            </a:r>
          </a:p>
          <a:p>
            <a:r>
              <a:rPr lang="en-US"/>
              <a:t>Class Book – Students write/illustrate a class book about the importance of energy, sustainability and innovation.</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15</a:t>
            </a:fld>
            <a:endParaRPr lang="en-US"/>
          </a:p>
        </p:txBody>
      </p:sp>
    </p:spTree>
    <p:extLst>
      <p:ext uri="{BB962C8B-B14F-4D97-AF65-F5344CB8AC3E}">
        <p14:creationId xmlns:p14="http://schemas.microsoft.com/office/powerpoint/2010/main" val="74633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FD3C-E265-819F-EFA9-7CCF825F6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CFDBE-B4AE-9665-4336-01576672B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D4273-BEE1-E465-03A8-16BB58D327CA}"/>
              </a:ext>
            </a:extLst>
          </p:cNvPr>
          <p:cNvSpPr>
            <a:spLocks noGrp="1"/>
          </p:cNvSpPr>
          <p:nvPr>
            <p:ph type="body" idx="1"/>
          </p:nvPr>
        </p:nvSpPr>
        <p:spPr/>
        <p:txBody>
          <a:bodyPr/>
          <a:lstStyle/>
          <a:p>
            <a:r>
              <a:rPr lang="en-US">
                <a:ea typeface="Calibri"/>
                <a:cs typeface="Calibri"/>
              </a:rPr>
              <a:t>Send and email to parents recapping the Building Safety Month classroom activity, and include details about this at-home extension activity that they can do with their kids. </a:t>
            </a:r>
          </a:p>
          <a:p>
            <a:endParaRPr lang="en-US">
              <a:ea typeface="Calibri"/>
              <a:cs typeface="Calibri"/>
            </a:endParaRPr>
          </a:p>
          <a:p>
            <a:r>
              <a:rPr lang="en-US" i="1">
                <a:ea typeface="Calibri"/>
                <a:cs typeface="Calibri"/>
              </a:rPr>
              <a:t>Building Safety as Told by Kids</a:t>
            </a:r>
            <a:r>
              <a:rPr lang="en-US">
                <a:ea typeface="Calibri"/>
                <a:cs typeface="Calibri"/>
              </a:rPr>
              <a:t>, an ICC Pulse Podcast episode, features children of Code Council staff exploring building safety in their homes. </a:t>
            </a:r>
            <a:r>
              <a:rPr lang="en-US">
                <a:ea typeface="Calibri"/>
              </a:rPr>
              <a:t>The p</a:t>
            </a:r>
            <a:r>
              <a:rPr lang="en-US"/>
              <a:t>odcast host gave five Code Council families an assignment to go through their homes with a checklist to take inventory of what building safety initiatives are achieved within their homes. She chatted with the kids afterward to see what they learned.  Encourage families to listen to the podcast together, then print out the checklist and go on a walk around the house to find their own building safety initiatives. Encourage parents to discuss what they find, what's missing (and work together to fix, if appropriate) and what to do in case of an emergency. </a:t>
            </a:r>
          </a:p>
          <a:p>
            <a:endParaRPr lang="en-US">
              <a:ea typeface="Calibri"/>
              <a:cs typeface="Calibri"/>
            </a:endParaRPr>
          </a:p>
          <a:p>
            <a:r>
              <a:rPr lang="en-US">
                <a:ea typeface="Calibri"/>
                <a:cs typeface="Calibri"/>
              </a:rPr>
              <a:t>Link to the ICC Pulse Podcast episode, </a:t>
            </a:r>
            <a:r>
              <a:rPr lang="en-US" i="1">
                <a:ea typeface="Calibri"/>
                <a:cs typeface="Calibri"/>
              </a:rPr>
              <a:t>Building Safety as Told by Kids</a:t>
            </a:r>
            <a:r>
              <a:rPr lang="en-US">
                <a:ea typeface="Calibri"/>
                <a:cs typeface="Calibri"/>
              </a:rPr>
              <a:t>: </a:t>
            </a:r>
            <a:r>
              <a:rPr lang="en-US"/>
              <a:t>https://www.iccsafe.org/building-safety-journal/bsj-hits/icc-pulse-podcast-building-safety-as-told-by-kids/</a:t>
            </a:r>
          </a:p>
          <a:p>
            <a:endParaRPr lang="en-US">
              <a:ea typeface="Calibri"/>
              <a:cs typeface="Calibri"/>
            </a:endParaRPr>
          </a:p>
          <a:p>
            <a:r>
              <a:rPr lang="en-US">
                <a:ea typeface="Calibri"/>
                <a:cs typeface="Calibri"/>
              </a:rPr>
              <a:t>Checklist for printing: </a:t>
            </a:r>
            <a:r>
              <a:rPr lang="en-US">
                <a:hlinkClick r:id="rId3"/>
              </a:rPr>
              <a:t>https://www.iccsafe.org/wp-content/uploads/23-22360_COMM_22823_Pulse_Podcast_Branding_Doc_FINAL.pdf</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CED291BD-B17A-251E-8822-4F1A66DBCC8B}"/>
              </a:ext>
            </a:extLst>
          </p:cNvPr>
          <p:cNvSpPr>
            <a:spLocks noGrp="1"/>
          </p:cNvSpPr>
          <p:nvPr>
            <p:ph type="sldNum" sz="quarter" idx="5"/>
          </p:nvPr>
        </p:nvSpPr>
        <p:spPr/>
        <p:txBody>
          <a:bodyPr/>
          <a:lstStyle/>
          <a:p>
            <a:fld id="{F4B8861F-DF59-C34C-98D8-11665F25C3AE}" type="slidenum">
              <a:rPr lang="en-US" smtClean="0"/>
              <a:t>16</a:t>
            </a:fld>
            <a:endParaRPr lang="en-US"/>
          </a:p>
        </p:txBody>
      </p:sp>
    </p:spTree>
    <p:extLst>
      <p:ext uri="{BB962C8B-B14F-4D97-AF65-F5344CB8AC3E}">
        <p14:creationId xmlns:p14="http://schemas.microsoft.com/office/powerpoint/2010/main" val="409252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entire month of May is Building Safety Month!</a:t>
            </a:r>
          </a:p>
          <a:p>
            <a:endParaRPr lang="en-US" dirty="0">
              <a:ea typeface="Calibri"/>
              <a:cs typeface="Calibri"/>
            </a:endParaRPr>
          </a:p>
          <a:p>
            <a:r>
              <a:rPr lang="en-US" dirty="0">
                <a:ea typeface="Calibri"/>
                <a:cs typeface="Calibri"/>
              </a:rPr>
              <a:t>Does anyone have a guess what Building Safety Month means? This year’s theme for Building Safety Month is “Game On!”, and we need your help to get in the game and take part in learning about and practicing building safety.</a:t>
            </a:r>
          </a:p>
          <a:p>
            <a:endParaRPr lang="en-US" dirty="0">
              <a:ea typeface="Calibri"/>
              <a:cs typeface="Calibri"/>
            </a:endParaRPr>
          </a:p>
          <a:p>
            <a:r>
              <a:rPr lang="en-US" dirty="0">
                <a:ea typeface="Calibri"/>
                <a:cs typeface="Calibri"/>
              </a:rPr>
              <a:t>Play the video. https://youtu.be/d2uQIkLnapU </a:t>
            </a:r>
          </a:p>
          <a:p>
            <a:endParaRPr lang="en-US" dirty="0">
              <a:ea typeface="Calibri"/>
              <a:cs typeface="Calibri"/>
            </a:endParaRPr>
          </a:p>
          <a:p>
            <a:r>
              <a:rPr lang="en-US" dirty="0">
                <a:ea typeface="Calibri"/>
                <a:cs typeface="Calibri"/>
              </a:rPr>
              <a:t>Let's learn more about building safety with CODiE the Cheetah! (mention his hat, vest, clipboard – what is he looking at?)</a:t>
            </a:r>
          </a:p>
          <a:p>
            <a:endParaRPr lang="en-US" dirty="0"/>
          </a:p>
        </p:txBody>
      </p:sp>
      <p:sp>
        <p:nvSpPr>
          <p:cNvPr id="4" name="Slide Number Placeholder 3"/>
          <p:cNvSpPr>
            <a:spLocks noGrp="1"/>
          </p:cNvSpPr>
          <p:nvPr>
            <p:ph type="sldNum" sz="quarter" idx="5"/>
          </p:nvPr>
        </p:nvSpPr>
        <p:spPr/>
        <p:txBody>
          <a:bodyPr/>
          <a:lstStyle/>
          <a:p>
            <a:fld id="{F4B8861F-DF59-C34C-98D8-11665F25C3AE}" type="slidenum">
              <a:rPr lang="en-US" smtClean="0"/>
              <a:t>2</a:t>
            </a:fld>
            <a:endParaRPr lang="en-US"/>
          </a:p>
        </p:txBody>
      </p:sp>
    </p:spTree>
    <p:extLst>
      <p:ext uri="{BB962C8B-B14F-4D97-AF65-F5344CB8AC3E}">
        <p14:creationId xmlns:p14="http://schemas.microsoft.com/office/powerpoint/2010/main" val="270181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Raise your hand and tell me your favorite building. Why is it your favorite? My favorite building is _____. (or give examples of notable buildings at school or in the community) In that building, what do you think are some ways it's keeping you safe?</a:t>
            </a:r>
            <a:endParaRPr lang="en-US"/>
          </a:p>
          <a:p>
            <a:endParaRPr lang="en-US">
              <a:ea typeface="Calibri"/>
              <a:cs typeface="Calibri"/>
            </a:endParaRPr>
          </a:p>
          <a:p>
            <a:r>
              <a:rPr lang="en-US">
                <a:ea typeface="Calibri"/>
                <a:cs typeface="Calibri"/>
              </a:rPr>
              <a:t>Building safety is all about making sure you know how to keep yourself safe in case of emergency, and that buildings are built safe, strong and secure for everyone. </a:t>
            </a:r>
          </a:p>
        </p:txBody>
      </p:sp>
      <p:sp>
        <p:nvSpPr>
          <p:cNvPr id="4" name="Slide Number Placeholder 3"/>
          <p:cNvSpPr>
            <a:spLocks noGrp="1"/>
          </p:cNvSpPr>
          <p:nvPr>
            <p:ph type="sldNum" sz="quarter" idx="5"/>
          </p:nvPr>
        </p:nvSpPr>
        <p:spPr/>
        <p:txBody>
          <a:bodyPr/>
          <a:lstStyle/>
          <a:p>
            <a:fld id="{F4B8861F-DF59-C34C-98D8-11665F25C3AE}" type="slidenum">
              <a:rPr lang="en-US" smtClean="0"/>
              <a:t>3</a:t>
            </a:fld>
            <a:endParaRPr lang="en-US"/>
          </a:p>
        </p:txBody>
      </p:sp>
    </p:spTree>
    <p:extLst>
      <p:ext uri="{BB962C8B-B14F-4D97-AF65-F5344CB8AC3E}">
        <p14:creationId xmlns:p14="http://schemas.microsoft.com/office/powerpoint/2010/main" val="1329927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Buildings, like our classroom, are usually safe, but there are a few things that can be dangerous that we should be mindful of. </a:t>
            </a:r>
          </a:p>
          <a:p>
            <a:endParaRPr lang="en-US" dirty="0">
              <a:ea typeface="Calibri"/>
              <a:cs typeface="Calibri"/>
            </a:endParaRPr>
          </a:p>
          <a:p>
            <a:r>
              <a:rPr lang="en-US" dirty="0">
                <a:ea typeface="Calibri"/>
                <a:cs typeface="Calibri"/>
              </a:rPr>
              <a:t>Does anyone have any guesses what might be dangerous?</a:t>
            </a:r>
          </a:p>
          <a:p>
            <a:endParaRPr lang="en-US" dirty="0">
              <a:ea typeface="Calibri"/>
              <a:cs typeface="Calibri"/>
            </a:endParaRPr>
          </a:p>
          <a:p>
            <a:r>
              <a:rPr lang="en-US" dirty="0">
                <a:ea typeface="Calibri"/>
                <a:cs typeface="Calibri"/>
              </a:rPr>
              <a:t>What weather events do we have in our area that we should be mindful of?</a:t>
            </a:r>
          </a:p>
          <a:p>
            <a:endParaRPr lang="en-US" dirty="0">
              <a:ea typeface="Calibri"/>
              <a:cs typeface="Calibri"/>
            </a:endParaRPr>
          </a:p>
          <a:p>
            <a:r>
              <a:rPr lang="en-US" dirty="0">
                <a:ea typeface="Calibri"/>
                <a:cs typeface="Calibri"/>
              </a:rPr>
              <a:t>To help protect yourself, it's important to be prepared in case of an emergency, including bad weather events.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4</a:t>
            </a:fld>
            <a:endParaRPr lang="en-US"/>
          </a:p>
        </p:txBody>
      </p:sp>
    </p:spTree>
    <p:extLst>
      <p:ext uri="{BB962C8B-B14F-4D97-AF65-F5344CB8AC3E}">
        <p14:creationId xmlns:p14="http://schemas.microsoft.com/office/powerpoint/2010/main" val="1462617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always important to have a safety kit around the house in case of bad weather or emergencies. What items should you include in the kit, and why? </a:t>
            </a:r>
          </a:p>
          <a:p>
            <a:endParaRPr lang="en-US"/>
          </a:p>
          <a:p>
            <a:r>
              <a:rPr lang="en-US"/>
              <a:t>ANSWERS: Radio, Money, Medicine &amp; First Aid Kit, Batteries, Dog Food, Important Documents, Water, Canned Food, Flashlight, Band-Aids (can be customized with what's appropriate for your community)</a:t>
            </a:r>
          </a:p>
          <a:p>
            <a:endParaRPr lang="en-US">
              <a:ea typeface="Calibri"/>
              <a:cs typeface="Calibri"/>
            </a:endParaRPr>
          </a:p>
          <a:p>
            <a:r>
              <a:rPr lang="en-US">
                <a:ea typeface="Calibri"/>
                <a:cs typeface="Calibri"/>
              </a:rPr>
              <a:t>It's also important to have a safe meeting area at home and at school in case of an emergency. Our safe zone is ______. We also shelter under our desks during an earthquake, and safe areas are set up in case of tornados. </a:t>
            </a:r>
          </a:p>
          <a:p>
            <a:endParaRPr lang="en-US">
              <a:ea typeface="Calibri"/>
              <a:cs typeface="Calibri"/>
            </a:endParaRPr>
          </a:p>
          <a:p>
            <a:r>
              <a:rPr lang="en-US">
                <a:ea typeface="Calibri"/>
                <a:cs typeface="Calibri"/>
              </a:rPr>
              <a:t>Does anyone have a safety plan with their families at home?</a:t>
            </a:r>
          </a:p>
        </p:txBody>
      </p:sp>
      <p:sp>
        <p:nvSpPr>
          <p:cNvPr id="4" name="Slide Number Placeholder 3"/>
          <p:cNvSpPr>
            <a:spLocks noGrp="1"/>
          </p:cNvSpPr>
          <p:nvPr>
            <p:ph type="sldNum" sz="quarter" idx="5"/>
          </p:nvPr>
        </p:nvSpPr>
        <p:spPr/>
        <p:txBody>
          <a:bodyPr/>
          <a:lstStyle/>
          <a:p>
            <a:fld id="{F4B8861F-DF59-C34C-98D8-11665F25C3AE}" type="slidenum">
              <a:rPr lang="en-US" smtClean="0"/>
              <a:t>5</a:t>
            </a:fld>
            <a:endParaRPr lang="en-US"/>
          </a:p>
        </p:txBody>
      </p:sp>
    </p:spTree>
    <p:extLst>
      <p:ext uri="{BB962C8B-B14F-4D97-AF65-F5344CB8AC3E}">
        <p14:creationId xmlns:p14="http://schemas.microsoft.com/office/powerpoint/2010/main" val="423345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a lot of people who help ensure the places where we live, work and play are safe and stay safe. </a:t>
            </a:r>
            <a:endParaRPr lang="en-US" dirty="0"/>
          </a:p>
          <a:p>
            <a:endParaRPr lang="en-US" dirty="0">
              <a:ea typeface="Calibri"/>
              <a:cs typeface="Calibri"/>
            </a:endParaRPr>
          </a:p>
          <a:p>
            <a:r>
              <a:rPr lang="en-US" dirty="0">
                <a:ea typeface="Calibri"/>
                <a:cs typeface="Calibri"/>
              </a:rPr>
              <a:t>Everyone from architects and engineers to plumbers and electricians all work together to make sure buildings are designed and built safely. </a:t>
            </a:r>
          </a:p>
          <a:p>
            <a:endParaRPr lang="en-US" dirty="0">
              <a:ea typeface="Calibri"/>
              <a:cs typeface="Calibri"/>
            </a:endParaRPr>
          </a:p>
          <a:p>
            <a:r>
              <a:rPr lang="en-US" dirty="0">
                <a:ea typeface="Calibri"/>
                <a:cs typeface="Calibri"/>
              </a:rPr>
              <a:t>CODiE here is a code inspector, which means he makes sure that all buildings are up to the latest safety rules and regulations. </a:t>
            </a:r>
          </a:p>
        </p:txBody>
      </p:sp>
      <p:sp>
        <p:nvSpPr>
          <p:cNvPr id="4" name="Slide Number Placeholder 3"/>
          <p:cNvSpPr>
            <a:spLocks noGrp="1"/>
          </p:cNvSpPr>
          <p:nvPr>
            <p:ph type="sldNum" sz="quarter" idx="5"/>
          </p:nvPr>
        </p:nvSpPr>
        <p:spPr/>
        <p:txBody>
          <a:bodyPr/>
          <a:lstStyle/>
          <a:p>
            <a:fld id="{F4B8861F-DF59-C34C-98D8-11665F25C3AE}" type="slidenum">
              <a:rPr lang="en-US" smtClean="0"/>
              <a:t>6</a:t>
            </a:fld>
            <a:endParaRPr lang="en-US"/>
          </a:p>
        </p:txBody>
      </p:sp>
    </p:spTree>
    <p:extLst>
      <p:ext uri="{BB962C8B-B14F-4D97-AF65-F5344CB8AC3E}">
        <p14:creationId xmlns:p14="http://schemas.microsoft.com/office/powerpoint/2010/main" val="363552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Think of building codes like a set of rules. When buildings are built, rules are followed to make sure they're strong, safe and last a long time. </a:t>
            </a:r>
          </a:p>
          <a:p>
            <a:endParaRPr lang="en-US">
              <a:ea typeface="Calibri"/>
              <a:cs typeface="Calibri"/>
            </a:endParaRPr>
          </a:p>
          <a:p>
            <a:r>
              <a:rPr lang="en-US">
                <a:ea typeface="Calibri"/>
                <a:cs typeface="Calibri"/>
              </a:rPr>
              <a:t>Rules cover everything from how tall buildings can be, what kind of pipes they use and more! Every rule has a reason.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7</a:t>
            </a:fld>
            <a:endParaRPr lang="en-US"/>
          </a:p>
        </p:txBody>
      </p:sp>
    </p:spTree>
    <p:extLst>
      <p:ext uri="{BB962C8B-B14F-4D97-AF65-F5344CB8AC3E}">
        <p14:creationId xmlns:p14="http://schemas.microsoft.com/office/powerpoint/2010/main" val="13971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Codes are made with all types of people in mind so that everyone can enjoy the building safely. </a:t>
            </a:r>
          </a:p>
          <a:p>
            <a:endParaRPr lang="en-US">
              <a:ea typeface="Calibri"/>
              <a:cs typeface="Calibri"/>
            </a:endParaRPr>
          </a:p>
          <a:p>
            <a:r>
              <a:rPr lang="en-US">
                <a:ea typeface="Calibri"/>
                <a:cs typeface="Calibri"/>
              </a:rPr>
              <a:t>Everyone is different and needs different things to stay safe. For example, buildings have ramps and automatic doors to make it easier for people in wheelchairs. </a:t>
            </a:r>
          </a:p>
          <a:p>
            <a:endParaRPr lang="en-US">
              <a:ea typeface="Calibri"/>
              <a:cs typeface="Calibri"/>
            </a:endParaRPr>
          </a:p>
          <a:p>
            <a:r>
              <a:rPr lang="en-US">
                <a:ea typeface="Calibri"/>
                <a:cs typeface="Calibri"/>
              </a:rPr>
              <a:t>Clear fire exits and fire alarms are also important to protect people from indoor fire risks. Fire alarms even flash and ring so that people who are deaf or visually impaired can be alerted! </a:t>
            </a:r>
          </a:p>
          <a:p>
            <a:endParaRPr lang="en-US">
              <a:ea typeface="Calibri"/>
              <a:cs typeface="Calibri"/>
            </a:endParaRPr>
          </a:p>
          <a:p>
            <a:r>
              <a:rPr lang="en-US">
                <a:ea typeface="Calibri"/>
                <a:cs typeface="Calibri"/>
              </a:rPr>
              <a:t>With your help, building fires can often be prevented. </a:t>
            </a:r>
          </a:p>
        </p:txBody>
      </p:sp>
      <p:sp>
        <p:nvSpPr>
          <p:cNvPr id="4" name="Slide Number Placeholder 3"/>
          <p:cNvSpPr>
            <a:spLocks noGrp="1"/>
          </p:cNvSpPr>
          <p:nvPr>
            <p:ph type="sldNum" sz="quarter" idx="5"/>
          </p:nvPr>
        </p:nvSpPr>
        <p:spPr/>
        <p:txBody>
          <a:bodyPr/>
          <a:lstStyle/>
          <a:p>
            <a:fld id="{F4B8861F-DF59-C34C-98D8-11665F25C3AE}" type="slidenum">
              <a:rPr lang="en-US" smtClean="0"/>
              <a:t>8</a:t>
            </a:fld>
            <a:endParaRPr lang="en-US"/>
          </a:p>
        </p:txBody>
      </p:sp>
    </p:spTree>
    <p:extLst>
      <p:ext uri="{BB962C8B-B14F-4D97-AF65-F5344CB8AC3E}">
        <p14:creationId xmlns:p14="http://schemas.microsoft.com/office/powerpoint/2010/main" val="252252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Fire safety is a very important part of building safety. There are lots of things you can do to make sure you and your family stay safe. Can you spot any fire dangers in this picture? For example, I see _____. </a:t>
            </a:r>
            <a:endParaRPr lang="en-US"/>
          </a:p>
          <a:p>
            <a:endParaRPr lang="en-US"/>
          </a:p>
          <a:p>
            <a:r>
              <a:rPr lang="en-US"/>
              <a:t>ANSWERS (discuss why these are dangerous)</a:t>
            </a:r>
          </a:p>
          <a:p>
            <a:r>
              <a:rPr lang="en-US"/>
              <a:t>1. Matches on the floor on top of the newspaper. </a:t>
            </a:r>
          </a:p>
          <a:p>
            <a:r>
              <a:rPr lang="en-US"/>
              <a:t>2. Lamp without lampshade in contact with curtains. </a:t>
            </a:r>
          </a:p>
          <a:p>
            <a:r>
              <a:rPr lang="en-US"/>
              <a:t>3. A candle burning unattended directly under clothing. </a:t>
            </a:r>
          </a:p>
          <a:p>
            <a:r>
              <a:rPr lang="en-US"/>
              <a:t>4. Cords coming out of the light fixtures. </a:t>
            </a:r>
          </a:p>
          <a:p>
            <a:r>
              <a:rPr lang="en-US"/>
              <a:t>5. Iron left on. </a:t>
            </a:r>
          </a:p>
          <a:p>
            <a:r>
              <a:rPr lang="en-US"/>
              <a:t>6. Too many electronics tangled together in outlet. </a:t>
            </a:r>
          </a:p>
          <a:p>
            <a:r>
              <a:rPr lang="en-US"/>
              <a:t>7. Space heater is covered with a blanket. </a:t>
            </a:r>
          </a:p>
          <a:p>
            <a:r>
              <a:rPr lang="en-US"/>
              <a:t>8. Security bars across window</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9</a:t>
            </a:fld>
            <a:endParaRPr lang="en-US"/>
          </a:p>
        </p:txBody>
      </p:sp>
    </p:spTree>
    <p:extLst>
      <p:ext uri="{BB962C8B-B14F-4D97-AF65-F5344CB8AC3E}">
        <p14:creationId xmlns:p14="http://schemas.microsoft.com/office/powerpoint/2010/main" val="12860848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white silhouette of a city with colorful lines&#10;&#10;AI-generated content may be incorrect.">
            <a:extLst>
              <a:ext uri="{FF2B5EF4-FFF2-40B4-BE49-F238E27FC236}">
                <a16:creationId xmlns:a16="http://schemas.microsoft.com/office/drawing/2014/main" id="{FECE2F63-C76F-51EB-262B-3E6C7A80F213}"/>
              </a:ext>
            </a:extLst>
          </p:cNvPr>
          <p:cNvPicPr>
            <a:picLocks noChangeAspect="1"/>
          </p:cNvPicPr>
          <p:nvPr userDrawn="1"/>
        </p:nvPicPr>
        <p:blipFill>
          <a:blip r:embed="rId2"/>
          <a:stretch>
            <a:fillRect/>
          </a:stretch>
        </p:blipFill>
        <p:spPr>
          <a:xfrm>
            <a:off x="-828136" y="3536830"/>
            <a:ext cx="4606978" cy="3570408"/>
          </a:xfrm>
          <a:prstGeom prst="rect">
            <a:avLst/>
          </a:prstGeom>
        </p:spPr>
      </p:pic>
      <p:pic>
        <p:nvPicPr>
          <p:cNvPr id="3" name="Picture 2" descr="A close up of a black background&#10;&#10;AI-generated content may be incorrect.">
            <a:extLst>
              <a:ext uri="{FF2B5EF4-FFF2-40B4-BE49-F238E27FC236}">
                <a16:creationId xmlns:a16="http://schemas.microsoft.com/office/drawing/2014/main" id="{DA5EACD1-84D2-8864-BAFE-ED13C544FD7C}"/>
              </a:ext>
            </a:extLst>
          </p:cNvPr>
          <p:cNvPicPr>
            <a:picLocks noChangeAspect="1"/>
          </p:cNvPicPr>
          <p:nvPr userDrawn="1"/>
        </p:nvPicPr>
        <p:blipFill>
          <a:blip r:embed="rId3"/>
          <a:stretch>
            <a:fillRect/>
          </a:stretch>
        </p:blipFill>
        <p:spPr>
          <a:xfrm rot="10800000">
            <a:off x="8153400" y="3536829"/>
            <a:ext cx="4771635" cy="3379908"/>
          </a:xfrm>
          <a:prstGeom prst="rect">
            <a:avLst/>
          </a:prstGeom>
        </p:spPr>
      </p:pic>
      <p:pic>
        <p:nvPicPr>
          <p:cNvPr id="4" name="Picture 3" descr="A whistle with a yellow circle and a black background&#10;&#10;AI-generated content may be incorrect.">
            <a:extLst>
              <a:ext uri="{FF2B5EF4-FFF2-40B4-BE49-F238E27FC236}">
                <a16:creationId xmlns:a16="http://schemas.microsoft.com/office/drawing/2014/main" id="{E1FA19B5-D09F-4E8F-C804-16C875E65571}"/>
              </a:ext>
            </a:extLst>
          </p:cNvPr>
          <p:cNvPicPr>
            <a:picLocks noChangeAspect="1"/>
          </p:cNvPicPr>
          <p:nvPr userDrawn="1"/>
        </p:nvPicPr>
        <p:blipFill>
          <a:blip r:embed="rId4"/>
          <a:stretch>
            <a:fillRect/>
          </a:stretch>
        </p:blipFill>
        <p:spPr>
          <a:xfrm>
            <a:off x="2434856" y="4983866"/>
            <a:ext cx="1408391" cy="1408391"/>
          </a:xfrm>
          <a:prstGeom prst="rect">
            <a:avLst/>
          </a:prstGeom>
        </p:spPr>
      </p:pic>
      <p:pic>
        <p:nvPicPr>
          <p:cNvPr id="5" name="Picture 4" descr="A black and yellow shirt with a helmet on it&#10;&#10;AI-generated content may be incorrect.">
            <a:extLst>
              <a:ext uri="{FF2B5EF4-FFF2-40B4-BE49-F238E27FC236}">
                <a16:creationId xmlns:a16="http://schemas.microsoft.com/office/drawing/2014/main" id="{44A8241D-38AE-A0D9-B8AF-16201CAA52B7}"/>
              </a:ext>
            </a:extLst>
          </p:cNvPr>
          <p:cNvPicPr>
            <a:picLocks noChangeAspect="1"/>
          </p:cNvPicPr>
          <p:nvPr userDrawn="1"/>
        </p:nvPicPr>
        <p:blipFill>
          <a:blip r:embed="rId5"/>
          <a:stretch>
            <a:fillRect/>
          </a:stretch>
        </p:blipFill>
        <p:spPr>
          <a:xfrm>
            <a:off x="3842635" y="4983867"/>
            <a:ext cx="1408392" cy="1408392"/>
          </a:xfrm>
          <a:prstGeom prst="rect">
            <a:avLst/>
          </a:prstGeom>
        </p:spPr>
      </p:pic>
      <p:pic>
        <p:nvPicPr>
          <p:cNvPr id="6" name="Picture 5" descr="A white square with orange circles and black arrows&#10;&#10;AI-generated content may be incorrect.">
            <a:extLst>
              <a:ext uri="{FF2B5EF4-FFF2-40B4-BE49-F238E27FC236}">
                <a16:creationId xmlns:a16="http://schemas.microsoft.com/office/drawing/2014/main" id="{CB539321-EF51-FA99-D197-FC803DB94D85}"/>
              </a:ext>
            </a:extLst>
          </p:cNvPr>
          <p:cNvPicPr>
            <a:picLocks noChangeAspect="1"/>
          </p:cNvPicPr>
          <p:nvPr userDrawn="1"/>
        </p:nvPicPr>
        <p:blipFill>
          <a:blip r:embed="rId6"/>
          <a:stretch>
            <a:fillRect/>
          </a:stretch>
        </p:blipFill>
        <p:spPr>
          <a:xfrm>
            <a:off x="5250415" y="4983866"/>
            <a:ext cx="1408391" cy="1408391"/>
          </a:xfrm>
          <a:prstGeom prst="rect">
            <a:avLst/>
          </a:prstGeom>
        </p:spPr>
      </p:pic>
      <p:pic>
        <p:nvPicPr>
          <p:cNvPr id="7" name="Picture 6" descr="A clipboard with a pen and graph&#10;&#10;AI-generated content may be incorrect.">
            <a:extLst>
              <a:ext uri="{FF2B5EF4-FFF2-40B4-BE49-F238E27FC236}">
                <a16:creationId xmlns:a16="http://schemas.microsoft.com/office/drawing/2014/main" id="{C49AA879-9F80-7262-CF93-27BA8F869C07}"/>
              </a:ext>
            </a:extLst>
          </p:cNvPr>
          <p:cNvPicPr>
            <a:picLocks noChangeAspect="1"/>
          </p:cNvPicPr>
          <p:nvPr userDrawn="1"/>
        </p:nvPicPr>
        <p:blipFill>
          <a:blip r:embed="rId7"/>
          <a:stretch>
            <a:fillRect/>
          </a:stretch>
        </p:blipFill>
        <p:spPr>
          <a:xfrm>
            <a:off x="6681216" y="4983865"/>
            <a:ext cx="1408391" cy="1408391"/>
          </a:xfrm>
          <a:prstGeom prst="rect">
            <a:avLst/>
          </a:prstGeom>
        </p:spPr>
      </p:pic>
      <p:pic>
        <p:nvPicPr>
          <p:cNvPr id="8" name="Picture 7" descr="A black and white clock with a yellow tick&#10;&#10;AI-generated content may be incorrect.">
            <a:extLst>
              <a:ext uri="{FF2B5EF4-FFF2-40B4-BE49-F238E27FC236}">
                <a16:creationId xmlns:a16="http://schemas.microsoft.com/office/drawing/2014/main" id="{CDFC4322-8A06-C2E2-554F-783478DC504D}"/>
              </a:ext>
            </a:extLst>
          </p:cNvPr>
          <p:cNvPicPr>
            <a:picLocks noChangeAspect="1"/>
          </p:cNvPicPr>
          <p:nvPr userDrawn="1"/>
        </p:nvPicPr>
        <p:blipFill>
          <a:blip r:embed="rId8"/>
          <a:stretch>
            <a:fillRect/>
          </a:stretch>
        </p:blipFill>
        <p:spPr>
          <a:xfrm>
            <a:off x="8088995" y="4983864"/>
            <a:ext cx="1408391" cy="1408391"/>
          </a:xfrm>
          <a:prstGeom prst="rect">
            <a:avLst/>
          </a:prstGeom>
        </p:spPr>
      </p:pic>
      <p:pic>
        <p:nvPicPr>
          <p:cNvPr id="9" name="Picture 8" descr="A logo with text on it&#10;&#10;AI-generated content may be incorrect.">
            <a:extLst>
              <a:ext uri="{FF2B5EF4-FFF2-40B4-BE49-F238E27FC236}">
                <a16:creationId xmlns:a16="http://schemas.microsoft.com/office/drawing/2014/main" id="{649E83D9-58B2-C636-2734-362D60B2774A}"/>
              </a:ext>
            </a:extLst>
          </p:cNvPr>
          <p:cNvPicPr>
            <a:picLocks noChangeAspect="1"/>
          </p:cNvPicPr>
          <p:nvPr userDrawn="1"/>
        </p:nvPicPr>
        <p:blipFill>
          <a:blip r:embed="rId9"/>
          <a:stretch>
            <a:fillRect/>
          </a:stretch>
        </p:blipFill>
        <p:spPr>
          <a:xfrm>
            <a:off x="360750" y="329868"/>
            <a:ext cx="2270308" cy="1361163"/>
          </a:xfrm>
          <a:prstGeom prst="rect">
            <a:avLst/>
          </a:prstGeom>
        </p:spPr>
      </p:pic>
      <p:pic>
        <p:nvPicPr>
          <p:cNvPr id="10" name="Picture 9" descr="A green and black logo&#10;&#10;AI-generated content may be incorrect.">
            <a:extLst>
              <a:ext uri="{FF2B5EF4-FFF2-40B4-BE49-F238E27FC236}">
                <a16:creationId xmlns:a16="http://schemas.microsoft.com/office/drawing/2014/main" id="{E5E3D22F-7FA4-58E8-C456-A1E5FF6591B8}"/>
              </a:ext>
            </a:extLst>
          </p:cNvPr>
          <p:cNvPicPr>
            <a:picLocks noChangeAspect="1"/>
          </p:cNvPicPr>
          <p:nvPr userDrawn="1"/>
        </p:nvPicPr>
        <p:blipFill>
          <a:blip r:embed="rId10"/>
          <a:stretch>
            <a:fillRect/>
          </a:stretch>
        </p:blipFill>
        <p:spPr>
          <a:xfrm>
            <a:off x="3883366" y="607561"/>
            <a:ext cx="4425268" cy="805775"/>
          </a:xfrm>
          <a:prstGeom prst="rect">
            <a:avLst/>
          </a:prstGeom>
        </p:spPr>
      </p:pic>
      <p:pic>
        <p:nvPicPr>
          <p:cNvPr id="41" name="Picture 40" descr="A cartoon of a cheetah holding a clipboard and pencil&#10;&#10;Description automatically generated">
            <a:extLst>
              <a:ext uri="{FF2B5EF4-FFF2-40B4-BE49-F238E27FC236}">
                <a16:creationId xmlns:a16="http://schemas.microsoft.com/office/drawing/2014/main" id="{39A36032-6F54-8966-03A9-1001CD05A322}"/>
              </a:ext>
            </a:extLst>
          </p:cNvPr>
          <p:cNvPicPr>
            <a:picLocks noChangeAspect="1"/>
          </p:cNvPicPr>
          <p:nvPr userDrawn="1"/>
        </p:nvPicPr>
        <p:blipFill>
          <a:blip r:embed="rId11"/>
          <a:stretch>
            <a:fillRect/>
          </a:stretch>
        </p:blipFill>
        <p:spPr>
          <a:xfrm>
            <a:off x="-892313" y="3150704"/>
            <a:ext cx="3042478" cy="4563717"/>
          </a:xfrm>
          <a:prstGeom prst="rect">
            <a:avLst/>
          </a:prstGeom>
        </p:spPr>
      </p:pic>
    </p:spTree>
    <p:extLst>
      <p:ext uri="{BB962C8B-B14F-4D97-AF65-F5344CB8AC3E}">
        <p14:creationId xmlns:p14="http://schemas.microsoft.com/office/powerpoint/2010/main" val="37340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Scale>
                                      <p:cBhvr>
                                        <p:cTn id="7"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
                                        </p:tgtEl>
                                        <p:attrNameLst>
                                          <p:attrName>ppt_x</p:attrName>
                                          <p:attrName>ppt_y</p:attrName>
                                        </p:attrNameLst>
                                      </p:cBhvr>
                                    </p:animMotion>
                                    <p:animEffect transition="in" filter="fade">
                                      <p:cBhvr>
                                        <p:cTn id="9" dur="1000"/>
                                        <p:tgtEl>
                                          <p:spTgt spid="41"/>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BD5C-7CC8-2B43-C2B6-986F0E43B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A20470-5BF7-85DF-E5E6-FC264AEDC4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987A08-5112-CCFE-5636-73008E29A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8E1ED3-B5D3-E10B-2CA1-2BBDFA772606}"/>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6" name="Footer Placeholder 5">
            <a:extLst>
              <a:ext uri="{FF2B5EF4-FFF2-40B4-BE49-F238E27FC236}">
                <a16:creationId xmlns:a16="http://schemas.microsoft.com/office/drawing/2014/main" id="{ABDDA764-C30D-BF15-CF4C-DC7161BA55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FE4624-FE0B-7168-FE39-3622C56487F2}"/>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61055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E6F5-7333-8E20-7DFD-2438BA018E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B962EC-BA2A-F59C-1EA8-9EEBFAA1BB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5517F-DDBD-B283-6E35-7658B8D1A840}"/>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5" name="Footer Placeholder 4">
            <a:extLst>
              <a:ext uri="{FF2B5EF4-FFF2-40B4-BE49-F238E27FC236}">
                <a16:creationId xmlns:a16="http://schemas.microsoft.com/office/drawing/2014/main" id="{DCD4780C-2233-1815-4AD4-02F7A3F93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7C585A-9B01-93FA-2AA3-A601F52AD4EF}"/>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743942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7173F4-95E5-C18B-BCD4-EEF3F6FF3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CB7F18-8786-FC81-9A94-A3C185645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C6C9F-FCEF-834C-AEB2-9FAD031CDF82}"/>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5" name="Footer Placeholder 4">
            <a:extLst>
              <a:ext uri="{FF2B5EF4-FFF2-40B4-BE49-F238E27FC236}">
                <a16:creationId xmlns:a16="http://schemas.microsoft.com/office/drawing/2014/main" id="{B2CE0709-B687-19E9-F5EC-2380626CE2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47ABF6-9711-C8A3-E45E-FC0234C13AFA}"/>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320879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8AF36-B42B-9C14-4F20-5218C6EAA8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F828B-C308-F810-0FD1-521393DC6E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CFC3A-A540-AFB9-82E0-AFFA5D83A540}"/>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5" name="Footer Placeholder 4">
            <a:extLst>
              <a:ext uri="{FF2B5EF4-FFF2-40B4-BE49-F238E27FC236}">
                <a16:creationId xmlns:a16="http://schemas.microsoft.com/office/drawing/2014/main" id="{002644CA-42A8-4F03-0AA9-10776510C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709C0E-814A-3FEC-289B-CC1AAACD31D8}"/>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pic>
        <p:nvPicPr>
          <p:cNvPr id="11" name="Picture 10" descr="A logo with text on it&#10;&#10;AI-generated content may be incorrect.">
            <a:extLst>
              <a:ext uri="{FF2B5EF4-FFF2-40B4-BE49-F238E27FC236}">
                <a16:creationId xmlns:a16="http://schemas.microsoft.com/office/drawing/2014/main" id="{C5C14B5B-26D0-B799-BD88-C44D0E758270}"/>
              </a:ext>
            </a:extLst>
          </p:cNvPr>
          <p:cNvPicPr>
            <a:picLocks noChangeAspect="1"/>
          </p:cNvPicPr>
          <p:nvPr userDrawn="1"/>
        </p:nvPicPr>
        <p:blipFill>
          <a:blip r:embed="rId2"/>
          <a:stretch>
            <a:fillRect/>
          </a:stretch>
        </p:blipFill>
        <p:spPr>
          <a:xfrm>
            <a:off x="360750" y="329868"/>
            <a:ext cx="2270308" cy="1361163"/>
          </a:xfrm>
          <a:prstGeom prst="rect">
            <a:avLst/>
          </a:prstGeom>
        </p:spPr>
      </p:pic>
      <p:pic>
        <p:nvPicPr>
          <p:cNvPr id="12" name="Picture 11" descr="A green and black logo&#10;&#10;AI-generated content may be incorrect.">
            <a:extLst>
              <a:ext uri="{FF2B5EF4-FFF2-40B4-BE49-F238E27FC236}">
                <a16:creationId xmlns:a16="http://schemas.microsoft.com/office/drawing/2014/main" id="{B0143085-66E6-DC3B-D677-794004030AEA}"/>
              </a:ext>
            </a:extLst>
          </p:cNvPr>
          <p:cNvPicPr>
            <a:picLocks noChangeAspect="1"/>
          </p:cNvPicPr>
          <p:nvPr userDrawn="1"/>
        </p:nvPicPr>
        <p:blipFill>
          <a:blip r:embed="rId3"/>
          <a:stretch>
            <a:fillRect/>
          </a:stretch>
        </p:blipFill>
        <p:spPr>
          <a:xfrm>
            <a:off x="3883366" y="607561"/>
            <a:ext cx="4425268" cy="805775"/>
          </a:xfrm>
          <a:prstGeom prst="rect">
            <a:avLst/>
          </a:prstGeom>
        </p:spPr>
      </p:pic>
      <p:pic>
        <p:nvPicPr>
          <p:cNvPr id="13" name="Picture 12" descr="A white silhouette of a city with colorful lines&#10;&#10;AI-generated content may be incorrect.">
            <a:extLst>
              <a:ext uri="{FF2B5EF4-FFF2-40B4-BE49-F238E27FC236}">
                <a16:creationId xmlns:a16="http://schemas.microsoft.com/office/drawing/2014/main" id="{C3965D41-4845-B4F9-ABDE-9BFD45395B1E}"/>
              </a:ext>
            </a:extLst>
          </p:cNvPr>
          <p:cNvPicPr>
            <a:picLocks noChangeAspect="1"/>
          </p:cNvPicPr>
          <p:nvPr userDrawn="1"/>
        </p:nvPicPr>
        <p:blipFill>
          <a:blip r:embed="rId4"/>
          <a:stretch>
            <a:fillRect/>
          </a:stretch>
        </p:blipFill>
        <p:spPr>
          <a:xfrm>
            <a:off x="-828136" y="3536830"/>
            <a:ext cx="4606978" cy="3570408"/>
          </a:xfrm>
          <a:prstGeom prst="rect">
            <a:avLst/>
          </a:prstGeom>
        </p:spPr>
      </p:pic>
      <p:pic>
        <p:nvPicPr>
          <p:cNvPr id="14" name="Picture 13" descr="A close up of a black background&#10;&#10;AI-generated content may be incorrect.">
            <a:extLst>
              <a:ext uri="{FF2B5EF4-FFF2-40B4-BE49-F238E27FC236}">
                <a16:creationId xmlns:a16="http://schemas.microsoft.com/office/drawing/2014/main" id="{26A2F690-523A-7251-0554-C0BEAD652B07}"/>
              </a:ext>
            </a:extLst>
          </p:cNvPr>
          <p:cNvPicPr>
            <a:picLocks noChangeAspect="1"/>
          </p:cNvPicPr>
          <p:nvPr userDrawn="1"/>
        </p:nvPicPr>
        <p:blipFill>
          <a:blip r:embed="rId5"/>
          <a:stretch>
            <a:fillRect/>
          </a:stretch>
        </p:blipFill>
        <p:spPr>
          <a:xfrm rot="10800000">
            <a:off x="8153400" y="3536829"/>
            <a:ext cx="4771635" cy="3379908"/>
          </a:xfrm>
          <a:prstGeom prst="rect">
            <a:avLst/>
          </a:prstGeom>
        </p:spPr>
      </p:pic>
    </p:spTree>
    <p:extLst>
      <p:ext uri="{BB962C8B-B14F-4D97-AF65-F5344CB8AC3E}">
        <p14:creationId xmlns:p14="http://schemas.microsoft.com/office/powerpoint/2010/main" val="248447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A4A4-79B2-5523-73DA-BAB461FCD050}"/>
              </a:ext>
            </a:extLst>
          </p:cNvPr>
          <p:cNvSpPr>
            <a:spLocks noGrp="1"/>
          </p:cNvSpPr>
          <p:nvPr>
            <p:ph type="title"/>
          </p:nvPr>
        </p:nvSpPr>
        <p:spPr>
          <a:xfrm>
            <a:off x="1928190" y="1709738"/>
            <a:ext cx="9419259" cy="288214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AAB482-6F7C-D87B-7F82-19190CC66D1D}"/>
              </a:ext>
            </a:extLst>
          </p:cNvPr>
          <p:cNvSpPr>
            <a:spLocks noGrp="1"/>
          </p:cNvSpPr>
          <p:nvPr>
            <p:ph type="body" idx="1"/>
          </p:nvPr>
        </p:nvSpPr>
        <p:spPr>
          <a:xfrm>
            <a:off x="1928190" y="4589463"/>
            <a:ext cx="9419259" cy="1515649"/>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EA7E3-B4E9-D270-5182-D5F765328324}"/>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5" name="Footer Placeholder 4">
            <a:extLst>
              <a:ext uri="{FF2B5EF4-FFF2-40B4-BE49-F238E27FC236}">
                <a16:creationId xmlns:a16="http://schemas.microsoft.com/office/drawing/2014/main" id="{57024336-4605-97DC-78D4-40350ECAC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09BC7C-B7FE-CCEE-548F-4789224B1B31}"/>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pic>
        <p:nvPicPr>
          <p:cNvPr id="7" name="Picture 6">
            <a:extLst>
              <a:ext uri="{FF2B5EF4-FFF2-40B4-BE49-F238E27FC236}">
                <a16:creationId xmlns:a16="http://schemas.microsoft.com/office/drawing/2014/main" id="{69B0780A-4889-F2F5-AD4F-9C08CB80C7D6}"/>
              </a:ext>
            </a:extLst>
          </p:cNvPr>
          <p:cNvPicPr>
            <a:picLocks noChangeAspect="1"/>
          </p:cNvPicPr>
          <p:nvPr userDrawn="1"/>
        </p:nvPicPr>
        <p:blipFill>
          <a:blip r:embed="rId2"/>
          <a:srcRect/>
          <a:stretch/>
        </p:blipFill>
        <p:spPr>
          <a:xfrm>
            <a:off x="-1411357" y="2268537"/>
            <a:ext cx="3146416" cy="4719624"/>
          </a:xfrm>
          <a:prstGeom prst="rect">
            <a:avLst/>
          </a:prstGeom>
        </p:spPr>
      </p:pic>
    </p:spTree>
    <p:extLst>
      <p:ext uri="{BB962C8B-B14F-4D97-AF65-F5344CB8AC3E}">
        <p14:creationId xmlns:p14="http://schemas.microsoft.com/office/powerpoint/2010/main" val="3229851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C402-551E-D221-725B-FD7D231B7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CE121-36C9-0AB2-31FC-02DDE8D29C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8DAC1E-43A5-8B94-B4A6-2859CE352C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B6BE13-2274-7448-ABC4-AD5EAC6F0E0B}"/>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6" name="Footer Placeholder 5">
            <a:extLst>
              <a:ext uri="{FF2B5EF4-FFF2-40B4-BE49-F238E27FC236}">
                <a16:creationId xmlns:a16="http://schemas.microsoft.com/office/drawing/2014/main" id="{424D1D6E-C699-75DB-5120-8769EB6DE1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5FEDED-681F-7B97-DCF8-2F87289E640B}"/>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205009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DE5F-EF10-6867-D709-04C856BD34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8E451E-BD77-E238-D4FA-83A1A1091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E9A04F-1685-BC42-5555-6946FFD533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5CA4A9-2F7E-C6FA-734F-4AE8923AC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67661-277E-6109-3E98-7360A3D81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FF3307-855C-AC61-5CC0-D5D4AD7041C8}"/>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8" name="Footer Placeholder 7">
            <a:extLst>
              <a:ext uri="{FF2B5EF4-FFF2-40B4-BE49-F238E27FC236}">
                <a16:creationId xmlns:a16="http://schemas.microsoft.com/office/drawing/2014/main" id="{09118647-D5F4-84F4-251A-CEB0DA8705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15E-0EF4-AF37-E964-9B819135A738}"/>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84361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descr="A white silhouette of a city with colorful lines&#10;&#10;AI-generated content may be incorrect.">
            <a:extLst>
              <a:ext uri="{FF2B5EF4-FFF2-40B4-BE49-F238E27FC236}">
                <a16:creationId xmlns:a16="http://schemas.microsoft.com/office/drawing/2014/main" id="{3C0AC64C-5F13-36F5-0402-33D2519DDC60}"/>
              </a:ext>
            </a:extLst>
          </p:cNvPr>
          <p:cNvPicPr>
            <a:picLocks noChangeAspect="1"/>
          </p:cNvPicPr>
          <p:nvPr userDrawn="1"/>
        </p:nvPicPr>
        <p:blipFill>
          <a:blip r:embed="rId2"/>
          <a:stretch>
            <a:fillRect/>
          </a:stretch>
        </p:blipFill>
        <p:spPr>
          <a:xfrm>
            <a:off x="-828136" y="3536830"/>
            <a:ext cx="4606978" cy="3570408"/>
          </a:xfrm>
          <a:prstGeom prst="rect">
            <a:avLst/>
          </a:prstGeom>
        </p:spPr>
      </p:pic>
      <p:pic>
        <p:nvPicPr>
          <p:cNvPr id="3" name="Picture 2" descr="A close up of a black background&#10;&#10;AI-generated content may be incorrect.">
            <a:extLst>
              <a:ext uri="{FF2B5EF4-FFF2-40B4-BE49-F238E27FC236}">
                <a16:creationId xmlns:a16="http://schemas.microsoft.com/office/drawing/2014/main" id="{3092B1EB-2087-BEB5-A91E-948CCFCFD904}"/>
              </a:ext>
            </a:extLst>
          </p:cNvPr>
          <p:cNvPicPr>
            <a:picLocks noChangeAspect="1"/>
          </p:cNvPicPr>
          <p:nvPr userDrawn="1"/>
        </p:nvPicPr>
        <p:blipFill>
          <a:blip r:embed="rId3"/>
          <a:stretch>
            <a:fillRect/>
          </a:stretch>
        </p:blipFill>
        <p:spPr>
          <a:xfrm rot="10800000">
            <a:off x="8153400" y="3536829"/>
            <a:ext cx="4771635" cy="3379908"/>
          </a:xfrm>
          <a:prstGeom prst="rect">
            <a:avLst/>
          </a:prstGeom>
        </p:spPr>
      </p:pic>
      <p:pic>
        <p:nvPicPr>
          <p:cNvPr id="4" name="Picture 3" descr="A logo with text on it&#10;&#10;AI-generated content may be incorrect.">
            <a:extLst>
              <a:ext uri="{FF2B5EF4-FFF2-40B4-BE49-F238E27FC236}">
                <a16:creationId xmlns:a16="http://schemas.microsoft.com/office/drawing/2014/main" id="{E0CEB2CE-6E76-0A26-6D39-ADDB27CAE2AA}"/>
              </a:ext>
            </a:extLst>
          </p:cNvPr>
          <p:cNvPicPr>
            <a:picLocks noChangeAspect="1"/>
          </p:cNvPicPr>
          <p:nvPr userDrawn="1"/>
        </p:nvPicPr>
        <p:blipFill>
          <a:blip r:embed="rId4"/>
          <a:stretch>
            <a:fillRect/>
          </a:stretch>
        </p:blipFill>
        <p:spPr>
          <a:xfrm>
            <a:off x="360750" y="329868"/>
            <a:ext cx="2270308" cy="1361163"/>
          </a:xfrm>
          <a:prstGeom prst="rect">
            <a:avLst/>
          </a:prstGeom>
        </p:spPr>
      </p:pic>
      <p:pic>
        <p:nvPicPr>
          <p:cNvPr id="5" name="Picture 4" descr="A green and black logo&#10;&#10;AI-generated content may be incorrect.">
            <a:extLst>
              <a:ext uri="{FF2B5EF4-FFF2-40B4-BE49-F238E27FC236}">
                <a16:creationId xmlns:a16="http://schemas.microsoft.com/office/drawing/2014/main" id="{5C2D2044-1553-96BF-75E9-47D477027E30}"/>
              </a:ext>
            </a:extLst>
          </p:cNvPr>
          <p:cNvPicPr>
            <a:picLocks noChangeAspect="1"/>
          </p:cNvPicPr>
          <p:nvPr userDrawn="1"/>
        </p:nvPicPr>
        <p:blipFill>
          <a:blip r:embed="rId5"/>
          <a:stretch>
            <a:fillRect/>
          </a:stretch>
        </p:blipFill>
        <p:spPr>
          <a:xfrm>
            <a:off x="3883366" y="607561"/>
            <a:ext cx="4425268" cy="805775"/>
          </a:xfrm>
          <a:prstGeom prst="rect">
            <a:avLst/>
          </a:prstGeom>
        </p:spPr>
      </p:pic>
    </p:spTree>
    <p:extLst>
      <p:ext uri="{BB962C8B-B14F-4D97-AF65-F5344CB8AC3E}">
        <p14:creationId xmlns:p14="http://schemas.microsoft.com/office/powerpoint/2010/main" val="309743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white silhouette of a city with colorful lines&#10;&#10;AI-generated content may be incorrect.">
            <a:extLst>
              <a:ext uri="{FF2B5EF4-FFF2-40B4-BE49-F238E27FC236}">
                <a16:creationId xmlns:a16="http://schemas.microsoft.com/office/drawing/2014/main" id="{0FB4D8C2-5C6A-1910-8A43-635C84C4AECF}"/>
              </a:ext>
            </a:extLst>
          </p:cNvPr>
          <p:cNvPicPr>
            <a:picLocks noChangeAspect="1"/>
          </p:cNvPicPr>
          <p:nvPr userDrawn="1"/>
        </p:nvPicPr>
        <p:blipFill>
          <a:blip r:embed="rId2"/>
          <a:stretch>
            <a:fillRect/>
          </a:stretch>
        </p:blipFill>
        <p:spPr>
          <a:xfrm>
            <a:off x="-828136" y="3536830"/>
            <a:ext cx="4606978" cy="3570408"/>
          </a:xfrm>
          <a:prstGeom prst="rect">
            <a:avLst/>
          </a:prstGeom>
        </p:spPr>
      </p:pic>
      <p:pic>
        <p:nvPicPr>
          <p:cNvPr id="3" name="Picture 2" descr="A close up of a black background&#10;&#10;AI-generated content may be incorrect.">
            <a:extLst>
              <a:ext uri="{FF2B5EF4-FFF2-40B4-BE49-F238E27FC236}">
                <a16:creationId xmlns:a16="http://schemas.microsoft.com/office/drawing/2014/main" id="{33348A36-926A-5183-174F-16792B5EE104}"/>
              </a:ext>
            </a:extLst>
          </p:cNvPr>
          <p:cNvPicPr>
            <a:picLocks noChangeAspect="1"/>
          </p:cNvPicPr>
          <p:nvPr userDrawn="1"/>
        </p:nvPicPr>
        <p:blipFill>
          <a:blip r:embed="rId3"/>
          <a:stretch>
            <a:fillRect/>
          </a:stretch>
        </p:blipFill>
        <p:spPr>
          <a:xfrm rot="10800000">
            <a:off x="8153400" y="3536829"/>
            <a:ext cx="4771635" cy="3379908"/>
          </a:xfrm>
          <a:prstGeom prst="rect">
            <a:avLst/>
          </a:prstGeom>
        </p:spPr>
      </p:pic>
      <p:pic>
        <p:nvPicPr>
          <p:cNvPr id="4" name="Picture 3" descr="A logo with text on it&#10;&#10;AI-generated content may be incorrect.">
            <a:extLst>
              <a:ext uri="{FF2B5EF4-FFF2-40B4-BE49-F238E27FC236}">
                <a16:creationId xmlns:a16="http://schemas.microsoft.com/office/drawing/2014/main" id="{C00D3B72-D9DE-9DBF-C7EE-EC79135539BA}"/>
              </a:ext>
            </a:extLst>
          </p:cNvPr>
          <p:cNvPicPr>
            <a:picLocks noChangeAspect="1"/>
          </p:cNvPicPr>
          <p:nvPr userDrawn="1"/>
        </p:nvPicPr>
        <p:blipFill>
          <a:blip r:embed="rId4"/>
          <a:stretch>
            <a:fillRect/>
          </a:stretch>
        </p:blipFill>
        <p:spPr>
          <a:xfrm>
            <a:off x="360750" y="329868"/>
            <a:ext cx="2270308" cy="1361163"/>
          </a:xfrm>
          <a:prstGeom prst="rect">
            <a:avLst/>
          </a:prstGeom>
        </p:spPr>
      </p:pic>
      <p:pic>
        <p:nvPicPr>
          <p:cNvPr id="6" name="Picture 5" descr="A green and black logo&#10;&#10;AI-generated content may be incorrect.">
            <a:extLst>
              <a:ext uri="{FF2B5EF4-FFF2-40B4-BE49-F238E27FC236}">
                <a16:creationId xmlns:a16="http://schemas.microsoft.com/office/drawing/2014/main" id="{9133BE0B-F7EC-5A7E-6226-75F42D2151A9}"/>
              </a:ext>
            </a:extLst>
          </p:cNvPr>
          <p:cNvPicPr>
            <a:picLocks noChangeAspect="1"/>
          </p:cNvPicPr>
          <p:nvPr userDrawn="1"/>
        </p:nvPicPr>
        <p:blipFill>
          <a:blip r:embed="rId5"/>
          <a:stretch>
            <a:fillRect/>
          </a:stretch>
        </p:blipFill>
        <p:spPr>
          <a:xfrm>
            <a:off x="3883366" y="607561"/>
            <a:ext cx="4425268" cy="805775"/>
          </a:xfrm>
          <a:prstGeom prst="rect">
            <a:avLst/>
          </a:prstGeom>
        </p:spPr>
      </p:pic>
    </p:spTree>
    <p:extLst>
      <p:ext uri="{BB962C8B-B14F-4D97-AF65-F5344CB8AC3E}">
        <p14:creationId xmlns:p14="http://schemas.microsoft.com/office/powerpoint/2010/main" val="171105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A white silhouette of a city with colorful lines&#10;&#10;AI-generated content may be incorrect.">
            <a:extLst>
              <a:ext uri="{FF2B5EF4-FFF2-40B4-BE49-F238E27FC236}">
                <a16:creationId xmlns:a16="http://schemas.microsoft.com/office/drawing/2014/main" id="{0FB4D8C2-5C6A-1910-8A43-635C84C4AECF}"/>
              </a:ext>
            </a:extLst>
          </p:cNvPr>
          <p:cNvPicPr>
            <a:picLocks noChangeAspect="1"/>
          </p:cNvPicPr>
          <p:nvPr userDrawn="1"/>
        </p:nvPicPr>
        <p:blipFill>
          <a:blip r:embed="rId2"/>
          <a:stretch>
            <a:fillRect/>
          </a:stretch>
        </p:blipFill>
        <p:spPr>
          <a:xfrm>
            <a:off x="-828136" y="3536830"/>
            <a:ext cx="4606978" cy="3570408"/>
          </a:xfrm>
          <a:prstGeom prst="rect">
            <a:avLst/>
          </a:prstGeom>
        </p:spPr>
      </p:pic>
      <p:pic>
        <p:nvPicPr>
          <p:cNvPr id="3" name="Picture 2" descr="A close up of a black background&#10;&#10;AI-generated content may be incorrect.">
            <a:extLst>
              <a:ext uri="{FF2B5EF4-FFF2-40B4-BE49-F238E27FC236}">
                <a16:creationId xmlns:a16="http://schemas.microsoft.com/office/drawing/2014/main" id="{33348A36-926A-5183-174F-16792B5EE104}"/>
              </a:ext>
            </a:extLst>
          </p:cNvPr>
          <p:cNvPicPr>
            <a:picLocks noChangeAspect="1"/>
          </p:cNvPicPr>
          <p:nvPr userDrawn="1"/>
        </p:nvPicPr>
        <p:blipFill>
          <a:blip r:embed="rId3"/>
          <a:stretch>
            <a:fillRect/>
          </a:stretch>
        </p:blipFill>
        <p:spPr>
          <a:xfrm rot="10800000">
            <a:off x="8153400" y="3536829"/>
            <a:ext cx="4771635" cy="3379908"/>
          </a:xfrm>
          <a:prstGeom prst="rect">
            <a:avLst/>
          </a:prstGeom>
        </p:spPr>
      </p:pic>
      <p:pic>
        <p:nvPicPr>
          <p:cNvPr id="4" name="Picture 3" descr="A logo with text on it&#10;&#10;AI-generated content may be incorrect.">
            <a:extLst>
              <a:ext uri="{FF2B5EF4-FFF2-40B4-BE49-F238E27FC236}">
                <a16:creationId xmlns:a16="http://schemas.microsoft.com/office/drawing/2014/main" id="{C00D3B72-D9DE-9DBF-C7EE-EC79135539BA}"/>
              </a:ext>
            </a:extLst>
          </p:cNvPr>
          <p:cNvPicPr>
            <a:picLocks noChangeAspect="1"/>
          </p:cNvPicPr>
          <p:nvPr userDrawn="1"/>
        </p:nvPicPr>
        <p:blipFill>
          <a:blip r:embed="rId4"/>
          <a:stretch>
            <a:fillRect/>
          </a:stretch>
        </p:blipFill>
        <p:spPr>
          <a:xfrm>
            <a:off x="360750" y="329868"/>
            <a:ext cx="2270308" cy="1361163"/>
          </a:xfrm>
          <a:prstGeom prst="rect">
            <a:avLst/>
          </a:prstGeom>
        </p:spPr>
      </p:pic>
    </p:spTree>
    <p:extLst>
      <p:ext uri="{BB962C8B-B14F-4D97-AF65-F5344CB8AC3E}">
        <p14:creationId xmlns:p14="http://schemas.microsoft.com/office/powerpoint/2010/main" val="2562030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4FDB-2F6F-813E-8F87-47694DE71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21B85-B9D2-F5CE-E270-801C07068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7349E7-8842-6598-3D55-7F0116B30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FBA94-5D1C-D448-0AFF-C304A0943BF1}"/>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4/3/2025</a:t>
            </a:fld>
            <a:endParaRPr lang="en-US"/>
          </a:p>
        </p:txBody>
      </p:sp>
      <p:sp>
        <p:nvSpPr>
          <p:cNvPr id="6" name="Footer Placeholder 5">
            <a:extLst>
              <a:ext uri="{FF2B5EF4-FFF2-40B4-BE49-F238E27FC236}">
                <a16:creationId xmlns:a16="http://schemas.microsoft.com/office/drawing/2014/main" id="{3404980F-08B5-9649-BFCD-65842222F5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CDFBFA-FE9D-3CC9-B171-E29848BFE1E9}"/>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215975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ACB6D-29A7-7142-864D-CF366EEC2C30}"/>
              </a:ext>
            </a:extLst>
          </p:cNvPr>
          <p:cNvSpPr>
            <a:spLocks noGrp="1"/>
          </p:cNvSpPr>
          <p:nvPr>
            <p:ph type="title"/>
          </p:nvPr>
        </p:nvSpPr>
        <p:spPr>
          <a:xfrm>
            <a:off x="838200" y="2209925"/>
            <a:ext cx="10515600" cy="1219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C58B29-DF81-C1ED-A53B-836E031E78BC}"/>
              </a:ext>
            </a:extLst>
          </p:cNvPr>
          <p:cNvSpPr>
            <a:spLocks noGrp="1"/>
          </p:cNvSpPr>
          <p:nvPr>
            <p:ph type="body" idx="1"/>
          </p:nvPr>
        </p:nvSpPr>
        <p:spPr>
          <a:xfrm>
            <a:off x="838200" y="3429000"/>
            <a:ext cx="10515600" cy="32538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56073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70" r:id="rId8"/>
    <p:sldLayoutId id="2147483866" r:id="rId9"/>
    <p:sldLayoutId id="2147483867" r:id="rId10"/>
    <p:sldLayoutId id="2147483868" r:id="rId11"/>
    <p:sldLayoutId id="2147483869" r:id="rId12"/>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jp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d2uQIkLnapU?feature=oembed" TargetMode="Externa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8D84C7-CC74-A7ED-52C7-BE20C6F80668}"/>
              </a:ext>
            </a:extLst>
          </p:cNvPr>
          <p:cNvSpPr>
            <a:spLocks noGrp="1"/>
          </p:cNvSpPr>
          <p:nvPr>
            <p:ph type="title"/>
          </p:nvPr>
        </p:nvSpPr>
        <p:spPr>
          <a:xfrm>
            <a:off x="838200" y="1981325"/>
            <a:ext cx="10515600" cy="1219075"/>
          </a:xfrm>
        </p:spPr>
        <p:txBody>
          <a:bodyPr/>
          <a:lstStyle/>
          <a:p>
            <a:pPr algn="ctr"/>
            <a:r>
              <a:rPr lang="en-US" sz="4400" b="1" dirty="0"/>
              <a:t>Classroom Presentation</a:t>
            </a:r>
          </a:p>
        </p:txBody>
      </p:sp>
      <p:sp>
        <p:nvSpPr>
          <p:cNvPr id="5" name="Content Placeholder 4">
            <a:extLst>
              <a:ext uri="{FF2B5EF4-FFF2-40B4-BE49-F238E27FC236}">
                <a16:creationId xmlns:a16="http://schemas.microsoft.com/office/drawing/2014/main" id="{FC5C08F8-9C51-FD02-620F-7C8B8E2794A2}"/>
              </a:ext>
            </a:extLst>
          </p:cNvPr>
          <p:cNvSpPr>
            <a:spLocks noGrp="1"/>
          </p:cNvSpPr>
          <p:nvPr>
            <p:ph idx="1"/>
          </p:nvPr>
        </p:nvSpPr>
        <p:spPr>
          <a:xfrm>
            <a:off x="838200" y="3200400"/>
            <a:ext cx="10515600" cy="3253844"/>
          </a:xfrm>
        </p:spPr>
        <p:txBody>
          <a:bodyPr vert="horz" lIns="91440" tIns="45720" rIns="91440" bIns="45720" rtlCol="0" anchor="t">
            <a:normAutofit/>
          </a:bodyPr>
          <a:lstStyle/>
          <a:p>
            <a:pPr marL="0" indent="0" algn="ctr">
              <a:buNone/>
            </a:pPr>
            <a:r>
              <a:rPr lang="en-US" sz="2400" b="1" dirty="0">
                <a:latin typeface="Arial"/>
                <a:cs typeface="Arial"/>
              </a:rPr>
              <a:t>Grade level: </a:t>
            </a:r>
            <a:r>
              <a:rPr lang="en-US" sz="2400" dirty="0">
                <a:latin typeface="Arial"/>
                <a:cs typeface="Arial"/>
              </a:rPr>
              <a:t>4-6</a:t>
            </a:r>
            <a:endParaRPr lang="en-US" sz="2400" dirty="0"/>
          </a:p>
          <a:p>
            <a:pPr marL="0" indent="0" algn="ctr">
              <a:buNone/>
            </a:pPr>
            <a:r>
              <a:rPr lang="en-US" sz="2400" b="1" dirty="0">
                <a:latin typeface="Arial"/>
                <a:cs typeface="Arial"/>
              </a:rPr>
              <a:t>Run time: </a:t>
            </a:r>
            <a:r>
              <a:rPr lang="en-US" sz="2400" dirty="0">
                <a:latin typeface="Arial"/>
                <a:cs typeface="Arial"/>
              </a:rPr>
              <a:t>30-45 minutes (additional information in slide notes)</a:t>
            </a:r>
          </a:p>
          <a:p>
            <a:pPr marL="0" indent="0" algn="ctr">
              <a:buNone/>
            </a:pPr>
            <a:r>
              <a:rPr lang="en-US" sz="2400" b="1" dirty="0">
                <a:latin typeface="Arial"/>
                <a:cs typeface="Arial"/>
              </a:rPr>
              <a:t>Suggested materials: </a:t>
            </a:r>
            <a:r>
              <a:rPr lang="en-US" sz="2400" dirty="0">
                <a:latin typeface="Arial"/>
                <a:cs typeface="Arial"/>
              </a:rPr>
              <a:t>Building Safety Month home checklist and Kids' proclamation + supplies for extension activities (see last slide)</a:t>
            </a:r>
            <a:endParaRPr lang="en-US" sz="2400" dirty="0"/>
          </a:p>
          <a:p>
            <a:pPr marL="0" indent="0" algn="ctr">
              <a:buNone/>
            </a:pPr>
            <a:r>
              <a:rPr lang="en-US" sz="2400" b="1" dirty="0"/>
              <a:t>Available for purchase: </a:t>
            </a:r>
            <a:r>
              <a:rPr lang="en-US" sz="2400" dirty="0"/>
              <a:t>Building Safety Month vest, hats and pencils</a:t>
            </a:r>
          </a:p>
          <a:p>
            <a:pPr marL="0" indent="0" algn="ctr">
              <a:buNone/>
            </a:pPr>
            <a:r>
              <a:rPr lang="en-US" sz="2400" i="1" dirty="0"/>
              <a:t>Extension activities available at the end of the presentation. </a:t>
            </a:r>
          </a:p>
        </p:txBody>
      </p:sp>
    </p:spTree>
    <p:extLst>
      <p:ext uri="{BB962C8B-B14F-4D97-AF65-F5344CB8AC3E}">
        <p14:creationId xmlns:p14="http://schemas.microsoft.com/office/powerpoint/2010/main" val="924362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Callout 20">
            <a:extLst>
              <a:ext uri="{FF2B5EF4-FFF2-40B4-BE49-F238E27FC236}">
                <a16:creationId xmlns:a16="http://schemas.microsoft.com/office/drawing/2014/main" id="{F0B8E3CA-A1ED-B09F-221C-D313EB155D82}"/>
              </a:ext>
            </a:extLst>
          </p:cNvPr>
          <p:cNvSpPr/>
          <p:nvPr/>
        </p:nvSpPr>
        <p:spPr>
          <a:xfrm>
            <a:off x="450651" y="2113184"/>
            <a:ext cx="4582665"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Let’s Save Energy and Water!</a:t>
            </a:r>
          </a:p>
        </p:txBody>
      </p:sp>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3"/>
          <a:srcRect/>
          <a:stretch/>
        </p:blipFill>
        <p:spPr>
          <a:xfrm>
            <a:off x="5965280" y="435989"/>
            <a:ext cx="6633120" cy="9949680"/>
          </a:xfrm>
          <a:prstGeom prst="rect">
            <a:avLst/>
          </a:prstGeom>
        </p:spPr>
      </p:pic>
      <p:sp>
        <p:nvSpPr>
          <p:cNvPr id="10" name="Rectangle: Rounded Corners 9">
            <a:extLst>
              <a:ext uri="{FF2B5EF4-FFF2-40B4-BE49-F238E27FC236}">
                <a16:creationId xmlns:a16="http://schemas.microsoft.com/office/drawing/2014/main" id="{6D4C922F-92D0-A6B4-3BD8-E884E084EB90}"/>
              </a:ext>
            </a:extLst>
          </p:cNvPr>
          <p:cNvSpPr/>
          <p:nvPr/>
        </p:nvSpPr>
        <p:spPr>
          <a:xfrm>
            <a:off x="1007356" y="4302759"/>
            <a:ext cx="2299503" cy="2299503"/>
          </a:xfrm>
          <a:prstGeom prst="roundRect">
            <a:avLst/>
          </a:prstGeom>
          <a:blipFill>
            <a:blip r:embed="rId4"/>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03E5279E-27B6-E28B-F87A-7700A61C724E}"/>
              </a:ext>
            </a:extLst>
          </p:cNvPr>
          <p:cNvSpPr/>
          <p:nvPr/>
        </p:nvSpPr>
        <p:spPr>
          <a:xfrm>
            <a:off x="3553829" y="4290461"/>
            <a:ext cx="2312149" cy="2312149"/>
          </a:xfrm>
          <a:prstGeom prst="roundRect">
            <a:avLst/>
          </a:prstGeom>
          <a:blipFill>
            <a:blip r:embed="rId5"/>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22E5A6D-31E9-53D5-DAFE-13C6884019F8}"/>
              </a:ext>
            </a:extLst>
          </p:cNvPr>
          <p:cNvSpPr/>
          <p:nvPr/>
        </p:nvSpPr>
        <p:spPr>
          <a:xfrm>
            <a:off x="6096000" y="4290113"/>
            <a:ext cx="2312149" cy="2312149"/>
          </a:xfrm>
          <a:prstGeom prst="roundRect">
            <a:avLst/>
          </a:prstGeom>
          <a:blipFill>
            <a:blip r:embed="rId6"/>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3E5915A7-92C9-B725-6972-ABB202BEA56C}"/>
              </a:ext>
            </a:extLst>
          </p:cNvPr>
          <p:cNvSpPr/>
          <p:nvPr/>
        </p:nvSpPr>
        <p:spPr>
          <a:xfrm>
            <a:off x="8684016" y="4254754"/>
            <a:ext cx="2312149" cy="2312149"/>
          </a:xfrm>
          <a:prstGeom prst="roundRect">
            <a:avLst/>
          </a:prstGeom>
          <a:blipFill>
            <a:blip r:embed="rId7"/>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650"/>
                            </p:stCondLst>
                            <p:childTnLst>
                              <p:par>
                                <p:cTn id="15" presetID="45"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par>
                          <p:cTn id="20" fill="hold">
                            <p:stCondLst>
                              <p:cond delay="4650"/>
                            </p:stCondLst>
                            <p:childTnLst>
                              <p:par>
                                <p:cTn id="21" presetID="45"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ppt_w</p:attrName>
                                        </p:attrNameLst>
                                      </p:cBhvr>
                                      <p:tavLst>
                                        <p:tav tm="0" fmla="#ppt_w*sin(2.5*pi*$)">
                                          <p:val>
                                            <p:fltVal val="0"/>
                                          </p:val>
                                        </p:tav>
                                        <p:tav tm="100000">
                                          <p:val>
                                            <p:fltVal val="1"/>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childTnLst>
                                </p:cTn>
                              </p:par>
                            </p:childTnLst>
                          </p:cTn>
                        </p:par>
                        <p:par>
                          <p:cTn id="26" fill="hold">
                            <p:stCondLst>
                              <p:cond delay="6650"/>
                            </p:stCondLst>
                            <p:childTnLst>
                              <p:par>
                                <p:cTn id="27" presetID="4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anim calcmode="lin" valueType="num">
                                      <p:cBhvr>
                                        <p:cTn id="30" dur="2000" fill="hold"/>
                                        <p:tgtEl>
                                          <p:spTgt spid="14"/>
                                        </p:tgtEl>
                                        <p:attrNameLst>
                                          <p:attrName>ppt_w</p:attrName>
                                        </p:attrNameLst>
                                      </p:cBhvr>
                                      <p:tavLst>
                                        <p:tav tm="0" fmla="#ppt_w*sin(2.5*pi*$)">
                                          <p:val>
                                            <p:fltVal val="0"/>
                                          </p:val>
                                        </p:tav>
                                        <p:tav tm="100000">
                                          <p:val>
                                            <p:fltVal val="1"/>
                                          </p:val>
                                        </p:tav>
                                      </p:tavLst>
                                    </p:anim>
                                    <p:anim calcmode="lin" valueType="num">
                                      <p:cBhvr>
                                        <p:cTn id="31" dur="2000" fill="hold"/>
                                        <p:tgtEl>
                                          <p:spTgt spid="14"/>
                                        </p:tgtEl>
                                        <p:attrNameLst>
                                          <p:attrName>ppt_h</p:attrName>
                                        </p:attrNameLst>
                                      </p:cBhvr>
                                      <p:tavLst>
                                        <p:tav tm="0">
                                          <p:val>
                                            <p:strVal val="#ppt_h"/>
                                          </p:val>
                                        </p:tav>
                                        <p:tav tm="100000">
                                          <p:val>
                                            <p:strVal val="#ppt_h"/>
                                          </p:val>
                                        </p:tav>
                                      </p:tavLst>
                                    </p:anim>
                                  </p:childTnLst>
                                </p:cTn>
                              </p:par>
                            </p:childTnLst>
                          </p:cTn>
                        </p:par>
                        <p:par>
                          <p:cTn id="32" fill="hold">
                            <p:stCondLst>
                              <p:cond delay="8650"/>
                            </p:stCondLst>
                            <p:childTnLst>
                              <p:par>
                                <p:cTn id="33" presetID="45"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62EE7-E24A-97B7-D8A3-87BF3BF7854D}"/>
            </a:ext>
          </a:extLst>
        </p:cNvPr>
        <p:cNvGrpSpPr/>
        <p:nvPr/>
      </p:nvGrpSpPr>
      <p:grpSpPr>
        <a:xfrm>
          <a:off x="0" y="0"/>
          <a:ext cx="0" cy="0"/>
          <a:chOff x="0" y="0"/>
          <a:chExt cx="0" cy="0"/>
        </a:xfrm>
      </p:grpSpPr>
      <p:sp>
        <p:nvSpPr>
          <p:cNvPr id="21" name="Oval Callout 20">
            <a:extLst>
              <a:ext uri="{FF2B5EF4-FFF2-40B4-BE49-F238E27FC236}">
                <a16:creationId xmlns:a16="http://schemas.microsoft.com/office/drawing/2014/main" id="{5ACA2B98-0919-06FB-BDF3-08BC7546E7AB}"/>
              </a:ext>
            </a:extLst>
          </p:cNvPr>
          <p:cNvSpPr/>
          <p:nvPr/>
        </p:nvSpPr>
        <p:spPr>
          <a:xfrm>
            <a:off x="433835" y="2439298"/>
            <a:ext cx="4582665"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B5940"/>
                </a:solidFill>
                <a:latin typeface="Gloria Hallelujah" panose="02000000000000000000" pitchFamily="2" charset="0"/>
              </a:rPr>
              <a:t>Let's make it official!</a:t>
            </a:r>
            <a:endParaRPr lang="en-US" dirty="0"/>
          </a:p>
        </p:txBody>
      </p:sp>
      <p:pic>
        <p:nvPicPr>
          <p:cNvPr id="22" name="Picture 21">
            <a:extLst>
              <a:ext uri="{FF2B5EF4-FFF2-40B4-BE49-F238E27FC236}">
                <a16:creationId xmlns:a16="http://schemas.microsoft.com/office/drawing/2014/main" id="{9C76A25C-5580-D3E7-E43C-E72954387BC9}"/>
              </a:ext>
            </a:extLst>
          </p:cNvPr>
          <p:cNvPicPr>
            <a:picLocks noChangeAspect="1"/>
          </p:cNvPicPr>
          <p:nvPr/>
        </p:nvPicPr>
        <p:blipFill>
          <a:blip r:embed="rId3"/>
          <a:srcRect/>
          <a:stretch/>
        </p:blipFill>
        <p:spPr>
          <a:xfrm>
            <a:off x="5965280" y="435989"/>
            <a:ext cx="6633120" cy="9949680"/>
          </a:xfrm>
          <a:prstGeom prst="rect">
            <a:avLst/>
          </a:prstGeom>
        </p:spPr>
      </p:pic>
    </p:spTree>
    <p:extLst>
      <p:ext uri="{BB962C8B-B14F-4D97-AF65-F5344CB8AC3E}">
        <p14:creationId xmlns:p14="http://schemas.microsoft.com/office/powerpoint/2010/main" val="12579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1E53A-7D76-F0C1-3DB1-F90A1CFE78C8}"/>
              </a:ext>
            </a:extLst>
          </p:cNvPr>
          <p:cNvPicPr>
            <a:picLocks noChangeAspect="1"/>
          </p:cNvPicPr>
          <p:nvPr/>
        </p:nvPicPr>
        <p:blipFill>
          <a:blip r:embed="rId3"/>
          <a:srcRect/>
          <a:stretch/>
        </p:blipFill>
        <p:spPr>
          <a:xfrm>
            <a:off x="-2048420" y="2290189"/>
            <a:ext cx="6633120" cy="9949680"/>
          </a:xfrm>
          <a:prstGeom prst="rect">
            <a:avLst/>
          </a:prstGeom>
        </p:spPr>
      </p:pic>
      <p:sp>
        <p:nvSpPr>
          <p:cNvPr id="3" name="Title 3">
            <a:extLst>
              <a:ext uri="{FF2B5EF4-FFF2-40B4-BE49-F238E27FC236}">
                <a16:creationId xmlns:a16="http://schemas.microsoft.com/office/drawing/2014/main" id="{6B72527D-3C0E-C5D2-61C2-F239B8142EBF}"/>
              </a:ext>
            </a:extLst>
          </p:cNvPr>
          <p:cNvSpPr txBox="1">
            <a:spLocks/>
          </p:cNvSpPr>
          <p:nvPr/>
        </p:nvSpPr>
        <p:spPr>
          <a:xfrm>
            <a:off x="3337535" y="2838806"/>
            <a:ext cx="5516930" cy="121907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a:ea typeface="Calibri" panose="020F0502020204030204"/>
                <a:cs typeface="Calibri" panose="020F0502020204030204"/>
              </a:rPr>
              <a:t>Extension</a:t>
            </a:r>
            <a:br>
              <a:rPr lang="en-US">
                <a:ea typeface="Calibri" panose="020F0502020204030204"/>
                <a:cs typeface="Calibri" panose="020F0502020204030204"/>
              </a:rPr>
            </a:br>
            <a:r>
              <a:rPr lang="en-US">
                <a:ea typeface="Calibri" panose="020F0502020204030204"/>
                <a:cs typeface="Calibri" panose="020F0502020204030204"/>
              </a:rPr>
              <a:t>Activities</a:t>
            </a:r>
            <a:endParaRPr lang="en-US"/>
          </a:p>
        </p:txBody>
      </p:sp>
    </p:spTree>
    <p:extLst>
      <p:ext uri="{BB962C8B-B14F-4D97-AF65-F5344CB8AC3E}">
        <p14:creationId xmlns:p14="http://schemas.microsoft.com/office/powerpoint/2010/main" val="18010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working at a table&#10;&#10;AI-generated content may be incorrect.">
            <a:extLst>
              <a:ext uri="{FF2B5EF4-FFF2-40B4-BE49-F238E27FC236}">
                <a16:creationId xmlns:a16="http://schemas.microsoft.com/office/drawing/2014/main" id="{F2790676-F1CC-8FF3-6412-957A52DFF3B9}"/>
              </a:ext>
            </a:extLst>
          </p:cNvPr>
          <p:cNvPicPr>
            <a:picLocks noChangeAspect="1"/>
          </p:cNvPicPr>
          <p:nvPr/>
        </p:nvPicPr>
        <p:blipFill>
          <a:blip r:embed="rId3"/>
          <a:stretch>
            <a:fillRect/>
          </a:stretch>
        </p:blipFill>
        <p:spPr>
          <a:xfrm>
            <a:off x="-101891" y="-1337927"/>
            <a:ext cx="12293891" cy="8195927"/>
          </a:xfrm>
          <a:prstGeom prst="rect">
            <a:avLst/>
          </a:prstGeom>
          <a:effectLst>
            <a:softEdge rad="0"/>
          </a:effectLst>
        </p:spPr>
      </p:pic>
      <p:sp>
        <p:nvSpPr>
          <p:cNvPr id="10" name="Rectangle 9">
            <a:extLst>
              <a:ext uri="{FF2B5EF4-FFF2-40B4-BE49-F238E27FC236}">
                <a16:creationId xmlns:a16="http://schemas.microsoft.com/office/drawing/2014/main" id="{230477E7-31EC-0993-95E2-B7CA4E631CA5}"/>
              </a:ext>
            </a:extLst>
          </p:cNvPr>
          <p:cNvSpPr/>
          <p:nvPr/>
        </p:nvSpPr>
        <p:spPr>
          <a:xfrm>
            <a:off x="0" y="5157505"/>
            <a:ext cx="12192000" cy="1252920"/>
          </a:xfrm>
          <a:prstGeom prst="rect">
            <a:avLst/>
          </a:prstGeom>
          <a:solidFill>
            <a:srgbClr val="EB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2" name="Title 3">
            <a:extLst>
              <a:ext uri="{FF2B5EF4-FFF2-40B4-BE49-F238E27FC236}">
                <a16:creationId xmlns:a16="http://schemas.microsoft.com/office/drawing/2014/main" id="{88488F75-02CF-95EE-D48F-8839F30DA075}"/>
              </a:ext>
            </a:extLst>
          </p:cNvPr>
          <p:cNvSpPr txBox="1">
            <a:spLocks/>
          </p:cNvSpPr>
          <p:nvPr/>
        </p:nvSpPr>
        <p:spPr>
          <a:xfrm>
            <a:off x="3207656" y="5157505"/>
            <a:ext cx="5516930" cy="1252921"/>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t>Building Safety Treasure Hunt</a:t>
            </a:r>
          </a:p>
        </p:txBody>
      </p:sp>
      <p:pic>
        <p:nvPicPr>
          <p:cNvPr id="2" name="Picture 1" descr="A white silhouette of a city with colorful lines&#10;&#10;AI-generated content may be incorrect.">
            <a:extLst>
              <a:ext uri="{FF2B5EF4-FFF2-40B4-BE49-F238E27FC236}">
                <a16:creationId xmlns:a16="http://schemas.microsoft.com/office/drawing/2014/main" id="{313E3781-4C12-BDF9-ABA8-AFF9E61200C5}"/>
              </a:ext>
            </a:extLst>
          </p:cNvPr>
          <p:cNvPicPr>
            <a:picLocks noChangeAspect="1"/>
          </p:cNvPicPr>
          <p:nvPr/>
        </p:nvPicPr>
        <p:blipFill>
          <a:blip r:embed="rId4"/>
          <a:stretch>
            <a:fillRect/>
          </a:stretch>
        </p:blipFill>
        <p:spPr>
          <a:xfrm>
            <a:off x="-828136" y="3536830"/>
            <a:ext cx="4606978" cy="3570408"/>
          </a:xfrm>
          <a:prstGeom prst="rect">
            <a:avLst/>
          </a:prstGeom>
        </p:spPr>
      </p:pic>
      <p:pic>
        <p:nvPicPr>
          <p:cNvPr id="3" name="Picture 2" descr="A close up of a black background&#10;&#10;AI-generated content may be incorrect.">
            <a:extLst>
              <a:ext uri="{FF2B5EF4-FFF2-40B4-BE49-F238E27FC236}">
                <a16:creationId xmlns:a16="http://schemas.microsoft.com/office/drawing/2014/main" id="{C4B0CE25-879C-CCA2-CB42-92449C694359}"/>
              </a:ext>
            </a:extLst>
          </p:cNvPr>
          <p:cNvPicPr>
            <a:picLocks noChangeAspect="1"/>
          </p:cNvPicPr>
          <p:nvPr/>
        </p:nvPicPr>
        <p:blipFill>
          <a:blip r:embed="rId5"/>
          <a:stretch>
            <a:fillRect/>
          </a:stretch>
        </p:blipFill>
        <p:spPr>
          <a:xfrm rot="10800000">
            <a:off x="8153400" y="3536829"/>
            <a:ext cx="4771635" cy="3379908"/>
          </a:xfrm>
          <a:prstGeom prst="rect">
            <a:avLst/>
          </a:prstGeom>
        </p:spPr>
      </p:pic>
      <p:pic>
        <p:nvPicPr>
          <p:cNvPr id="5" name="Picture 4" descr="A logo with text on it&#10;&#10;AI-generated content may be incorrect.">
            <a:extLst>
              <a:ext uri="{FF2B5EF4-FFF2-40B4-BE49-F238E27FC236}">
                <a16:creationId xmlns:a16="http://schemas.microsoft.com/office/drawing/2014/main" id="{C8328B1C-5C77-C8D7-6AC8-319AFC94327F}"/>
              </a:ext>
            </a:extLst>
          </p:cNvPr>
          <p:cNvPicPr>
            <a:picLocks noChangeAspect="1"/>
          </p:cNvPicPr>
          <p:nvPr/>
        </p:nvPicPr>
        <p:blipFill>
          <a:blip r:embed="rId6"/>
          <a:stretch>
            <a:fillRect/>
          </a:stretch>
        </p:blipFill>
        <p:spPr>
          <a:xfrm>
            <a:off x="360750" y="329868"/>
            <a:ext cx="2270308" cy="1361163"/>
          </a:xfrm>
          <a:prstGeom prst="rect">
            <a:avLst/>
          </a:prstGeom>
        </p:spPr>
      </p:pic>
      <p:sp>
        <p:nvSpPr>
          <p:cNvPr id="6" name="Rectangle: Rounded Corners 5">
            <a:extLst>
              <a:ext uri="{FF2B5EF4-FFF2-40B4-BE49-F238E27FC236}">
                <a16:creationId xmlns:a16="http://schemas.microsoft.com/office/drawing/2014/main" id="{2E91D16C-585C-1397-F140-91DA9120D176}"/>
              </a:ext>
            </a:extLst>
          </p:cNvPr>
          <p:cNvSpPr/>
          <p:nvPr/>
        </p:nvSpPr>
        <p:spPr>
          <a:xfrm>
            <a:off x="2959249" y="3281348"/>
            <a:ext cx="1626919" cy="162691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n orange sign with white text&#10;&#10;AI-generated content may be incorrect.">
            <a:extLst>
              <a:ext uri="{FF2B5EF4-FFF2-40B4-BE49-F238E27FC236}">
                <a16:creationId xmlns:a16="http://schemas.microsoft.com/office/drawing/2014/main" id="{A23A4D1C-5C36-3412-769E-BC3AB9AF49C1}"/>
              </a:ext>
            </a:extLst>
          </p:cNvPr>
          <p:cNvPicPr>
            <a:picLocks noChangeAspect="1"/>
          </p:cNvPicPr>
          <p:nvPr/>
        </p:nvPicPr>
        <p:blipFill>
          <a:blip r:embed="rId7"/>
          <a:stretch>
            <a:fillRect/>
          </a:stretch>
        </p:blipFill>
        <p:spPr>
          <a:xfrm>
            <a:off x="3134533" y="3064237"/>
            <a:ext cx="1626920" cy="1626920"/>
          </a:xfrm>
          <a:prstGeom prst="rect">
            <a:avLst/>
          </a:prstGeom>
        </p:spPr>
      </p:pic>
      <p:pic>
        <p:nvPicPr>
          <p:cNvPr id="24" name="Picture 23" descr="A white and orange fire extinguisher&#10;&#10;AI-generated content may be incorrect.">
            <a:extLst>
              <a:ext uri="{FF2B5EF4-FFF2-40B4-BE49-F238E27FC236}">
                <a16:creationId xmlns:a16="http://schemas.microsoft.com/office/drawing/2014/main" id="{45A84503-CFD5-383C-293D-287BB057A0C8}"/>
              </a:ext>
            </a:extLst>
          </p:cNvPr>
          <p:cNvPicPr>
            <a:picLocks noChangeAspect="1"/>
          </p:cNvPicPr>
          <p:nvPr/>
        </p:nvPicPr>
        <p:blipFill>
          <a:blip r:embed="rId8"/>
          <a:stretch>
            <a:fillRect/>
          </a:stretch>
        </p:blipFill>
        <p:spPr>
          <a:xfrm>
            <a:off x="5053736" y="3083011"/>
            <a:ext cx="1626919" cy="1626919"/>
          </a:xfrm>
          <a:prstGeom prst="rect">
            <a:avLst/>
          </a:prstGeom>
        </p:spPr>
      </p:pic>
      <p:pic>
        <p:nvPicPr>
          <p:cNvPr id="26" name="Picture 25" descr="A white figure walking up stairs&#10;&#10;AI-generated content may be incorrect.">
            <a:extLst>
              <a:ext uri="{FF2B5EF4-FFF2-40B4-BE49-F238E27FC236}">
                <a16:creationId xmlns:a16="http://schemas.microsoft.com/office/drawing/2014/main" id="{B029E635-9B87-BC84-5DD7-73FB7687210B}"/>
              </a:ext>
            </a:extLst>
          </p:cNvPr>
          <p:cNvPicPr>
            <a:picLocks noChangeAspect="1"/>
          </p:cNvPicPr>
          <p:nvPr/>
        </p:nvPicPr>
        <p:blipFill>
          <a:blip r:embed="rId9"/>
          <a:stretch>
            <a:fillRect/>
          </a:stretch>
        </p:blipFill>
        <p:spPr>
          <a:xfrm>
            <a:off x="6972938" y="3083011"/>
            <a:ext cx="1626919" cy="1626919"/>
          </a:xfrm>
          <a:prstGeom prst="rect">
            <a:avLst/>
          </a:prstGeom>
        </p:spPr>
      </p:pic>
    </p:spTree>
    <p:extLst>
      <p:ext uri="{BB962C8B-B14F-4D97-AF65-F5344CB8AC3E}">
        <p14:creationId xmlns:p14="http://schemas.microsoft.com/office/powerpoint/2010/main" val="22435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anim calcmode="lin" valueType="num">
                                      <p:cBhvr>
                                        <p:cTn id="14" dur="2000" fill="hold"/>
                                        <p:tgtEl>
                                          <p:spTgt spid="24"/>
                                        </p:tgtEl>
                                        <p:attrNameLst>
                                          <p:attrName>ppt_w</p:attrName>
                                        </p:attrNameLst>
                                      </p:cBhvr>
                                      <p:tavLst>
                                        <p:tav tm="0" fmla="#ppt_w*sin(2.5*pi*$)">
                                          <p:val>
                                            <p:fltVal val="0"/>
                                          </p:val>
                                        </p:tav>
                                        <p:tav tm="100000">
                                          <p:val>
                                            <p:fltVal val="1"/>
                                          </p:val>
                                        </p:tav>
                                      </p:tavLst>
                                    </p:anim>
                                    <p:anim calcmode="lin" valueType="num">
                                      <p:cBhvr>
                                        <p:cTn id="15" dur="2000" fill="hold"/>
                                        <p:tgtEl>
                                          <p:spTgt spid="24"/>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000"/>
                                        <p:tgtEl>
                                          <p:spTgt spid="26"/>
                                        </p:tgtEl>
                                      </p:cBhvr>
                                    </p:animEffect>
                                    <p:anim calcmode="lin" valueType="num">
                                      <p:cBhvr>
                                        <p:cTn id="20" dur="2000" fill="hold"/>
                                        <p:tgtEl>
                                          <p:spTgt spid="26"/>
                                        </p:tgtEl>
                                        <p:attrNameLst>
                                          <p:attrName>ppt_w</p:attrName>
                                        </p:attrNameLst>
                                      </p:cBhvr>
                                      <p:tavLst>
                                        <p:tav tm="0" fmla="#ppt_w*sin(2.5*pi*$)">
                                          <p:val>
                                            <p:fltVal val="0"/>
                                          </p:val>
                                        </p:tav>
                                        <p:tav tm="100000">
                                          <p:val>
                                            <p:fltVal val="1"/>
                                          </p:val>
                                        </p:tav>
                                      </p:tavLst>
                                    </p:anim>
                                    <p:anim calcmode="lin" valueType="num">
                                      <p:cBhvr>
                                        <p:cTn id="21"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E922C-57EF-4AB0-0784-5A2E33EA706D}"/>
            </a:ext>
          </a:extLst>
        </p:cNvPr>
        <p:cNvGrpSpPr/>
        <p:nvPr/>
      </p:nvGrpSpPr>
      <p:grpSpPr>
        <a:xfrm>
          <a:off x="0" y="0"/>
          <a:ext cx="0" cy="0"/>
          <a:chOff x="0" y="0"/>
          <a:chExt cx="0" cy="0"/>
        </a:xfrm>
      </p:grpSpPr>
      <p:pic>
        <p:nvPicPr>
          <p:cNvPr id="7" name="Picture 6" descr="Close-up of a person building a structure&#10;&#10;AI-generated content may be incorrect.">
            <a:extLst>
              <a:ext uri="{FF2B5EF4-FFF2-40B4-BE49-F238E27FC236}">
                <a16:creationId xmlns:a16="http://schemas.microsoft.com/office/drawing/2014/main" id="{AA378AC1-6399-3295-39E9-C65BC3CA38D7}"/>
              </a:ext>
            </a:extLst>
          </p:cNvPr>
          <p:cNvPicPr>
            <a:picLocks noChangeAspect="1"/>
          </p:cNvPicPr>
          <p:nvPr/>
        </p:nvPicPr>
        <p:blipFill>
          <a:blip r:embed="rId3"/>
          <a:stretch>
            <a:fillRect/>
          </a:stretch>
        </p:blipFill>
        <p:spPr>
          <a:xfrm>
            <a:off x="0" y="0"/>
            <a:ext cx="12192000" cy="8128000"/>
          </a:xfrm>
          <a:prstGeom prst="rect">
            <a:avLst/>
          </a:prstGeom>
        </p:spPr>
      </p:pic>
      <p:sp>
        <p:nvSpPr>
          <p:cNvPr id="9" name="Rectangle 8">
            <a:extLst>
              <a:ext uri="{FF2B5EF4-FFF2-40B4-BE49-F238E27FC236}">
                <a16:creationId xmlns:a16="http://schemas.microsoft.com/office/drawing/2014/main" id="{8B438C90-EBF9-EFC2-6AE3-96F5233F4E11}"/>
              </a:ext>
            </a:extLst>
          </p:cNvPr>
          <p:cNvSpPr/>
          <p:nvPr/>
        </p:nvSpPr>
        <p:spPr>
          <a:xfrm>
            <a:off x="0" y="5399773"/>
            <a:ext cx="12192000" cy="1010652"/>
          </a:xfrm>
          <a:prstGeom prst="rect">
            <a:avLst/>
          </a:prstGeom>
          <a:solidFill>
            <a:srgbClr val="EB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20" name="Title 3">
            <a:extLst>
              <a:ext uri="{FF2B5EF4-FFF2-40B4-BE49-F238E27FC236}">
                <a16:creationId xmlns:a16="http://schemas.microsoft.com/office/drawing/2014/main" id="{01408EF5-0E12-436D-3762-B8B8EB0A95F5}"/>
              </a:ext>
            </a:extLst>
          </p:cNvPr>
          <p:cNvSpPr txBox="1">
            <a:spLocks/>
          </p:cNvSpPr>
          <p:nvPr/>
        </p:nvSpPr>
        <p:spPr>
          <a:xfrm>
            <a:off x="3207656" y="5406743"/>
            <a:ext cx="5516930" cy="100368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latin typeface="Arial"/>
                <a:cs typeface="Arial"/>
              </a:rPr>
              <a:t>Building Challenge</a:t>
            </a:r>
            <a:endParaRPr lang="en-US" dirty="0"/>
          </a:p>
        </p:txBody>
      </p:sp>
      <p:pic>
        <p:nvPicPr>
          <p:cNvPr id="2" name="Picture 1" descr="A white silhouette of a city with colorful lines&#10;&#10;AI-generated content may be incorrect.">
            <a:extLst>
              <a:ext uri="{FF2B5EF4-FFF2-40B4-BE49-F238E27FC236}">
                <a16:creationId xmlns:a16="http://schemas.microsoft.com/office/drawing/2014/main" id="{AEA8C7CE-9FDE-6172-656A-7E238381F930}"/>
              </a:ext>
            </a:extLst>
          </p:cNvPr>
          <p:cNvPicPr>
            <a:picLocks noChangeAspect="1"/>
          </p:cNvPicPr>
          <p:nvPr/>
        </p:nvPicPr>
        <p:blipFill>
          <a:blip r:embed="rId4"/>
          <a:stretch>
            <a:fillRect/>
          </a:stretch>
        </p:blipFill>
        <p:spPr>
          <a:xfrm>
            <a:off x="-828136" y="3536830"/>
            <a:ext cx="4606978" cy="3570408"/>
          </a:xfrm>
          <a:prstGeom prst="rect">
            <a:avLst/>
          </a:prstGeom>
        </p:spPr>
      </p:pic>
      <p:pic>
        <p:nvPicPr>
          <p:cNvPr id="3" name="Picture 2" descr="A close up of a black background&#10;&#10;AI-generated content may be incorrect.">
            <a:extLst>
              <a:ext uri="{FF2B5EF4-FFF2-40B4-BE49-F238E27FC236}">
                <a16:creationId xmlns:a16="http://schemas.microsoft.com/office/drawing/2014/main" id="{30DF9094-0630-5B5B-106C-4B0328051FF5}"/>
              </a:ext>
            </a:extLst>
          </p:cNvPr>
          <p:cNvPicPr>
            <a:picLocks noChangeAspect="1"/>
          </p:cNvPicPr>
          <p:nvPr/>
        </p:nvPicPr>
        <p:blipFill>
          <a:blip r:embed="rId5"/>
          <a:stretch>
            <a:fillRect/>
          </a:stretch>
        </p:blipFill>
        <p:spPr>
          <a:xfrm rot="10800000">
            <a:off x="8153400" y="3536829"/>
            <a:ext cx="4771635" cy="3379908"/>
          </a:xfrm>
          <a:prstGeom prst="rect">
            <a:avLst/>
          </a:prstGeom>
        </p:spPr>
      </p:pic>
      <p:pic>
        <p:nvPicPr>
          <p:cNvPr id="10" name="Picture 9" descr="A white tower in an orange square&#10;&#10;AI-generated content may be incorrect.">
            <a:extLst>
              <a:ext uri="{FF2B5EF4-FFF2-40B4-BE49-F238E27FC236}">
                <a16:creationId xmlns:a16="http://schemas.microsoft.com/office/drawing/2014/main" id="{7DD31294-232B-4041-19BF-8E47FB97FC98}"/>
              </a:ext>
            </a:extLst>
          </p:cNvPr>
          <p:cNvPicPr>
            <a:picLocks noChangeAspect="1"/>
          </p:cNvPicPr>
          <p:nvPr/>
        </p:nvPicPr>
        <p:blipFill>
          <a:blip r:embed="rId6"/>
          <a:stretch>
            <a:fillRect/>
          </a:stretch>
        </p:blipFill>
        <p:spPr>
          <a:xfrm>
            <a:off x="2920908" y="3425514"/>
            <a:ext cx="1633892" cy="1633892"/>
          </a:xfrm>
          <a:prstGeom prst="rect">
            <a:avLst/>
          </a:prstGeom>
        </p:spPr>
      </p:pic>
      <p:pic>
        <p:nvPicPr>
          <p:cNvPr id="13" name="Picture 12" descr="A white tower on an orange background&#10;&#10;AI-generated content may be incorrect.">
            <a:extLst>
              <a:ext uri="{FF2B5EF4-FFF2-40B4-BE49-F238E27FC236}">
                <a16:creationId xmlns:a16="http://schemas.microsoft.com/office/drawing/2014/main" id="{54BC3246-0D0A-0206-E1FB-494F74A96417}"/>
              </a:ext>
            </a:extLst>
          </p:cNvPr>
          <p:cNvPicPr>
            <a:picLocks noChangeAspect="1"/>
          </p:cNvPicPr>
          <p:nvPr/>
        </p:nvPicPr>
        <p:blipFill>
          <a:blip r:embed="rId7"/>
          <a:stretch>
            <a:fillRect/>
          </a:stretch>
        </p:blipFill>
        <p:spPr>
          <a:xfrm>
            <a:off x="4995574" y="3429000"/>
            <a:ext cx="1626920" cy="1626920"/>
          </a:xfrm>
          <a:prstGeom prst="rect">
            <a:avLst/>
          </a:prstGeom>
        </p:spPr>
      </p:pic>
      <p:pic>
        <p:nvPicPr>
          <p:cNvPr id="15" name="Picture 14" descr="A white silhouette of a building&#10;&#10;AI-generated content may be incorrect.">
            <a:extLst>
              <a:ext uri="{FF2B5EF4-FFF2-40B4-BE49-F238E27FC236}">
                <a16:creationId xmlns:a16="http://schemas.microsoft.com/office/drawing/2014/main" id="{E3FB649B-F3C2-4D31-C89D-E1090660C842}"/>
              </a:ext>
            </a:extLst>
          </p:cNvPr>
          <p:cNvPicPr>
            <a:picLocks noChangeAspect="1"/>
          </p:cNvPicPr>
          <p:nvPr/>
        </p:nvPicPr>
        <p:blipFill>
          <a:blip r:embed="rId8"/>
          <a:stretch>
            <a:fillRect/>
          </a:stretch>
        </p:blipFill>
        <p:spPr>
          <a:xfrm>
            <a:off x="6965967" y="3425514"/>
            <a:ext cx="1633891" cy="1633891"/>
          </a:xfrm>
          <a:prstGeom prst="rect">
            <a:avLst/>
          </a:prstGeom>
        </p:spPr>
      </p:pic>
      <p:pic>
        <p:nvPicPr>
          <p:cNvPr id="16" name="Picture 15" descr="A logo with a house and text&#10;&#10;AI-generated content may be incorrect.">
            <a:extLst>
              <a:ext uri="{FF2B5EF4-FFF2-40B4-BE49-F238E27FC236}">
                <a16:creationId xmlns:a16="http://schemas.microsoft.com/office/drawing/2014/main" id="{35D40751-3BD6-BAE1-BD60-61640BE417F5}"/>
              </a:ext>
            </a:extLst>
          </p:cNvPr>
          <p:cNvPicPr>
            <a:picLocks noChangeAspect="1"/>
          </p:cNvPicPr>
          <p:nvPr/>
        </p:nvPicPr>
        <p:blipFill>
          <a:blip r:embed="rId9"/>
          <a:stretch>
            <a:fillRect/>
          </a:stretch>
        </p:blipFill>
        <p:spPr>
          <a:xfrm>
            <a:off x="340199" y="329868"/>
            <a:ext cx="2270308" cy="1367861"/>
          </a:xfrm>
          <a:prstGeom prst="rect">
            <a:avLst/>
          </a:prstGeom>
        </p:spPr>
      </p:pic>
    </p:spTree>
    <p:extLst>
      <p:ext uri="{BB962C8B-B14F-4D97-AF65-F5344CB8AC3E}">
        <p14:creationId xmlns:p14="http://schemas.microsoft.com/office/powerpoint/2010/main" val="11117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anim calcmode="lin" valueType="num">
                                      <p:cBhvr>
                                        <p:cTn id="14" dur="2000" fill="hold"/>
                                        <p:tgtEl>
                                          <p:spTgt spid="13"/>
                                        </p:tgtEl>
                                        <p:attrNameLst>
                                          <p:attrName>ppt_w</p:attrName>
                                        </p:attrNameLst>
                                      </p:cBhvr>
                                      <p:tavLst>
                                        <p:tav tm="0" fmla="#ppt_w*sin(2.5*pi*$)">
                                          <p:val>
                                            <p:fltVal val="0"/>
                                          </p:val>
                                        </p:tav>
                                        <p:tav tm="100000">
                                          <p:val>
                                            <p:fltVal val="1"/>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ppt_w</p:attrName>
                                        </p:attrNameLst>
                                      </p:cBhvr>
                                      <p:tavLst>
                                        <p:tav tm="0" fmla="#ppt_w*sin(2.5*pi*$)">
                                          <p:val>
                                            <p:fltVal val="0"/>
                                          </p:val>
                                        </p:tav>
                                        <p:tav tm="100000">
                                          <p:val>
                                            <p:fltVal val="1"/>
                                          </p:val>
                                        </p:tav>
                                      </p:tavLst>
                                    </p:anim>
                                    <p:anim calcmode="lin" valueType="num">
                                      <p:cBhvr>
                                        <p:cTn id="2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C1B91567-9D7F-6E21-29F1-9F230A7F0852}"/>
              </a:ext>
            </a:extLst>
          </p:cNvPr>
          <p:cNvSpPr txBox="1">
            <a:spLocks/>
          </p:cNvSpPr>
          <p:nvPr/>
        </p:nvSpPr>
        <p:spPr>
          <a:xfrm>
            <a:off x="838200" y="2838806"/>
            <a:ext cx="5516930" cy="121907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a:t>Other Building Safety Activities</a:t>
            </a:r>
          </a:p>
        </p:txBody>
      </p:sp>
      <p:pic>
        <p:nvPicPr>
          <p:cNvPr id="10" name="Picture 9" descr="A poster with text and images&#10;&#10;AI-generated content may be incorrect.">
            <a:extLst>
              <a:ext uri="{FF2B5EF4-FFF2-40B4-BE49-F238E27FC236}">
                <a16:creationId xmlns:a16="http://schemas.microsoft.com/office/drawing/2014/main" id="{6FD001EC-17D7-8FC3-8F59-D697E66E6055}"/>
              </a:ext>
            </a:extLst>
          </p:cNvPr>
          <p:cNvPicPr>
            <a:picLocks noChangeAspect="1"/>
          </p:cNvPicPr>
          <p:nvPr/>
        </p:nvPicPr>
        <p:blipFill>
          <a:blip r:embed="rId3"/>
          <a:stretch>
            <a:fillRect/>
          </a:stretch>
        </p:blipFill>
        <p:spPr>
          <a:xfrm>
            <a:off x="6460155" y="1836851"/>
            <a:ext cx="2961373" cy="4442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78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FB8A-3D5C-987C-7454-97EC689E0C97}"/>
            </a:ext>
          </a:extLst>
        </p:cNvPr>
        <p:cNvGrpSpPr/>
        <p:nvPr/>
      </p:nvGrpSpPr>
      <p:grpSpPr>
        <a:xfrm>
          <a:off x="0" y="0"/>
          <a:ext cx="0" cy="0"/>
          <a:chOff x="0" y="0"/>
          <a:chExt cx="0" cy="0"/>
        </a:xfrm>
      </p:grpSpPr>
      <p:sp>
        <p:nvSpPr>
          <p:cNvPr id="20" name="Title 3">
            <a:extLst>
              <a:ext uri="{FF2B5EF4-FFF2-40B4-BE49-F238E27FC236}">
                <a16:creationId xmlns:a16="http://schemas.microsoft.com/office/drawing/2014/main" id="{56EE76E7-B672-D389-D031-2C54ABB59A83}"/>
              </a:ext>
            </a:extLst>
          </p:cNvPr>
          <p:cNvSpPr txBox="1">
            <a:spLocks/>
          </p:cNvSpPr>
          <p:nvPr/>
        </p:nvSpPr>
        <p:spPr>
          <a:xfrm>
            <a:off x="838200" y="2838806"/>
            <a:ext cx="5516930" cy="121907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a:latin typeface="Arial"/>
                <a:cs typeface="Arial"/>
              </a:rPr>
              <a:t>At-Home Activity: Building Safety in Your Home Checklist</a:t>
            </a:r>
            <a:endParaRPr lang="en-US" err="1"/>
          </a:p>
        </p:txBody>
      </p:sp>
      <p:pic>
        <p:nvPicPr>
          <p:cNvPr id="4" name="Picture 3" descr="A group of children's faces in circles&#10;&#10;AI-generated content may be incorrect.">
            <a:extLst>
              <a:ext uri="{FF2B5EF4-FFF2-40B4-BE49-F238E27FC236}">
                <a16:creationId xmlns:a16="http://schemas.microsoft.com/office/drawing/2014/main" id="{F62BDE5E-B9A4-DD64-6C80-BBADC3E9567B}"/>
              </a:ext>
            </a:extLst>
          </p:cNvPr>
          <p:cNvPicPr>
            <a:picLocks noChangeAspect="1"/>
          </p:cNvPicPr>
          <p:nvPr/>
        </p:nvPicPr>
        <p:blipFill>
          <a:blip r:embed="rId3"/>
          <a:stretch>
            <a:fillRect/>
          </a:stretch>
        </p:blipFill>
        <p:spPr>
          <a:xfrm>
            <a:off x="6199623" y="1828801"/>
            <a:ext cx="3942736" cy="3942736"/>
          </a:xfrm>
          <a:prstGeom prst="rect">
            <a:avLst/>
          </a:prstGeom>
        </p:spPr>
      </p:pic>
    </p:spTree>
    <p:extLst>
      <p:ext uri="{BB962C8B-B14F-4D97-AF65-F5344CB8AC3E}">
        <p14:creationId xmlns:p14="http://schemas.microsoft.com/office/powerpoint/2010/main" val="427661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uilding Safety Month 2025: Game On!">
            <a:hlinkClick r:id="" action="ppaction://media"/>
            <a:extLst>
              <a:ext uri="{FF2B5EF4-FFF2-40B4-BE49-F238E27FC236}">
                <a16:creationId xmlns:a16="http://schemas.microsoft.com/office/drawing/2014/main" id="{4D9F8CB5-4431-30CF-06C6-9036F1B64374}"/>
              </a:ext>
            </a:extLst>
          </p:cNvPr>
          <p:cNvPicPr>
            <a:picLocks noRot="1" noChangeAspect="1"/>
          </p:cNvPicPr>
          <p:nvPr>
            <a:videoFile r:link="rId1"/>
          </p:nvPr>
        </p:nvPicPr>
        <p:blipFill>
          <a:blip r:embed="rId4"/>
          <a:stretch>
            <a:fillRect/>
          </a:stretch>
        </p:blipFill>
        <p:spPr>
          <a:xfrm>
            <a:off x="6429022" y="1825030"/>
            <a:ext cx="4800890" cy="2712509"/>
          </a:xfrm>
          <a:prstGeom prst="rect">
            <a:avLst/>
          </a:prstGeom>
        </p:spPr>
      </p:pic>
      <p:sp>
        <p:nvSpPr>
          <p:cNvPr id="4" name="Oval Callout 3">
            <a:extLst>
              <a:ext uri="{FF2B5EF4-FFF2-40B4-BE49-F238E27FC236}">
                <a16:creationId xmlns:a16="http://schemas.microsoft.com/office/drawing/2014/main" id="{A8DC403B-0BBF-FFEF-49DD-90C0448A2B13}"/>
              </a:ext>
            </a:extLst>
          </p:cNvPr>
          <p:cNvSpPr/>
          <p:nvPr/>
        </p:nvSpPr>
        <p:spPr>
          <a:xfrm>
            <a:off x="2054578" y="2551289"/>
            <a:ext cx="4222044" cy="2178755"/>
          </a:xfrm>
          <a:prstGeom prst="wedgeEllipseCallout">
            <a:avLst>
              <a:gd name="adj1" fmla="val -54255"/>
              <a:gd name="adj2" fmla="val 35755"/>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Hi!</a:t>
            </a:r>
            <a:br>
              <a:rPr lang="en-US" sz="3200" dirty="0">
                <a:solidFill>
                  <a:srgbClr val="0B5940"/>
                </a:solidFill>
                <a:latin typeface="Gloria Hallelujah" panose="02000000000000000000" pitchFamily="2" charset="0"/>
              </a:rPr>
            </a:br>
            <a:r>
              <a:rPr lang="en-US" sz="3200" dirty="0">
                <a:solidFill>
                  <a:srgbClr val="0B5940"/>
                </a:solidFill>
                <a:latin typeface="Gloria Hallelujah" panose="02000000000000000000" pitchFamily="2" charset="0"/>
              </a:rPr>
              <a:t>I’m CODiE</a:t>
            </a:r>
            <a:br>
              <a:rPr lang="en-US" sz="3200" dirty="0">
                <a:solidFill>
                  <a:srgbClr val="0B5940"/>
                </a:solidFill>
                <a:latin typeface="Gloria Hallelujah" panose="02000000000000000000" pitchFamily="2" charset="0"/>
              </a:rPr>
            </a:br>
            <a:r>
              <a:rPr lang="en-US" sz="3200" dirty="0">
                <a:solidFill>
                  <a:srgbClr val="0B5940"/>
                </a:solidFill>
                <a:latin typeface="Gloria Hallelujah" panose="02000000000000000000" pitchFamily="2" charset="0"/>
              </a:rPr>
              <a:t>the Cheetah.</a:t>
            </a:r>
          </a:p>
        </p:txBody>
      </p:sp>
      <p:sp>
        <p:nvSpPr>
          <p:cNvPr id="7" name="Oval Callout 6">
            <a:extLst>
              <a:ext uri="{FF2B5EF4-FFF2-40B4-BE49-F238E27FC236}">
                <a16:creationId xmlns:a16="http://schemas.microsoft.com/office/drawing/2014/main" id="{E2FCA193-9E9F-B19D-1818-BDFFC9A2FA9E}"/>
              </a:ext>
            </a:extLst>
          </p:cNvPr>
          <p:cNvSpPr/>
          <p:nvPr/>
        </p:nvSpPr>
        <p:spPr>
          <a:xfrm>
            <a:off x="2054578" y="2551289"/>
            <a:ext cx="4222044" cy="2178755"/>
          </a:xfrm>
          <a:prstGeom prst="wedgeEllipseCallout">
            <a:avLst>
              <a:gd name="adj1" fmla="val -54255"/>
              <a:gd name="adj2" fmla="val 35755"/>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Happy Building Safety Month!</a:t>
            </a:r>
          </a:p>
        </p:txBody>
      </p:sp>
    </p:spTree>
    <p:extLst>
      <p:ext uri="{BB962C8B-B14F-4D97-AF65-F5344CB8AC3E}">
        <p14:creationId xmlns:p14="http://schemas.microsoft.com/office/powerpoint/2010/main" val="41347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700"/>
                            </p:stCondLst>
                            <p:childTnLst>
                              <p:par>
                                <p:cTn id="17" presetID="1" presetClass="mediacall" presetSubtype="0" fill="hold" nodeType="afterEffect">
                                  <p:stCondLst>
                                    <p:cond delay="0"/>
                                  </p:stCondLst>
                                  <p:childTnLst>
                                    <p:cmd type="call" cmd="playFrom(0.0)">
                                      <p:cBhvr>
                                        <p:cTn id="18"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P spid="4" grpId="1"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ettyImages-1349554989">
            <a:hlinkClick r:id="" action="ppaction://media"/>
            <a:extLst>
              <a:ext uri="{FF2B5EF4-FFF2-40B4-BE49-F238E27FC236}">
                <a16:creationId xmlns:a16="http://schemas.microsoft.com/office/drawing/2014/main" id="{42684BF1-6F2E-0460-F563-304476B3F5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698" y="-107831"/>
            <a:ext cx="12637698" cy="7108705"/>
          </a:xfrm>
          <a:prstGeom prst="rect">
            <a:avLst/>
          </a:prstGeom>
        </p:spPr>
      </p:pic>
      <p:sp>
        <p:nvSpPr>
          <p:cNvPr id="21" name="Oval Callout 20">
            <a:extLst>
              <a:ext uri="{FF2B5EF4-FFF2-40B4-BE49-F238E27FC236}">
                <a16:creationId xmlns:a16="http://schemas.microsoft.com/office/drawing/2014/main" id="{F0B8E3CA-A1ED-B09F-221C-D313EB155D82}"/>
              </a:ext>
            </a:extLst>
          </p:cNvPr>
          <p:cNvSpPr/>
          <p:nvPr/>
        </p:nvSpPr>
        <p:spPr>
          <a:xfrm>
            <a:off x="5344043" y="242198"/>
            <a:ext cx="4222044" cy="2178755"/>
          </a:xfrm>
          <a:prstGeom prst="wedgeEllipseCallout">
            <a:avLst>
              <a:gd name="adj1" fmla="val 61909"/>
              <a:gd name="adj2" fmla="val 61918"/>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B5940"/>
                </a:solidFill>
                <a:latin typeface="Gloria Hallelujah" panose="02000000000000000000" pitchFamily="2" charset="0"/>
              </a:rPr>
              <a:t>What is your favorite building?</a:t>
            </a:r>
            <a:endParaRPr lang="en-US" dirty="0"/>
          </a:p>
        </p:txBody>
      </p:sp>
      <p:pic>
        <p:nvPicPr>
          <p:cNvPr id="2" name="Picture 1" descr="A white silhouette of a city with colorful lines&#10;&#10;AI-generated content may be incorrect.">
            <a:extLst>
              <a:ext uri="{FF2B5EF4-FFF2-40B4-BE49-F238E27FC236}">
                <a16:creationId xmlns:a16="http://schemas.microsoft.com/office/drawing/2014/main" id="{25354899-2285-4385-1BF5-89693C06AA29}"/>
              </a:ext>
            </a:extLst>
          </p:cNvPr>
          <p:cNvPicPr>
            <a:picLocks noChangeAspect="1"/>
          </p:cNvPicPr>
          <p:nvPr/>
        </p:nvPicPr>
        <p:blipFill>
          <a:blip r:embed="rId6"/>
          <a:stretch>
            <a:fillRect/>
          </a:stretch>
        </p:blipFill>
        <p:spPr>
          <a:xfrm>
            <a:off x="-828136" y="3536830"/>
            <a:ext cx="4606978" cy="3570408"/>
          </a:xfrm>
          <a:prstGeom prst="rect">
            <a:avLst/>
          </a:prstGeom>
        </p:spPr>
      </p:pic>
      <p:pic>
        <p:nvPicPr>
          <p:cNvPr id="5" name="Picture 4" descr="A logo with text on it&#10;&#10;AI-generated content may be incorrect.">
            <a:extLst>
              <a:ext uri="{FF2B5EF4-FFF2-40B4-BE49-F238E27FC236}">
                <a16:creationId xmlns:a16="http://schemas.microsoft.com/office/drawing/2014/main" id="{E006C101-CADD-6726-5C43-DE9593EAF740}"/>
              </a:ext>
            </a:extLst>
          </p:cNvPr>
          <p:cNvPicPr>
            <a:picLocks noChangeAspect="1"/>
          </p:cNvPicPr>
          <p:nvPr/>
        </p:nvPicPr>
        <p:blipFill>
          <a:blip r:embed="rId7"/>
          <a:stretch>
            <a:fillRect/>
          </a:stretch>
        </p:blipFill>
        <p:spPr>
          <a:xfrm>
            <a:off x="360750" y="329868"/>
            <a:ext cx="2270308" cy="1361163"/>
          </a:xfrm>
          <a:prstGeom prst="rect">
            <a:avLst/>
          </a:prstGeom>
        </p:spPr>
      </p:pic>
      <p:pic>
        <p:nvPicPr>
          <p:cNvPr id="3" name="Picture 2" descr="A close up of a black background&#10;&#10;AI-generated content may be incorrect.">
            <a:extLst>
              <a:ext uri="{FF2B5EF4-FFF2-40B4-BE49-F238E27FC236}">
                <a16:creationId xmlns:a16="http://schemas.microsoft.com/office/drawing/2014/main" id="{7BB2C156-0D15-6F53-F607-94EB56DBDFFD}"/>
              </a:ext>
            </a:extLst>
          </p:cNvPr>
          <p:cNvPicPr>
            <a:picLocks noChangeAspect="1"/>
          </p:cNvPicPr>
          <p:nvPr/>
        </p:nvPicPr>
        <p:blipFill>
          <a:blip r:embed="rId8"/>
          <a:stretch>
            <a:fillRect/>
          </a:stretch>
        </p:blipFill>
        <p:spPr>
          <a:xfrm rot="10800000">
            <a:off x="8153400" y="3536829"/>
            <a:ext cx="4771635" cy="3379908"/>
          </a:xfrm>
          <a:prstGeom prst="rect">
            <a:avLst/>
          </a:prstGeom>
        </p:spPr>
      </p:pic>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9"/>
          <a:srcRect/>
          <a:stretch/>
        </p:blipFill>
        <p:spPr>
          <a:xfrm>
            <a:off x="9640712" y="1771420"/>
            <a:ext cx="3508083" cy="4299267"/>
          </a:xfrm>
          <a:prstGeom prst="rect">
            <a:avLst/>
          </a:prstGeom>
        </p:spPr>
      </p:pic>
    </p:spTree>
    <p:extLst>
      <p:ext uri="{BB962C8B-B14F-4D97-AF65-F5344CB8AC3E}">
        <p14:creationId xmlns:p14="http://schemas.microsoft.com/office/powerpoint/2010/main" val="32539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2300"/>
                            </p:stCondLst>
                            <p:childTnLst>
                              <p:par>
                                <p:cTn id="14" presetID="1" presetClass="mediacall" presetSubtype="0" fill="hold" nodeType="afterEffect">
                                  <p:stCondLst>
                                    <p:cond delay="0"/>
                                  </p:stCondLst>
                                  <p:childTnLst>
                                    <p:cmd type="call" cmd="playFrom(0.0)">
                                      <p:cBhvr>
                                        <p:cTn id="15" dur="22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D27BA-F69E-3B5B-EFAC-0D30C0BF1868}"/>
              </a:ext>
            </a:extLst>
          </p:cNvPr>
          <p:cNvSpPr/>
          <p:nvPr/>
        </p:nvSpPr>
        <p:spPr>
          <a:xfrm>
            <a:off x="-279133" y="3051207"/>
            <a:ext cx="4115327" cy="3994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Callout 20">
            <a:extLst>
              <a:ext uri="{FF2B5EF4-FFF2-40B4-BE49-F238E27FC236}">
                <a16:creationId xmlns:a16="http://schemas.microsoft.com/office/drawing/2014/main" id="{F0B8E3CA-A1ED-B09F-221C-D313EB155D82}"/>
              </a:ext>
            </a:extLst>
          </p:cNvPr>
          <p:cNvSpPr/>
          <p:nvPr/>
        </p:nvSpPr>
        <p:spPr>
          <a:xfrm>
            <a:off x="4735629" y="242198"/>
            <a:ext cx="4830457" cy="2631631"/>
          </a:xfrm>
          <a:prstGeom prst="wedgeEllipseCallout">
            <a:avLst>
              <a:gd name="adj1" fmla="val 65697"/>
              <a:gd name="adj2" fmla="val 56052"/>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B5940"/>
                </a:solidFill>
                <a:latin typeface="Gloria Hallelujah" panose="02000000000000000000" pitchFamily="2" charset="0"/>
              </a:rPr>
              <a:t>What are some potential safety dangers for a building?</a:t>
            </a:r>
          </a:p>
        </p:txBody>
      </p:sp>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3"/>
          <a:srcRect/>
          <a:stretch/>
        </p:blipFill>
        <p:spPr>
          <a:xfrm>
            <a:off x="9640712" y="1771420"/>
            <a:ext cx="3508083" cy="4299267"/>
          </a:xfrm>
          <a:prstGeom prst="rect">
            <a:avLst/>
          </a:prstGeom>
        </p:spPr>
      </p:pic>
      <p:sp>
        <p:nvSpPr>
          <p:cNvPr id="3" name="Rectangle: Rounded Corners 2">
            <a:extLst>
              <a:ext uri="{FF2B5EF4-FFF2-40B4-BE49-F238E27FC236}">
                <a16:creationId xmlns:a16="http://schemas.microsoft.com/office/drawing/2014/main" id="{A670D9C9-DB82-553A-8832-0FB7BEFF069A}"/>
              </a:ext>
            </a:extLst>
          </p:cNvPr>
          <p:cNvSpPr/>
          <p:nvPr/>
        </p:nvSpPr>
        <p:spPr>
          <a:xfrm>
            <a:off x="2800246" y="2015259"/>
            <a:ext cx="2071896" cy="207189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B865A7-F713-BBF8-FCA9-3843B4CC4C1A}"/>
              </a:ext>
            </a:extLst>
          </p:cNvPr>
          <p:cNvSpPr/>
          <p:nvPr/>
        </p:nvSpPr>
        <p:spPr>
          <a:xfrm>
            <a:off x="1439926" y="4410353"/>
            <a:ext cx="2071896" cy="207189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76626A0-6F7D-F744-FDB8-9EEE4C39746A}"/>
              </a:ext>
            </a:extLst>
          </p:cNvPr>
          <p:cNvSpPr/>
          <p:nvPr/>
        </p:nvSpPr>
        <p:spPr>
          <a:xfrm>
            <a:off x="403978" y="2023651"/>
            <a:ext cx="2071896" cy="207189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4F1F38A-361B-DCE1-B8E1-2B685A0A6C8A}"/>
              </a:ext>
            </a:extLst>
          </p:cNvPr>
          <p:cNvSpPr/>
          <p:nvPr/>
        </p:nvSpPr>
        <p:spPr>
          <a:xfrm>
            <a:off x="3899627" y="4406678"/>
            <a:ext cx="2071896" cy="207189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B1BDF87-292D-7E23-30B3-49A1EB2DED9D}"/>
              </a:ext>
            </a:extLst>
          </p:cNvPr>
          <p:cNvSpPr/>
          <p:nvPr/>
        </p:nvSpPr>
        <p:spPr>
          <a:xfrm>
            <a:off x="6374638" y="4410353"/>
            <a:ext cx="2071896" cy="2071896"/>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93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275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750"/>
                            </p:stCondLst>
                            <p:childTnLst>
                              <p:par>
                                <p:cTn id="15" presetID="45"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par>
                          <p:cTn id="20" fill="hold">
                            <p:stCondLst>
                              <p:cond delay="6750"/>
                            </p:stCondLst>
                            <p:childTnLst>
                              <p:par>
                                <p:cTn id="21" presetID="45"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ppt_w</p:attrName>
                                        </p:attrNameLst>
                                      </p:cBhvr>
                                      <p:tavLst>
                                        <p:tav tm="0" fmla="#ppt_w*sin(2.5*pi*$)">
                                          <p:val>
                                            <p:fltVal val="0"/>
                                          </p:val>
                                        </p:tav>
                                        <p:tav tm="100000">
                                          <p:val>
                                            <p:fltVal val="1"/>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8750"/>
                            </p:stCondLst>
                            <p:childTnLst>
                              <p:par>
                                <p:cTn id="27" presetID="4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ppt_w</p:attrName>
                                        </p:attrNameLst>
                                      </p:cBhvr>
                                      <p:tavLst>
                                        <p:tav tm="0" fmla="#ppt_w*sin(2.5*pi*$)">
                                          <p:val>
                                            <p:fltVal val="0"/>
                                          </p:val>
                                        </p:tav>
                                        <p:tav tm="100000">
                                          <p:val>
                                            <p:fltVal val="1"/>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childTnLst>
                                </p:cTn>
                              </p:par>
                            </p:childTnLst>
                          </p:cTn>
                        </p:par>
                        <p:par>
                          <p:cTn id="32" fill="hold">
                            <p:stCondLst>
                              <p:cond delay="10750"/>
                            </p:stCondLst>
                            <p:childTnLst>
                              <p:par>
                                <p:cTn id="33" presetID="45"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anim calcmode="lin" valueType="num">
                                      <p:cBhvr>
                                        <p:cTn id="36" dur="2000" fill="hold"/>
                                        <p:tgtEl>
                                          <p:spTgt spid="10"/>
                                        </p:tgtEl>
                                        <p:attrNameLst>
                                          <p:attrName>ppt_w</p:attrName>
                                        </p:attrNameLst>
                                      </p:cBhvr>
                                      <p:tavLst>
                                        <p:tav tm="0" fmla="#ppt_w*sin(2.5*pi*$)">
                                          <p:val>
                                            <p:fltVal val="0"/>
                                          </p:val>
                                        </p:tav>
                                        <p:tav tm="100000">
                                          <p:val>
                                            <p:fltVal val="1"/>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5" grpId="0" animBg="1"/>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38598-0487-1F63-3FDE-4E82D2A03DAC}"/>
              </a:ext>
            </a:extLst>
          </p:cNvPr>
          <p:cNvPicPr>
            <a:picLocks noChangeAspect="1"/>
          </p:cNvPicPr>
          <p:nvPr/>
        </p:nvPicPr>
        <p:blipFill>
          <a:blip r:embed="rId3"/>
          <a:srcRect/>
          <a:stretch/>
        </p:blipFill>
        <p:spPr>
          <a:xfrm>
            <a:off x="2284274" y="1484266"/>
            <a:ext cx="7623451" cy="5622972"/>
          </a:xfrm>
          <a:prstGeom prst="rect">
            <a:avLst/>
          </a:prstGeom>
        </p:spPr>
      </p:pic>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4"/>
          <a:srcRect/>
          <a:stretch/>
        </p:blipFill>
        <p:spPr>
          <a:xfrm>
            <a:off x="9640712" y="1771420"/>
            <a:ext cx="3508083" cy="4299267"/>
          </a:xfrm>
          <a:prstGeom prst="rect">
            <a:avLst/>
          </a:prstGeom>
        </p:spPr>
      </p:pic>
      <p:sp>
        <p:nvSpPr>
          <p:cNvPr id="2" name="Oval Callout 1">
            <a:extLst>
              <a:ext uri="{FF2B5EF4-FFF2-40B4-BE49-F238E27FC236}">
                <a16:creationId xmlns:a16="http://schemas.microsoft.com/office/drawing/2014/main" id="{9D67587B-E125-5F1A-A730-328FA014E4F0}"/>
              </a:ext>
            </a:extLst>
          </p:cNvPr>
          <p:cNvSpPr/>
          <p:nvPr/>
        </p:nvSpPr>
        <p:spPr>
          <a:xfrm>
            <a:off x="6245527" y="952727"/>
            <a:ext cx="3508084" cy="2178755"/>
          </a:xfrm>
          <a:prstGeom prst="wedgeEllipseCallout">
            <a:avLst>
              <a:gd name="adj1" fmla="val 60242"/>
              <a:gd name="adj2" fmla="val 35868"/>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Let's build a safety kit!</a:t>
            </a:r>
          </a:p>
        </p:txBody>
      </p:sp>
      <p:pic>
        <p:nvPicPr>
          <p:cNvPr id="3" name="Picture 2" descr="A white silhouette of a city with colorful lines&#10;&#10;AI-generated content may be incorrect.">
            <a:extLst>
              <a:ext uri="{FF2B5EF4-FFF2-40B4-BE49-F238E27FC236}">
                <a16:creationId xmlns:a16="http://schemas.microsoft.com/office/drawing/2014/main" id="{4F519802-35E5-36CC-2BE8-4A8363DECC87}"/>
              </a:ext>
            </a:extLst>
          </p:cNvPr>
          <p:cNvPicPr>
            <a:picLocks noChangeAspect="1"/>
          </p:cNvPicPr>
          <p:nvPr/>
        </p:nvPicPr>
        <p:blipFill>
          <a:blip r:embed="rId5"/>
          <a:stretch>
            <a:fillRect/>
          </a:stretch>
        </p:blipFill>
        <p:spPr>
          <a:xfrm>
            <a:off x="-828136" y="3536830"/>
            <a:ext cx="4606978" cy="3570408"/>
          </a:xfrm>
          <a:prstGeom prst="rect">
            <a:avLst/>
          </a:prstGeom>
        </p:spPr>
      </p:pic>
      <p:pic>
        <p:nvPicPr>
          <p:cNvPr id="4" name="Picture 3" descr="A close up of a black background&#10;&#10;AI-generated content may be incorrect.">
            <a:extLst>
              <a:ext uri="{FF2B5EF4-FFF2-40B4-BE49-F238E27FC236}">
                <a16:creationId xmlns:a16="http://schemas.microsoft.com/office/drawing/2014/main" id="{BCB9A608-E189-B55A-CBD5-83F3A7C1B90A}"/>
              </a:ext>
            </a:extLst>
          </p:cNvPr>
          <p:cNvPicPr>
            <a:picLocks noChangeAspect="1"/>
          </p:cNvPicPr>
          <p:nvPr/>
        </p:nvPicPr>
        <p:blipFill>
          <a:blip r:embed="rId6"/>
          <a:stretch>
            <a:fillRect/>
          </a:stretch>
        </p:blipFill>
        <p:spPr>
          <a:xfrm rot="10800000">
            <a:off x="8153400" y="3536829"/>
            <a:ext cx="4771635" cy="337990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F5D015B-4796-27FE-93F7-2F75285DBB17}"/>
              </a:ext>
            </a:extLst>
          </p:cNvPr>
          <p:cNvPicPr>
            <a:picLocks noChangeAspect="1"/>
          </p:cNvPicPr>
          <p:nvPr/>
        </p:nvPicPr>
        <p:blipFill>
          <a:blip r:embed="rId7"/>
          <a:stretch>
            <a:fillRect/>
          </a:stretch>
        </p:blipFill>
        <p:spPr>
          <a:xfrm>
            <a:off x="360750" y="329868"/>
            <a:ext cx="2270308" cy="1361163"/>
          </a:xfrm>
          <a:prstGeom prst="rect">
            <a:avLst/>
          </a:prstGeom>
        </p:spPr>
      </p:pic>
    </p:spTree>
    <p:extLst>
      <p:ext uri="{BB962C8B-B14F-4D97-AF65-F5344CB8AC3E}">
        <p14:creationId xmlns:p14="http://schemas.microsoft.com/office/powerpoint/2010/main" val="36504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construction vest standing in a room&#10;&#10;AI-generated content may be incorrect.">
            <a:extLst>
              <a:ext uri="{FF2B5EF4-FFF2-40B4-BE49-F238E27FC236}">
                <a16:creationId xmlns:a16="http://schemas.microsoft.com/office/drawing/2014/main" id="{ED80A69E-BAED-A653-9166-CCF9650B2BC7}"/>
              </a:ext>
            </a:extLst>
          </p:cNvPr>
          <p:cNvPicPr>
            <a:picLocks noChangeAspect="1"/>
          </p:cNvPicPr>
          <p:nvPr/>
        </p:nvPicPr>
        <p:blipFill>
          <a:blip r:embed="rId3"/>
          <a:stretch>
            <a:fillRect/>
          </a:stretch>
        </p:blipFill>
        <p:spPr>
          <a:xfrm>
            <a:off x="-52974" y="-75204"/>
            <a:ext cx="12244973" cy="8162844"/>
          </a:xfrm>
          <a:prstGeom prst="rect">
            <a:avLst/>
          </a:prstGeom>
        </p:spPr>
      </p:pic>
      <p:sp>
        <p:nvSpPr>
          <p:cNvPr id="21" name="Oval Callout 20">
            <a:extLst>
              <a:ext uri="{FF2B5EF4-FFF2-40B4-BE49-F238E27FC236}">
                <a16:creationId xmlns:a16="http://schemas.microsoft.com/office/drawing/2014/main" id="{F0B8E3CA-A1ED-B09F-221C-D313EB155D82}"/>
              </a:ext>
            </a:extLst>
          </p:cNvPr>
          <p:cNvSpPr/>
          <p:nvPr/>
        </p:nvSpPr>
        <p:spPr>
          <a:xfrm>
            <a:off x="1876898" y="3896501"/>
            <a:ext cx="4767512"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Who makes sure buildings are built safely? </a:t>
            </a:r>
          </a:p>
        </p:txBody>
      </p:sp>
      <p:pic>
        <p:nvPicPr>
          <p:cNvPr id="5" name="Picture 4" descr="A white silhouette of a city with colorful lines&#10;&#10;AI-generated content may be incorrect.">
            <a:extLst>
              <a:ext uri="{FF2B5EF4-FFF2-40B4-BE49-F238E27FC236}">
                <a16:creationId xmlns:a16="http://schemas.microsoft.com/office/drawing/2014/main" id="{691E809B-3D26-40BD-B92B-E172EA8F8C21}"/>
              </a:ext>
            </a:extLst>
          </p:cNvPr>
          <p:cNvPicPr>
            <a:picLocks noChangeAspect="1"/>
          </p:cNvPicPr>
          <p:nvPr/>
        </p:nvPicPr>
        <p:blipFill>
          <a:blip r:embed="rId4"/>
          <a:stretch>
            <a:fillRect/>
          </a:stretch>
        </p:blipFill>
        <p:spPr>
          <a:xfrm>
            <a:off x="-828136" y="3536830"/>
            <a:ext cx="4606978" cy="3570408"/>
          </a:xfrm>
          <a:prstGeom prst="rect">
            <a:avLst/>
          </a:prstGeom>
        </p:spPr>
      </p:pic>
      <p:pic>
        <p:nvPicPr>
          <p:cNvPr id="6" name="Picture 5" descr="A close up of a black background&#10;&#10;AI-generated content may be incorrect.">
            <a:extLst>
              <a:ext uri="{FF2B5EF4-FFF2-40B4-BE49-F238E27FC236}">
                <a16:creationId xmlns:a16="http://schemas.microsoft.com/office/drawing/2014/main" id="{8B6CD7C8-9F39-648B-26D9-63BC29FD8568}"/>
              </a:ext>
            </a:extLst>
          </p:cNvPr>
          <p:cNvPicPr>
            <a:picLocks noChangeAspect="1"/>
          </p:cNvPicPr>
          <p:nvPr/>
        </p:nvPicPr>
        <p:blipFill>
          <a:blip r:embed="rId5"/>
          <a:stretch>
            <a:fillRect/>
          </a:stretch>
        </p:blipFill>
        <p:spPr>
          <a:xfrm rot="10800000">
            <a:off x="8153400" y="3536829"/>
            <a:ext cx="4771635" cy="3379908"/>
          </a:xfrm>
          <a:prstGeom prst="rect">
            <a:avLst/>
          </a:prstGeom>
        </p:spPr>
      </p:pic>
      <p:pic>
        <p:nvPicPr>
          <p:cNvPr id="8" name="Picture 7" descr="A green and black logo&#10;&#10;AI-generated content may be incorrect.">
            <a:extLst>
              <a:ext uri="{FF2B5EF4-FFF2-40B4-BE49-F238E27FC236}">
                <a16:creationId xmlns:a16="http://schemas.microsoft.com/office/drawing/2014/main" id="{5BD1481C-7710-5342-984D-51A11B857793}"/>
              </a:ext>
            </a:extLst>
          </p:cNvPr>
          <p:cNvPicPr>
            <a:picLocks noChangeAspect="1"/>
          </p:cNvPicPr>
          <p:nvPr/>
        </p:nvPicPr>
        <p:blipFill>
          <a:blip r:embed="rId6"/>
          <a:stretch>
            <a:fillRect/>
          </a:stretch>
        </p:blipFill>
        <p:spPr>
          <a:xfrm>
            <a:off x="3883366" y="607561"/>
            <a:ext cx="4425268" cy="805775"/>
          </a:xfrm>
          <a:prstGeom prst="rect">
            <a:avLst/>
          </a:prstGeom>
        </p:spPr>
      </p:pic>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7"/>
          <a:srcRect/>
          <a:stretch/>
        </p:blipFill>
        <p:spPr>
          <a:xfrm>
            <a:off x="7671588" y="2560320"/>
            <a:ext cx="3438939" cy="5158409"/>
          </a:xfrm>
          <a:prstGeom prst="rect">
            <a:avLst/>
          </a:prstGeom>
        </p:spPr>
      </p:pic>
      <p:pic>
        <p:nvPicPr>
          <p:cNvPr id="3" name="Picture 2" descr="A logo with a house and text&#10;&#10;AI-generated content may be incorrect.">
            <a:extLst>
              <a:ext uri="{FF2B5EF4-FFF2-40B4-BE49-F238E27FC236}">
                <a16:creationId xmlns:a16="http://schemas.microsoft.com/office/drawing/2014/main" id="{6F1B3C77-3140-A543-7001-57C4E00B733F}"/>
              </a:ext>
            </a:extLst>
          </p:cNvPr>
          <p:cNvPicPr>
            <a:picLocks noChangeAspect="1"/>
          </p:cNvPicPr>
          <p:nvPr/>
        </p:nvPicPr>
        <p:blipFill>
          <a:blip r:embed="rId8"/>
          <a:stretch>
            <a:fillRect/>
          </a:stretch>
        </p:blipFill>
        <p:spPr>
          <a:xfrm>
            <a:off x="340199" y="329868"/>
            <a:ext cx="2270308" cy="1367861"/>
          </a:xfrm>
          <a:prstGeom prst="rect">
            <a:avLst/>
          </a:prstGeom>
        </p:spPr>
      </p:pic>
    </p:spTree>
    <p:extLst>
      <p:ext uri="{BB962C8B-B14F-4D97-AF65-F5344CB8AC3E}">
        <p14:creationId xmlns:p14="http://schemas.microsoft.com/office/powerpoint/2010/main" val="23354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BFEB3-5BEE-36FD-C6D0-C7FE9BEC546B}"/>
              </a:ext>
            </a:extLst>
          </p:cNvPr>
          <p:cNvPicPr>
            <a:picLocks noChangeAspect="1"/>
          </p:cNvPicPr>
          <p:nvPr/>
        </p:nvPicPr>
        <p:blipFill>
          <a:blip r:embed="rId3"/>
          <a:srcRect/>
          <a:stretch/>
        </p:blipFill>
        <p:spPr>
          <a:xfrm>
            <a:off x="5965280" y="435989"/>
            <a:ext cx="6633120" cy="9949680"/>
          </a:xfrm>
          <a:prstGeom prst="rect">
            <a:avLst/>
          </a:prstGeom>
        </p:spPr>
      </p:pic>
      <p:sp>
        <p:nvSpPr>
          <p:cNvPr id="6" name="Oval Callout 5">
            <a:extLst>
              <a:ext uri="{FF2B5EF4-FFF2-40B4-BE49-F238E27FC236}">
                <a16:creationId xmlns:a16="http://schemas.microsoft.com/office/drawing/2014/main" id="{508F8807-0919-4A37-019C-8D715598EFC3}"/>
              </a:ext>
            </a:extLst>
          </p:cNvPr>
          <p:cNvSpPr/>
          <p:nvPr/>
        </p:nvSpPr>
        <p:spPr>
          <a:xfrm>
            <a:off x="433835" y="2439298"/>
            <a:ext cx="4582665"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Building codes are like rules for builders. </a:t>
            </a:r>
          </a:p>
        </p:txBody>
      </p:sp>
    </p:spTree>
    <p:extLst>
      <p:ext uri="{BB962C8B-B14F-4D97-AF65-F5344CB8AC3E}">
        <p14:creationId xmlns:p14="http://schemas.microsoft.com/office/powerpoint/2010/main" val="364832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Callout 20">
            <a:extLst>
              <a:ext uri="{FF2B5EF4-FFF2-40B4-BE49-F238E27FC236}">
                <a16:creationId xmlns:a16="http://schemas.microsoft.com/office/drawing/2014/main" id="{F0B8E3CA-A1ED-B09F-221C-D313EB155D82}"/>
              </a:ext>
            </a:extLst>
          </p:cNvPr>
          <p:cNvSpPr/>
          <p:nvPr/>
        </p:nvSpPr>
        <p:spPr>
          <a:xfrm>
            <a:off x="3031508" y="3832276"/>
            <a:ext cx="4074142" cy="2633967"/>
          </a:xfrm>
          <a:prstGeom prst="wedgeEllipseCallout">
            <a:avLst>
              <a:gd name="adj1" fmla="val -70458"/>
              <a:gd name="adj2" fmla="val -22301"/>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Buildings are designed to be safe for everyone!</a:t>
            </a:r>
          </a:p>
        </p:txBody>
      </p:sp>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3"/>
          <a:srcRect/>
          <a:stretch/>
        </p:blipFill>
        <p:spPr>
          <a:xfrm>
            <a:off x="-1054100" y="2307434"/>
            <a:ext cx="4728694" cy="5795166"/>
          </a:xfrm>
          <a:prstGeom prst="rect">
            <a:avLst/>
          </a:prstGeom>
        </p:spPr>
      </p:pic>
      <p:grpSp>
        <p:nvGrpSpPr>
          <p:cNvPr id="34" name="Group 33">
            <a:extLst>
              <a:ext uri="{FF2B5EF4-FFF2-40B4-BE49-F238E27FC236}">
                <a16:creationId xmlns:a16="http://schemas.microsoft.com/office/drawing/2014/main" id="{8AF864B0-C5C3-FB14-AD1B-4CF951B15283}"/>
              </a:ext>
            </a:extLst>
          </p:cNvPr>
          <p:cNvGrpSpPr/>
          <p:nvPr/>
        </p:nvGrpSpPr>
        <p:grpSpPr>
          <a:xfrm>
            <a:off x="5709314" y="391757"/>
            <a:ext cx="1626919" cy="1626919"/>
            <a:chOff x="6482790" y="1578941"/>
            <a:chExt cx="1626919" cy="1626919"/>
          </a:xfrm>
        </p:grpSpPr>
        <p:sp>
          <p:nvSpPr>
            <p:cNvPr id="6" name="Oval 5">
              <a:extLst>
                <a:ext uri="{FF2B5EF4-FFF2-40B4-BE49-F238E27FC236}">
                  <a16:creationId xmlns:a16="http://schemas.microsoft.com/office/drawing/2014/main" id="{35CB8362-2FE8-5274-584C-066C255F62FF}"/>
                </a:ext>
              </a:extLst>
            </p:cNvPr>
            <p:cNvSpPr/>
            <p:nvPr/>
          </p:nvSpPr>
          <p:spPr>
            <a:xfrm>
              <a:off x="6482790" y="1578941"/>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Wheelchair with solid fill">
              <a:extLst>
                <a:ext uri="{FF2B5EF4-FFF2-40B4-BE49-F238E27FC236}">
                  <a16:creationId xmlns:a16="http://schemas.microsoft.com/office/drawing/2014/main" id="{835F6CEA-FE56-0F86-6A90-961D9F47FD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76069" y="1672220"/>
              <a:ext cx="1440361" cy="1440361"/>
            </a:xfrm>
            <a:prstGeom prst="rect">
              <a:avLst/>
            </a:prstGeom>
          </p:spPr>
        </p:pic>
      </p:grpSp>
      <p:grpSp>
        <p:nvGrpSpPr>
          <p:cNvPr id="33" name="Group 32">
            <a:extLst>
              <a:ext uri="{FF2B5EF4-FFF2-40B4-BE49-F238E27FC236}">
                <a16:creationId xmlns:a16="http://schemas.microsoft.com/office/drawing/2014/main" id="{B51C7D5C-6E6F-4BA4-701E-3499D7070223}"/>
              </a:ext>
            </a:extLst>
          </p:cNvPr>
          <p:cNvGrpSpPr/>
          <p:nvPr/>
        </p:nvGrpSpPr>
        <p:grpSpPr>
          <a:xfrm>
            <a:off x="7583508" y="391757"/>
            <a:ext cx="1626919" cy="1626919"/>
            <a:chOff x="8356984" y="1578941"/>
            <a:chExt cx="1626919" cy="1626919"/>
          </a:xfrm>
        </p:grpSpPr>
        <p:sp>
          <p:nvSpPr>
            <p:cNvPr id="12" name="Oval 11">
              <a:extLst>
                <a:ext uri="{FF2B5EF4-FFF2-40B4-BE49-F238E27FC236}">
                  <a16:creationId xmlns:a16="http://schemas.microsoft.com/office/drawing/2014/main" id="{7344503C-6A59-DD89-3788-FF75A7EAB467}"/>
                </a:ext>
              </a:extLst>
            </p:cNvPr>
            <p:cNvSpPr/>
            <p:nvPr/>
          </p:nvSpPr>
          <p:spPr>
            <a:xfrm>
              <a:off x="8356984" y="1578941"/>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n with cane with solid fill">
              <a:extLst>
                <a:ext uri="{FF2B5EF4-FFF2-40B4-BE49-F238E27FC236}">
                  <a16:creationId xmlns:a16="http://schemas.microsoft.com/office/drawing/2014/main" id="{14C00B12-11AF-AA0D-6605-1D49E58814D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50263" y="1672220"/>
              <a:ext cx="1440361" cy="1440361"/>
            </a:xfrm>
            <a:prstGeom prst="rect">
              <a:avLst/>
            </a:prstGeom>
          </p:spPr>
        </p:pic>
      </p:grpSp>
      <p:grpSp>
        <p:nvGrpSpPr>
          <p:cNvPr id="32" name="Group 31">
            <a:extLst>
              <a:ext uri="{FF2B5EF4-FFF2-40B4-BE49-F238E27FC236}">
                <a16:creationId xmlns:a16="http://schemas.microsoft.com/office/drawing/2014/main" id="{E159BDDE-D0D4-5B67-23C6-6EC6B20EE4A3}"/>
              </a:ext>
            </a:extLst>
          </p:cNvPr>
          <p:cNvGrpSpPr/>
          <p:nvPr/>
        </p:nvGrpSpPr>
        <p:grpSpPr>
          <a:xfrm>
            <a:off x="8526367" y="2082536"/>
            <a:ext cx="1626919" cy="1626919"/>
            <a:chOff x="10231178" y="1578941"/>
            <a:chExt cx="1626919" cy="1626919"/>
          </a:xfrm>
        </p:grpSpPr>
        <p:sp>
          <p:nvSpPr>
            <p:cNvPr id="18" name="Oval 17">
              <a:extLst>
                <a:ext uri="{FF2B5EF4-FFF2-40B4-BE49-F238E27FC236}">
                  <a16:creationId xmlns:a16="http://schemas.microsoft.com/office/drawing/2014/main" id="{3A84FDA2-0063-8517-E26E-A82C88CC16BF}"/>
                </a:ext>
              </a:extLst>
            </p:cNvPr>
            <p:cNvSpPr/>
            <p:nvPr/>
          </p:nvSpPr>
          <p:spPr>
            <a:xfrm>
              <a:off x="10231178" y="1578941"/>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aby with solid fill">
              <a:extLst>
                <a:ext uri="{FF2B5EF4-FFF2-40B4-BE49-F238E27FC236}">
                  <a16:creationId xmlns:a16="http://schemas.microsoft.com/office/drawing/2014/main" id="{DAAE9ADA-A99F-D228-1FBC-BCE52A9B72D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434303" y="1782066"/>
              <a:ext cx="1220668" cy="1220668"/>
            </a:xfrm>
            <a:prstGeom prst="rect">
              <a:avLst/>
            </a:prstGeom>
          </p:spPr>
        </p:pic>
      </p:grpSp>
      <p:grpSp>
        <p:nvGrpSpPr>
          <p:cNvPr id="35" name="Group 34">
            <a:extLst>
              <a:ext uri="{FF2B5EF4-FFF2-40B4-BE49-F238E27FC236}">
                <a16:creationId xmlns:a16="http://schemas.microsoft.com/office/drawing/2014/main" id="{59134873-F38F-96E3-80BC-AC94E3C94695}"/>
              </a:ext>
            </a:extLst>
          </p:cNvPr>
          <p:cNvGrpSpPr/>
          <p:nvPr/>
        </p:nvGrpSpPr>
        <p:grpSpPr>
          <a:xfrm>
            <a:off x="4624799" y="2087074"/>
            <a:ext cx="1626919" cy="1626919"/>
            <a:chOff x="7325262" y="3299139"/>
            <a:chExt cx="1626919" cy="1626919"/>
          </a:xfrm>
        </p:grpSpPr>
        <p:sp>
          <p:nvSpPr>
            <p:cNvPr id="24" name="Oval 23">
              <a:extLst>
                <a:ext uri="{FF2B5EF4-FFF2-40B4-BE49-F238E27FC236}">
                  <a16:creationId xmlns:a16="http://schemas.microsoft.com/office/drawing/2014/main" id="{37B83D84-ED1B-AF64-35DB-C02DF7FC7ECD}"/>
                </a:ext>
              </a:extLst>
            </p:cNvPr>
            <p:cNvSpPr/>
            <p:nvPr/>
          </p:nvSpPr>
          <p:spPr>
            <a:xfrm>
              <a:off x="7325262" y="3299139"/>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Pregnant lady with solid fill">
              <a:extLst>
                <a:ext uri="{FF2B5EF4-FFF2-40B4-BE49-F238E27FC236}">
                  <a16:creationId xmlns:a16="http://schemas.microsoft.com/office/drawing/2014/main" id="{6F63EC9D-C5F5-65D5-0824-2B7F4537F12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18541" y="3392418"/>
              <a:ext cx="1440361" cy="1440361"/>
            </a:xfrm>
            <a:prstGeom prst="rect">
              <a:avLst/>
            </a:prstGeom>
          </p:spPr>
        </p:pic>
      </p:grpSp>
      <p:grpSp>
        <p:nvGrpSpPr>
          <p:cNvPr id="36" name="Group 35">
            <a:extLst>
              <a:ext uri="{FF2B5EF4-FFF2-40B4-BE49-F238E27FC236}">
                <a16:creationId xmlns:a16="http://schemas.microsoft.com/office/drawing/2014/main" id="{3EF645E5-5185-4B61-28C4-F2DE11ECAB69}"/>
              </a:ext>
            </a:extLst>
          </p:cNvPr>
          <p:cNvGrpSpPr/>
          <p:nvPr/>
        </p:nvGrpSpPr>
        <p:grpSpPr>
          <a:xfrm>
            <a:off x="6642262" y="2082536"/>
            <a:ext cx="1626919" cy="1626919"/>
            <a:chOff x="9199456" y="3299139"/>
            <a:chExt cx="1626919" cy="1626919"/>
          </a:xfrm>
        </p:grpSpPr>
        <p:sp>
          <p:nvSpPr>
            <p:cNvPr id="27" name="Oval 26">
              <a:extLst>
                <a:ext uri="{FF2B5EF4-FFF2-40B4-BE49-F238E27FC236}">
                  <a16:creationId xmlns:a16="http://schemas.microsoft.com/office/drawing/2014/main" id="{E27A6BAE-1C61-075F-982B-9C38FF13112A}"/>
                </a:ext>
              </a:extLst>
            </p:cNvPr>
            <p:cNvSpPr/>
            <p:nvPr/>
          </p:nvSpPr>
          <p:spPr>
            <a:xfrm>
              <a:off x="9199456" y="3299139"/>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lind with solid fill">
              <a:extLst>
                <a:ext uri="{FF2B5EF4-FFF2-40B4-BE49-F238E27FC236}">
                  <a16:creationId xmlns:a16="http://schemas.microsoft.com/office/drawing/2014/main" id="{35278115-B6AF-A95C-AD8F-5A10B60A042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292735" y="3392418"/>
              <a:ext cx="1440361" cy="1440361"/>
            </a:xfrm>
            <a:prstGeom prst="rect">
              <a:avLst/>
            </a:prstGeom>
          </p:spPr>
        </p:pic>
      </p:grpSp>
    </p:spTree>
    <p:extLst>
      <p:ext uri="{BB962C8B-B14F-4D97-AF65-F5344CB8AC3E}">
        <p14:creationId xmlns:p14="http://schemas.microsoft.com/office/powerpoint/2010/main" val="115595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5"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ppt_w</p:attrName>
                                        </p:attrNameLst>
                                      </p:cBhvr>
                                      <p:tavLst>
                                        <p:tav tm="0" fmla="#ppt_w*sin(2.5*pi*$)">
                                          <p:val>
                                            <p:fltVal val="0"/>
                                          </p:val>
                                        </p:tav>
                                        <p:tav tm="100000">
                                          <p:val>
                                            <p:fltVal val="1"/>
                                          </p:val>
                                        </p:tav>
                                      </p:tavLst>
                                    </p:anim>
                                    <p:anim calcmode="lin" valueType="num">
                                      <p:cBhvr>
                                        <p:cTn id="17" dur="1000" fill="hold"/>
                                        <p:tgtEl>
                                          <p:spTgt spid="34"/>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ppt_w</p:attrName>
                                        </p:attrNameLst>
                                      </p:cBhvr>
                                      <p:tavLst>
                                        <p:tav tm="0" fmla="#ppt_w*sin(2.5*pi*$)">
                                          <p:val>
                                            <p:fltVal val="0"/>
                                          </p:val>
                                        </p:tav>
                                        <p:tav tm="100000">
                                          <p:val>
                                            <p:fltVal val="1"/>
                                          </p:val>
                                        </p:tav>
                                      </p:tavLst>
                                    </p:anim>
                                    <p:anim calcmode="lin" valueType="num">
                                      <p:cBhvr>
                                        <p:cTn id="22" dur="1000" fill="hold"/>
                                        <p:tgtEl>
                                          <p:spTgt spid="33"/>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1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ppt_w</p:attrName>
                                        </p:attrNameLst>
                                      </p:cBhvr>
                                      <p:tavLst>
                                        <p:tav tm="0" fmla="#ppt_w*sin(2.5*pi*$)">
                                          <p:val>
                                            <p:fltVal val="0"/>
                                          </p:val>
                                        </p:tav>
                                        <p:tav tm="100000">
                                          <p:val>
                                            <p:fltVal val="1"/>
                                          </p:val>
                                        </p:tav>
                                      </p:tavLst>
                                    </p:anim>
                                    <p:anim calcmode="lin" valueType="num">
                                      <p:cBhvr>
                                        <p:cTn id="27" dur="1000" fill="hold"/>
                                        <p:tgtEl>
                                          <p:spTgt spid="32"/>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ppt_w</p:attrName>
                                        </p:attrNameLst>
                                      </p:cBhvr>
                                      <p:tavLst>
                                        <p:tav tm="0" fmla="#ppt_w*sin(2.5*pi*$)">
                                          <p:val>
                                            <p:fltVal val="0"/>
                                          </p:val>
                                        </p:tav>
                                        <p:tav tm="100000">
                                          <p:val>
                                            <p:fltVal val="1"/>
                                          </p:val>
                                        </p:tav>
                                      </p:tavLst>
                                    </p:anim>
                                    <p:anim calcmode="lin" valueType="num">
                                      <p:cBhvr>
                                        <p:cTn id="32" dur="1000" fill="hold"/>
                                        <p:tgtEl>
                                          <p:spTgt spid="3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20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ppt_w</p:attrName>
                                        </p:attrNameLst>
                                      </p:cBhvr>
                                      <p:tavLst>
                                        <p:tav tm="0" fmla="#ppt_w*sin(2.5*pi*$)">
                                          <p:val>
                                            <p:fltVal val="0"/>
                                          </p:val>
                                        </p:tav>
                                        <p:tav tm="100000">
                                          <p:val>
                                            <p:fltVal val="1"/>
                                          </p:val>
                                        </p:tav>
                                      </p:tavLst>
                                    </p:anim>
                                    <p:anim calcmode="lin" valueType="num">
                                      <p:cBhvr>
                                        <p:cTn id="37"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bedroom&#10;&#10;Description automatically generated">
            <a:extLst>
              <a:ext uri="{FF2B5EF4-FFF2-40B4-BE49-F238E27FC236}">
                <a16:creationId xmlns:a16="http://schemas.microsoft.com/office/drawing/2014/main" id="{B372E6FF-1F28-751E-6710-6FE23A03274C}"/>
              </a:ext>
            </a:extLst>
          </p:cNvPr>
          <p:cNvPicPr>
            <a:picLocks noChangeAspect="1"/>
          </p:cNvPicPr>
          <p:nvPr/>
        </p:nvPicPr>
        <p:blipFill>
          <a:blip r:embed="rId3"/>
          <a:stretch>
            <a:fillRect/>
          </a:stretch>
        </p:blipFill>
        <p:spPr>
          <a:xfrm>
            <a:off x="4168276" y="584200"/>
            <a:ext cx="8023724" cy="6273800"/>
          </a:xfrm>
          <a:prstGeom prst="rect">
            <a:avLst/>
          </a:prstGeom>
        </p:spPr>
      </p:pic>
      <p:pic>
        <p:nvPicPr>
          <p:cNvPr id="6" name="Picture 5">
            <a:extLst>
              <a:ext uri="{FF2B5EF4-FFF2-40B4-BE49-F238E27FC236}">
                <a16:creationId xmlns:a16="http://schemas.microsoft.com/office/drawing/2014/main" id="{2AF6B9F9-3E13-FE53-63E0-242FEEB4FADE}"/>
              </a:ext>
            </a:extLst>
          </p:cNvPr>
          <p:cNvPicPr>
            <a:picLocks noChangeAspect="1"/>
          </p:cNvPicPr>
          <p:nvPr/>
        </p:nvPicPr>
        <p:blipFill>
          <a:blip r:embed="rId4"/>
          <a:srcRect/>
          <a:stretch/>
        </p:blipFill>
        <p:spPr>
          <a:xfrm>
            <a:off x="-1054100" y="2307434"/>
            <a:ext cx="4728694" cy="5795166"/>
          </a:xfrm>
          <a:prstGeom prst="rect">
            <a:avLst/>
          </a:prstGeom>
        </p:spPr>
      </p:pic>
      <p:sp>
        <p:nvSpPr>
          <p:cNvPr id="7" name="Connector 6">
            <a:extLst>
              <a:ext uri="{FF2B5EF4-FFF2-40B4-BE49-F238E27FC236}">
                <a16:creationId xmlns:a16="http://schemas.microsoft.com/office/drawing/2014/main" id="{16698B59-CF8F-BB24-6A3D-43698423E365}"/>
              </a:ext>
            </a:extLst>
          </p:cNvPr>
          <p:cNvSpPr/>
          <p:nvPr/>
        </p:nvSpPr>
        <p:spPr>
          <a:xfrm>
            <a:off x="9588500" y="1470752"/>
            <a:ext cx="2271782" cy="2271782"/>
          </a:xfrm>
          <a:prstGeom prst="flowChartConnector">
            <a:avLst/>
          </a:prstGeom>
          <a:solidFill>
            <a:srgbClr val="29A39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solidFill>
                <a:latin typeface="Arial" panose="020B0604020202020204" pitchFamily="34" charset="0"/>
                <a:cs typeface="Arial" panose="020B0604020202020204" pitchFamily="34" charset="0"/>
              </a:rPr>
              <a:t>Help </a:t>
            </a:r>
            <a:r>
              <a:rPr lang="en-US" sz="2500" b="1" err="1">
                <a:solidFill>
                  <a:schemeClr val="bg1"/>
                </a:solidFill>
                <a:latin typeface="Arial" panose="020B0604020202020204" pitchFamily="34" charset="0"/>
                <a:cs typeface="Arial" panose="020B0604020202020204" pitchFamily="34" charset="0"/>
              </a:rPr>
              <a:t>CODiE</a:t>
            </a:r>
            <a:r>
              <a:rPr lang="en-US" sz="2500" b="1">
                <a:solidFill>
                  <a:schemeClr val="bg1"/>
                </a:solidFill>
                <a:latin typeface="Arial" panose="020B0604020202020204" pitchFamily="34" charset="0"/>
                <a:cs typeface="Arial" panose="020B0604020202020204" pitchFamily="34" charset="0"/>
              </a:rPr>
              <a:t> find fire dangers!</a:t>
            </a:r>
          </a:p>
        </p:txBody>
      </p:sp>
    </p:spTree>
    <p:extLst>
      <p:ext uri="{BB962C8B-B14F-4D97-AF65-F5344CB8AC3E}">
        <p14:creationId xmlns:p14="http://schemas.microsoft.com/office/powerpoint/2010/main" val="2072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anim calcmode="lin" valueType="num">
                                      <p:cBhvr>
                                        <p:cTn id="12"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3"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E3CF6A2A83D0EA42AA4E06B0C085511E" ma:contentTypeVersion="695" ma:contentTypeDescription="Create a new document." ma:contentTypeScope="" ma:versionID="a9845abf070c91f571a4803af374cf2d">
  <xsd:schema xmlns:xsd="http://www.w3.org/2001/XMLSchema" xmlns:xs="http://www.w3.org/2001/XMLSchema" xmlns:p="http://schemas.microsoft.com/office/2006/metadata/properties" xmlns:ns2="2280dd3a-6da6-4bfb-88f9-e12ecc249002" xmlns:ns3="9269ceac-5c65-4307-8ae2-4607a049bc12" targetNamespace="http://schemas.microsoft.com/office/2006/metadata/properties" ma:root="true" ma:fieldsID="9a971ef02d5a8607efc50db98879db61" ns2:_="" ns3:_="">
    <xsd:import namespace="2280dd3a-6da6-4bfb-88f9-e12ecc249002"/>
    <xsd:import namespace="9269ceac-5c65-4307-8ae2-4607a049bc1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OCR" minOccurs="0"/>
                <xsd:element ref="ns2:SharedWithUsers" minOccurs="0"/>
                <xsd:element ref="ns2:SharedWithDetail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80dd3a-6da6-4bfb-88f9-e12ecc24900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b06385a-ca9e-4ba4-978c-b2bb7c2981a6}" ma:internalName="TaxCatchAll" ma:showField="CatchAllData" ma:web="2280dd3a-6da6-4bfb-88f9-e12ecc2490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69ceac-5c65-4307-8ae2-4607a049bc1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743e812-33f0-406c-a19f-c717c821db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9269ceac-5c65-4307-8ae2-4607a049bc12">
      <Terms xmlns="http://schemas.microsoft.com/office/infopath/2007/PartnerControls"/>
    </lcf76f155ced4ddcb4097134ff3c332f>
    <TaxCatchAll xmlns="2280dd3a-6da6-4bfb-88f9-e12ecc249002" xsi:nil="true"/>
    <_dlc_DocId xmlns="2280dd3a-6da6-4bfb-88f9-e12ecc249002">Y7XZYZ7WP323-305703983-339701</_dlc_DocId>
    <_dlc_DocIdUrl xmlns="2280dd3a-6da6-4bfb-88f9-e12ecc249002">
      <Url>https://2023701800.sharepoint.com/sites/ICC-Marketing-01/_layouts/15/DocIdRedir.aspx?ID=Y7XZYZ7WP323-305703983-339701</Url>
      <Description>Y7XZYZ7WP323-305703983-339701</Description>
    </_dlc_DocIdUrl>
  </documentManagement>
</p:properties>
</file>

<file path=customXml/itemProps1.xml><?xml version="1.0" encoding="utf-8"?>
<ds:datastoreItem xmlns:ds="http://schemas.openxmlformats.org/officeDocument/2006/customXml" ds:itemID="{5C3C05A0-85E7-4EA0-82A6-9B31B242BBF4}">
  <ds:schemaRefs>
    <ds:schemaRef ds:uri="http://schemas.microsoft.com/sharepoint/v3/contenttype/forms"/>
  </ds:schemaRefs>
</ds:datastoreItem>
</file>

<file path=customXml/itemProps2.xml><?xml version="1.0" encoding="utf-8"?>
<ds:datastoreItem xmlns:ds="http://schemas.openxmlformats.org/officeDocument/2006/customXml" ds:itemID="{7A954E56-08F8-475F-AF6F-80E2BEE70E78}">
  <ds:schemaRefs>
    <ds:schemaRef ds:uri="http://schemas.microsoft.com/sharepoint/events"/>
  </ds:schemaRefs>
</ds:datastoreItem>
</file>

<file path=customXml/itemProps3.xml><?xml version="1.0" encoding="utf-8"?>
<ds:datastoreItem xmlns:ds="http://schemas.openxmlformats.org/officeDocument/2006/customXml" ds:itemID="{3DA02715-D722-45A2-BA43-815BB6C07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80dd3a-6da6-4bfb-88f9-e12ecc249002"/>
    <ds:schemaRef ds:uri="9269ceac-5c65-4307-8ae2-4607a049bc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BCE1F1C-58C2-4B0F-8180-B1A5198D1DD3}">
  <ds:schemaRefs>
    <ds:schemaRef ds:uri="2280dd3a-6da6-4bfb-88f9-e12ecc249002"/>
    <ds:schemaRef ds:uri="9269ceac-5c65-4307-8ae2-4607a049bc1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480</TotalTime>
  <Words>1788</Words>
  <Application>Microsoft Office PowerPoint</Application>
  <PresentationFormat>Widescreen</PresentationFormat>
  <Paragraphs>129</Paragraphs>
  <Slides>16</Slides>
  <Notes>16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Gloria Hallelujah</vt:lpstr>
      <vt:lpstr>Calibri</vt:lpstr>
      <vt:lpstr>Aptos</vt:lpstr>
      <vt:lpstr>Office Theme</vt:lpstr>
      <vt:lpstr>Classroom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Ricky Razo</dc:creator>
  <cp:lastModifiedBy>Stephanie Hess</cp:lastModifiedBy>
  <cp:revision>8</cp:revision>
  <dcterms:created xsi:type="dcterms:W3CDTF">2024-04-01T22:09:15Z</dcterms:created>
  <dcterms:modified xsi:type="dcterms:W3CDTF">2025-04-03T17:35:46Z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0x010100E3CF6A2A83D0EA42AA4E06B0C085511E</vt:lpwstr>
  </property>
  <property fmtid="{D5CDD505-2E9C-101B-9397-08002B2CF9AE}" pid="3" name="MediaServiceImageTags">
    <vt:lpwstr/>
  </property>
  <property fmtid="{D5CDD505-2E9C-101B-9397-08002B2CF9AE}" pid="4" name="_dlc_DocIdItemGuid">
    <vt:lpwstr>e567255a-72fe-45ff-bdbf-bf2b87e71240</vt:lpwstr>
  </property>
</Properties>
</file>